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87" r:id="rId2"/>
    <p:sldId id="258" r:id="rId3"/>
    <p:sldId id="288" r:id="rId4"/>
    <p:sldId id="289" r:id="rId5"/>
    <p:sldId id="263" r:id="rId6"/>
    <p:sldId id="290" r:id="rId7"/>
    <p:sldId id="291" r:id="rId8"/>
    <p:sldId id="260" r:id="rId9"/>
    <p:sldId id="294" r:id="rId10"/>
    <p:sldId id="292" r:id="rId11"/>
    <p:sldId id="293" r:id="rId12"/>
    <p:sldId id="302" r:id="rId13"/>
    <p:sldId id="303" r:id="rId14"/>
    <p:sldId id="304" r:id="rId15"/>
    <p:sldId id="295" r:id="rId16"/>
    <p:sldId id="298" r:id="rId17"/>
    <p:sldId id="297" r:id="rId18"/>
    <p:sldId id="305" r:id="rId19"/>
    <p:sldId id="299" r:id="rId20"/>
    <p:sldId id="274" r:id="rId21"/>
    <p:sldId id="300" r:id="rId22"/>
    <p:sldId id="275" r:id="rId23"/>
    <p:sldId id="276" r:id="rId24"/>
    <p:sldId id="273" r:id="rId25"/>
    <p:sldId id="277" r:id="rId26"/>
    <p:sldId id="278" r:id="rId27"/>
    <p:sldId id="279" r:id="rId28"/>
    <p:sldId id="280" r:id="rId29"/>
    <p:sldId id="281" r:id="rId30"/>
    <p:sldId id="282" r:id="rId31"/>
    <p:sldId id="283" r:id="rId32"/>
    <p:sldId id="284" r:id="rId33"/>
    <p:sldId id="285" r:id="rId34"/>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4" autoAdjust="0"/>
    <p:restoredTop sz="94660"/>
  </p:normalViewPr>
  <p:slideViewPr>
    <p:cSldViewPr>
      <p:cViewPr>
        <p:scale>
          <a:sx n="77" d="100"/>
          <a:sy n="77" d="100"/>
        </p:scale>
        <p:origin x="28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US"/>
          </a:p>
        </c:rich>
      </c:tx>
      <c:layout/>
      <c:overlay val="1"/>
    </c:title>
    <c:autoTitleDeleted val="0"/>
    <c:plotArea>
      <c:layout>
        <c:manualLayout>
          <c:layoutTarget val="inner"/>
          <c:xMode val="edge"/>
          <c:yMode val="edge"/>
          <c:x val="6.6447900000000004E-2"/>
          <c:y val="8.8729500000000003E-2"/>
          <c:w val="0.93355200000000005"/>
          <c:h val="0.86104000000000003"/>
        </c:manualLayout>
      </c:layout>
      <c:barChart>
        <c:barDir val="col"/>
        <c:grouping val="clustered"/>
        <c:varyColors val="0"/>
        <c:ser>
          <c:idx val="0"/>
          <c:order val="0"/>
          <c:tx>
            <c:strRef>
              <c:f>Sheet1!$B$1</c:f>
              <c:strCache>
                <c:ptCount val="1"/>
                <c:pt idx="0">
                  <c:v>Column 1</c:v>
                </c:pt>
              </c:strCache>
            </c:strRef>
          </c:tx>
          <c:spPr>
            <a:solidFill>
              <a:srgbClr val="00B25A"/>
            </a:solidFill>
            <a:ln w="12700" cap="flat">
              <a:noFill/>
              <a:miter lim="400000"/>
            </a:ln>
            <a:effectLst/>
          </c:spPr>
          <c:invertIfNegative val="0"/>
          <c:dLbls>
            <c:numFmt formatCode="#,##0" sourceLinked="0"/>
            <c:spPr>
              <a:noFill/>
              <a:ln>
                <a:noFill/>
              </a:ln>
              <a:effectLst/>
            </c:spPr>
            <c:txPr>
              <a:bodyPr/>
              <a:lstStyle/>
              <a:p>
                <a:pPr lvl="0">
                  <a:defRPr sz="1800" b="1" i="0" u="none" strike="noStrike">
                    <a:solidFill>
                      <a:srgbClr val="FFFFFF"/>
                    </a:solidFill>
                    <a:effectLst/>
                    <a:latin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1</c:v>
                </c:pt>
                <c:pt idx="1">
                  <c:v>2</c:v>
                </c:pt>
                <c:pt idx="2">
                  <c:v>3</c:v>
                </c:pt>
                <c:pt idx="3">
                  <c:v>4</c:v>
                </c:pt>
                <c:pt idx="4">
                  <c:v>5</c:v>
                </c:pt>
                <c:pt idx="5">
                  <c:v>6</c:v>
                </c:pt>
                <c:pt idx="6">
                  <c:v>7</c:v>
                </c:pt>
                <c:pt idx="7">
                  <c:v>8</c:v>
                </c:pt>
              </c:strCache>
            </c:strRef>
          </c:cat>
          <c:val>
            <c:numRef>
              <c:f>Sheet1!$B$2:$B$9</c:f>
              <c:numCache>
                <c:formatCode>General</c:formatCode>
                <c:ptCount val="8"/>
                <c:pt idx="0">
                  <c:v>28</c:v>
                </c:pt>
                <c:pt idx="1">
                  <c:v>37.700000000000003</c:v>
                </c:pt>
                <c:pt idx="2">
                  <c:v>38.4</c:v>
                </c:pt>
                <c:pt idx="3">
                  <c:v>41.7</c:v>
                </c:pt>
                <c:pt idx="4">
                  <c:v>46.8</c:v>
                </c:pt>
                <c:pt idx="5">
                  <c:v>48.7</c:v>
                </c:pt>
                <c:pt idx="6">
                  <c:v>49</c:v>
                </c:pt>
                <c:pt idx="7">
                  <c:v>55</c:v>
                </c:pt>
              </c:numCache>
            </c:numRef>
          </c:val>
        </c:ser>
        <c:dLbls>
          <c:showLegendKey val="0"/>
          <c:showVal val="0"/>
          <c:showCatName val="0"/>
          <c:showSerName val="0"/>
          <c:showPercent val="0"/>
          <c:showBubbleSize val="0"/>
        </c:dLbls>
        <c:gapWidth val="70"/>
        <c:axId val="489535592"/>
        <c:axId val="489533632"/>
      </c:barChart>
      <c:catAx>
        <c:axId val="489535592"/>
        <c:scaling>
          <c:orientation val="minMax"/>
        </c:scaling>
        <c:delete val="0"/>
        <c:axPos val="b"/>
        <c:numFmt formatCode="General" sourceLinked="1"/>
        <c:majorTickMark val="none"/>
        <c:minorTickMark val="none"/>
        <c:tickLblPos val="none"/>
        <c:spPr>
          <a:ln w="12700" cap="flat">
            <a:solidFill>
              <a:srgbClr val="000000"/>
            </a:solidFill>
            <a:prstDash val="solid"/>
            <a:miter lim="400000"/>
          </a:ln>
        </c:spPr>
        <c:txPr>
          <a:bodyPr rot="0"/>
          <a:lstStyle/>
          <a:p>
            <a:pPr lvl="0">
              <a:defRPr sz="2000" b="0" i="0" u="none" strike="noStrike">
                <a:solidFill>
                  <a:srgbClr val="FFFFFF"/>
                </a:solidFill>
                <a:effectLst/>
                <a:latin typeface="Helvetica"/>
              </a:defRPr>
            </a:pPr>
            <a:endParaRPr lang="en-US"/>
          </a:p>
        </c:txPr>
        <c:crossAx val="489533632"/>
        <c:crosses val="autoZero"/>
        <c:auto val="1"/>
        <c:lblAlgn val="ctr"/>
        <c:lblOffset val="100"/>
        <c:noMultiLvlLbl val="1"/>
      </c:catAx>
      <c:valAx>
        <c:axId val="489533632"/>
        <c:scaling>
          <c:orientation val="minMax"/>
          <c:max val="60"/>
        </c:scaling>
        <c:delete val="0"/>
        <c:axPos val="l"/>
        <c:majorGridlines>
          <c:spPr>
            <a:ln w="12700" cap="flat">
              <a:solidFill>
                <a:srgbClr val="4E5B6F"/>
              </a:solidFill>
              <a:custDash>
                <a:ds d="300000" sp="300000"/>
              </a:custDash>
              <a:round/>
            </a:ln>
          </c:spPr>
        </c:majorGridlines>
        <c:numFmt formatCode="#,##0" sourceLinked="0"/>
        <c:majorTickMark val="out"/>
        <c:minorTickMark val="none"/>
        <c:tickLblPos val="nextTo"/>
        <c:spPr>
          <a:ln w="12700" cap="flat">
            <a:solidFill>
              <a:srgbClr val="000000"/>
            </a:solidFill>
            <a:prstDash val="solid"/>
            <a:miter lim="400000"/>
          </a:ln>
        </c:spPr>
        <c:txPr>
          <a:bodyPr rot="0"/>
          <a:lstStyle/>
          <a:p>
            <a:pPr lvl="0">
              <a:defRPr sz="1800" b="0" i="0" u="none" strike="noStrike">
                <a:solidFill>
                  <a:srgbClr val="FFFFFF"/>
                </a:solidFill>
                <a:effectLst/>
                <a:latin typeface="Arial"/>
              </a:defRPr>
            </a:pPr>
            <a:endParaRPr lang="en-US"/>
          </a:p>
        </c:txPr>
        <c:crossAx val="489535592"/>
        <c:crosses val="autoZero"/>
        <c:crossBetween val="between"/>
        <c:majorUnit val="15"/>
        <c:minorUnit val="7.5"/>
      </c:valAx>
      <c:spPr>
        <a:noFill/>
        <a:ln w="12700" cap="flat">
          <a:noFill/>
          <a:miter lim="400000"/>
        </a:ln>
        <a:effectLst/>
      </c:spPr>
    </c:plotArea>
    <c:plotVisOnly val="0"/>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US"/>
          </a:p>
        </c:rich>
      </c:tx>
      <c:layout/>
      <c:overlay val="1"/>
    </c:title>
    <c:autoTitleDeleted val="0"/>
    <c:plotArea>
      <c:layout>
        <c:manualLayout>
          <c:layoutTarget val="inner"/>
          <c:xMode val="edge"/>
          <c:yMode val="edge"/>
          <c:x val="8.1954899999999997E-2"/>
          <c:y val="8.3789799999999998E-2"/>
          <c:w val="0.918045"/>
          <c:h val="0.86544200000000004"/>
        </c:manualLayout>
      </c:layout>
      <c:barChart>
        <c:barDir val="col"/>
        <c:grouping val="clustered"/>
        <c:varyColors val="0"/>
        <c:ser>
          <c:idx val="0"/>
          <c:order val="0"/>
          <c:tx>
            <c:strRef>
              <c:f>Sheet1!$A$2</c:f>
              <c:strCache>
                <c:ptCount val="1"/>
                <c:pt idx="0">
                  <c:v>Men</c:v>
                </c:pt>
              </c:strCache>
            </c:strRef>
          </c:tx>
          <c:spPr>
            <a:solidFill>
              <a:srgbClr val="00B25A"/>
            </a:solidFill>
            <a:ln w="12700" cap="flat">
              <a:solidFill>
                <a:srgbClr val="FFFFFF"/>
              </a:solidFill>
              <a:prstDash val="solid"/>
              <a:round/>
            </a:ln>
            <a:effectLst/>
          </c:spPr>
          <c:invertIfNegative val="0"/>
          <c:dLbls>
            <c:numFmt formatCode="#,##0" sourceLinked="0"/>
            <c:spPr>
              <a:noFill/>
              <a:ln>
                <a:noFill/>
              </a:ln>
              <a:effectLst/>
            </c:spPr>
            <c:txPr>
              <a:bodyPr/>
              <a:lstStyle/>
              <a:p>
                <a:pPr lvl="0">
                  <a:defRPr sz="1600" b="1" i="0" u="none" strike="noStrike">
                    <a:solidFill>
                      <a:srgbClr val="FFFFFF"/>
                    </a:solidFill>
                    <a:effectLst/>
                    <a:latin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1st Qtr</c:v>
                </c:pt>
                <c:pt idx="1">
                  <c:v>2nd Qtr</c:v>
                </c:pt>
                <c:pt idx="2">
                  <c:v>3rd Qtr</c:v>
                </c:pt>
                <c:pt idx="3">
                  <c:v>4th Qtr</c:v>
                </c:pt>
              </c:strCache>
            </c:strRef>
          </c:cat>
          <c:val>
            <c:numRef>
              <c:f>Sheet1!$B$2:$G$2</c:f>
              <c:numCache>
                <c:formatCode>General</c:formatCode>
                <c:ptCount val="6"/>
                <c:pt idx="0">
                  <c:v>14.4</c:v>
                </c:pt>
                <c:pt idx="1">
                  <c:v>21.2</c:v>
                </c:pt>
                <c:pt idx="2">
                  <c:v>32.6</c:v>
                </c:pt>
                <c:pt idx="3">
                  <c:v>44.8</c:v>
                </c:pt>
                <c:pt idx="4">
                  <c:v>60.3</c:v>
                </c:pt>
                <c:pt idx="5">
                  <c:v>71.2</c:v>
                </c:pt>
              </c:numCache>
            </c:numRef>
          </c:val>
        </c:ser>
        <c:ser>
          <c:idx val="1"/>
          <c:order val="1"/>
          <c:tx>
            <c:strRef>
              <c:f>Sheet1!$A$3</c:f>
              <c:strCache>
                <c:ptCount val="1"/>
                <c:pt idx="0">
                  <c:v>Women</c:v>
                </c:pt>
              </c:strCache>
            </c:strRef>
          </c:tx>
          <c:spPr>
            <a:solidFill>
              <a:srgbClr val="0081C6"/>
            </a:solidFill>
            <a:ln w="12700" cap="flat">
              <a:solidFill>
                <a:srgbClr val="FFFFFF"/>
              </a:solidFill>
              <a:prstDash val="solid"/>
              <a:round/>
            </a:ln>
            <a:effectLst/>
          </c:spPr>
          <c:invertIfNegative val="0"/>
          <c:dLbls>
            <c:numFmt formatCode="#,##0" sourceLinked="0"/>
            <c:spPr>
              <a:noFill/>
              <a:ln>
                <a:noFill/>
              </a:ln>
              <a:effectLst/>
            </c:spPr>
            <c:txPr>
              <a:bodyPr/>
              <a:lstStyle/>
              <a:p>
                <a:pPr lvl="0">
                  <a:defRPr sz="1600" b="1" i="0" u="none" strike="noStrike">
                    <a:solidFill>
                      <a:srgbClr val="FFFFFF"/>
                    </a:solidFill>
                    <a:effectLst/>
                    <a:latin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1st Qtr</c:v>
                </c:pt>
                <c:pt idx="1">
                  <c:v>2nd Qtr</c:v>
                </c:pt>
                <c:pt idx="2">
                  <c:v>3rd Qtr</c:v>
                </c:pt>
                <c:pt idx="3">
                  <c:v>4th Qtr</c:v>
                </c:pt>
              </c:strCache>
            </c:strRef>
          </c:cat>
          <c:val>
            <c:numRef>
              <c:f>Sheet1!$B$3:$G$3</c:f>
              <c:numCache>
                <c:formatCode>General</c:formatCode>
                <c:ptCount val="6"/>
                <c:pt idx="0">
                  <c:v>6.2</c:v>
                </c:pt>
                <c:pt idx="1">
                  <c:v>9.9</c:v>
                </c:pt>
                <c:pt idx="2">
                  <c:v>23.3</c:v>
                </c:pt>
                <c:pt idx="3">
                  <c:v>42</c:v>
                </c:pt>
                <c:pt idx="4">
                  <c:v>61.3</c:v>
                </c:pt>
                <c:pt idx="5">
                  <c:v>80.3</c:v>
                </c:pt>
              </c:numCache>
            </c:numRef>
          </c:val>
        </c:ser>
        <c:dLbls>
          <c:showLegendKey val="0"/>
          <c:showVal val="0"/>
          <c:showCatName val="0"/>
          <c:showSerName val="0"/>
          <c:showPercent val="0"/>
          <c:showBubbleSize val="0"/>
        </c:dLbls>
        <c:gapWidth val="80"/>
        <c:axId val="489531280"/>
        <c:axId val="489536768"/>
      </c:barChart>
      <c:catAx>
        <c:axId val="489531280"/>
        <c:scaling>
          <c:orientation val="minMax"/>
        </c:scaling>
        <c:delete val="0"/>
        <c:axPos val="b"/>
        <c:numFmt formatCode="General" sourceLinked="1"/>
        <c:majorTickMark val="none"/>
        <c:minorTickMark val="none"/>
        <c:tickLblPos val="none"/>
        <c:spPr>
          <a:ln w="12700" cap="flat">
            <a:solidFill>
              <a:srgbClr val="000000"/>
            </a:solidFill>
            <a:prstDash val="solid"/>
            <a:miter lim="400000"/>
          </a:ln>
        </c:spPr>
        <c:txPr>
          <a:bodyPr rot="0"/>
          <a:lstStyle/>
          <a:p>
            <a:pPr lvl="0">
              <a:defRPr sz="2000" b="0" i="0" u="none" strike="noStrike">
                <a:solidFill>
                  <a:srgbClr val="FFFFFF"/>
                </a:solidFill>
                <a:effectLst/>
                <a:latin typeface="Arial"/>
              </a:defRPr>
            </a:pPr>
            <a:endParaRPr lang="en-US"/>
          </a:p>
        </c:txPr>
        <c:crossAx val="489536768"/>
        <c:crosses val="autoZero"/>
        <c:auto val="1"/>
        <c:lblAlgn val="ctr"/>
        <c:lblOffset val="100"/>
        <c:noMultiLvlLbl val="1"/>
      </c:catAx>
      <c:valAx>
        <c:axId val="489536768"/>
        <c:scaling>
          <c:orientation val="minMax"/>
          <c:max val="100"/>
          <c:min val="0"/>
        </c:scaling>
        <c:delete val="0"/>
        <c:axPos val="l"/>
        <c:majorGridlines>
          <c:spPr>
            <a:ln w="12700" cap="flat">
              <a:solidFill>
                <a:srgbClr val="808080"/>
              </a:solidFill>
              <a:custDash>
                <a:ds d="300000" sp="300000"/>
              </a:custDash>
              <a:round/>
            </a:ln>
          </c:spPr>
        </c:majorGridlines>
        <c:numFmt formatCode="#,##0" sourceLinked="0"/>
        <c:majorTickMark val="out"/>
        <c:minorTickMark val="none"/>
        <c:tickLblPos val="nextTo"/>
        <c:spPr>
          <a:ln w="12700" cap="flat">
            <a:solidFill>
              <a:srgbClr val="000000"/>
            </a:solidFill>
            <a:prstDash val="solid"/>
            <a:miter lim="400000"/>
          </a:ln>
        </c:spPr>
        <c:txPr>
          <a:bodyPr rot="0"/>
          <a:lstStyle/>
          <a:p>
            <a:pPr lvl="0">
              <a:defRPr sz="1800" b="0" i="0" u="none" strike="noStrike">
                <a:solidFill>
                  <a:srgbClr val="FFFFFF"/>
                </a:solidFill>
                <a:effectLst/>
                <a:latin typeface="Arial"/>
              </a:defRPr>
            </a:pPr>
            <a:endParaRPr lang="en-US"/>
          </a:p>
        </c:txPr>
        <c:crossAx val="489531280"/>
        <c:crosses val="autoZero"/>
        <c:crossBetween val="between"/>
        <c:majorUnit val="20"/>
        <c:minorUnit val="10"/>
      </c:valAx>
      <c:spPr>
        <a:noFill/>
        <a:ln w="12700" cap="flat">
          <a:noFill/>
          <a:miter lim="400000"/>
        </a:ln>
        <a:effectLst/>
      </c:spPr>
    </c:plotArea>
    <c:plotVisOnly val="0"/>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US"/>
          </a:p>
        </c:rich>
      </c:tx>
      <c:layout/>
      <c:overlay val="1"/>
    </c:title>
    <c:autoTitleDeleted val="0"/>
    <c:plotArea>
      <c:layout>
        <c:manualLayout>
          <c:layoutTarget val="inner"/>
          <c:xMode val="edge"/>
          <c:yMode val="edge"/>
          <c:x val="7.6677999999999996E-2"/>
          <c:y val="8.5944900000000005E-2"/>
          <c:w val="0.92332199999999998"/>
          <c:h val="0.86230300000000004"/>
        </c:manualLayout>
      </c:layout>
      <c:barChart>
        <c:barDir val="col"/>
        <c:grouping val="clustered"/>
        <c:varyColors val="0"/>
        <c:ser>
          <c:idx val="0"/>
          <c:order val="0"/>
          <c:tx>
            <c:strRef>
              <c:f>Sheet1!$A$2</c:f>
              <c:strCache>
                <c:ptCount val="1"/>
                <c:pt idx="0">
                  <c:v>1st Qtr</c:v>
                </c:pt>
              </c:strCache>
            </c:strRef>
          </c:tx>
          <c:spPr>
            <a:solidFill>
              <a:srgbClr val="969696"/>
            </a:solidFill>
            <a:ln w="12700" cap="flat">
              <a:solidFill>
                <a:srgbClr val="FFFFFF"/>
              </a:solidFill>
              <a:prstDash val="solid"/>
              <a:round/>
            </a:ln>
            <a:effectLst/>
          </c:spPr>
          <c:invertIfNegative val="0"/>
          <c:cat>
            <c:strRef>
              <c:f>Sheet1!$B$1:$B$1</c:f>
              <c:strCache>
                <c:ptCount val="1"/>
                <c:pt idx="0">
                  <c:v>East</c:v>
                </c:pt>
              </c:strCache>
            </c:strRef>
          </c:cat>
          <c:val>
            <c:numRef>
              <c:f>Sheet1!$B$2:$B$2</c:f>
              <c:numCache>
                <c:formatCode>General</c:formatCode>
                <c:ptCount val="1"/>
                <c:pt idx="0">
                  <c:v>1</c:v>
                </c:pt>
              </c:numCache>
            </c:numRef>
          </c:val>
        </c:ser>
        <c:ser>
          <c:idx val="1"/>
          <c:order val="1"/>
          <c:tx>
            <c:strRef>
              <c:f>Sheet1!$A$3</c:f>
              <c:strCache>
                <c:ptCount val="1"/>
                <c:pt idx="0">
                  <c:v>2nd Qtr</c:v>
                </c:pt>
              </c:strCache>
            </c:strRef>
          </c:tx>
          <c:spPr>
            <a:solidFill>
              <a:srgbClr val="00B25A"/>
            </a:solidFill>
            <a:ln w="12700" cap="flat">
              <a:solidFill>
                <a:srgbClr val="FFFFFF"/>
              </a:solidFill>
              <a:prstDash val="solid"/>
              <a:round/>
            </a:ln>
            <a:effectLst/>
          </c:spPr>
          <c:invertIfNegative val="0"/>
          <c:cat>
            <c:strRef>
              <c:f>Sheet1!$B$1:$B$1</c:f>
              <c:strCache>
                <c:ptCount val="1"/>
                <c:pt idx="0">
                  <c:v>East</c:v>
                </c:pt>
              </c:strCache>
            </c:strRef>
          </c:cat>
          <c:val>
            <c:numRef>
              <c:f>Sheet1!$B$3:$B$3</c:f>
              <c:numCache>
                <c:formatCode>General</c:formatCode>
                <c:ptCount val="1"/>
                <c:pt idx="0">
                  <c:v>2</c:v>
                </c:pt>
              </c:numCache>
            </c:numRef>
          </c:val>
        </c:ser>
        <c:ser>
          <c:idx val="2"/>
          <c:order val="2"/>
          <c:tx>
            <c:strRef>
              <c:f>Sheet1!$A$4</c:f>
              <c:strCache>
                <c:ptCount val="1"/>
                <c:pt idx="0">
                  <c:v>3rd Qtr</c:v>
                </c:pt>
              </c:strCache>
            </c:strRef>
          </c:tx>
          <c:spPr>
            <a:solidFill>
              <a:srgbClr val="0081C6"/>
            </a:solidFill>
            <a:ln w="12700" cap="flat">
              <a:solidFill>
                <a:srgbClr val="FFFFFF"/>
              </a:solidFill>
              <a:prstDash val="solid"/>
              <a:round/>
            </a:ln>
            <a:effectLst/>
          </c:spPr>
          <c:invertIfNegative val="0"/>
          <c:cat>
            <c:strRef>
              <c:f>Sheet1!$B$1:$B$1</c:f>
              <c:strCache>
                <c:ptCount val="1"/>
                <c:pt idx="0">
                  <c:v>East</c:v>
                </c:pt>
              </c:strCache>
            </c:strRef>
          </c:cat>
          <c:val>
            <c:numRef>
              <c:f>Sheet1!$B$4:$B$4</c:f>
              <c:numCache>
                <c:formatCode>General</c:formatCode>
                <c:ptCount val="1"/>
                <c:pt idx="0">
                  <c:v>4</c:v>
                </c:pt>
              </c:numCache>
            </c:numRef>
          </c:val>
        </c:ser>
        <c:ser>
          <c:idx val="3"/>
          <c:order val="3"/>
          <c:tx>
            <c:strRef>
              <c:f>Sheet1!$A$5</c:f>
              <c:strCache>
                <c:ptCount val="1"/>
                <c:pt idx="0">
                  <c:v>4th Qtr</c:v>
                </c:pt>
              </c:strCache>
            </c:strRef>
          </c:tx>
          <c:spPr>
            <a:solidFill>
              <a:srgbClr val="EF4135"/>
            </a:solidFill>
            <a:ln w="12700" cap="flat">
              <a:solidFill>
                <a:srgbClr val="FFFFFF"/>
              </a:solidFill>
              <a:prstDash val="solid"/>
              <a:round/>
            </a:ln>
            <a:effectLst/>
          </c:spPr>
          <c:invertIfNegative val="0"/>
          <c:cat>
            <c:strRef>
              <c:f>Sheet1!$B$1:$B$1</c:f>
              <c:strCache>
                <c:ptCount val="1"/>
                <c:pt idx="0">
                  <c:v>East</c:v>
                </c:pt>
              </c:strCache>
            </c:strRef>
          </c:cat>
          <c:val>
            <c:numRef>
              <c:f>Sheet1!$B$5:$B$5</c:f>
              <c:numCache>
                <c:formatCode>General</c:formatCode>
                <c:ptCount val="1"/>
                <c:pt idx="0">
                  <c:v>8</c:v>
                </c:pt>
              </c:numCache>
            </c:numRef>
          </c:val>
        </c:ser>
        <c:dLbls>
          <c:showLegendKey val="0"/>
          <c:showVal val="0"/>
          <c:showCatName val="0"/>
          <c:showSerName val="0"/>
          <c:showPercent val="0"/>
          <c:showBubbleSize val="0"/>
        </c:dLbls>
        <c:gapWidth val="0"/>
        <c:axId val="583285352"/>
        <c:axId val="583288096"/>
      </c:barChart>
      <c:catAx>
        <c:axId val="583285352"/>
        <c:scaling>
          <c:orientation val="minMax"/>
        </c:scaling>
        <c:delete val="0"/>
        <c:axPos val="b"/>
        <c:numFmt formatCode="General" sourceLinked="1"/>
        <c:majorTickMark val="none"/>
        <c:minorTickMark val="none"/>
        <c:tickLblPos val="none"/>
        <c:spPr>
          <a:ln w="12700" cap="flat">
            <a:solidFill>
              <a:srgbClr val="000000"/>
            </a:solidFill>
            <a:prstDash val="solid"/>
            <a:miter lim="400000"/>
          </a:ln>
        </c:spPr>
        <c:txPr>
          <a:bodyPr rot="0"/>
          <a:lstStyle/>
          <a:p>
            <a:pPr lvl="0">
              <a:defRPr sz="2000" b="0" i="0" u="none" strike="noStrike">
                <a:solidFill>
                  <a:srgbClr val="000000"/>
                </a:solidFill>
                <a:effectLst/>
                <a:latin typeface="Arial"/>
              </a:defRPr>
            </a:pPr>
            <a:endParaRPr lang="en-US"/>
          </a:p>
        </c:txPr>
        <c:crossAx val="583288096"/>
        <c:crosses val="autoZero"/>
        <c:auto val="1"/>
        <c:lblAlgn val="ctr"/>
        <c:lblOffset val="100"/>
        <c:noMultiLvlLbl val="1"/>
      </c:catAx>
      <c:valAx>
        <c:axId val="583288096"/>
        <c:scaling>
          <c:orientation val="minMax"/>
          <c:max val="10"/>
        </c:scaling>
        <c:delete val="0"/>
        <c:axPos val="l"/>
        <c:majorGridlines>
          <c:spPr>
            <a:ln w="12700" cap="flat">
              <a:solidFill>
                <a:srgbClr val="808080"/>
              </a:solidFill>
              <a:custDash>
                <a:ds d="300000" sp="300000"/>
              </a:custDash>
              <a:round/>
            </a:ln>
          </c:spPr>
        </c:majorGridlines>
        <c:numFmt formatCode="#,##0" sourceLinked="0"/>
        <c:majorTickMark val="out"/>
        <c:minorTickMark val="none"/>
        <c:tickLblPos val="nextTo"/>
        <c:spPr>
          <a:ln w="12700" cap="flat">
            <a:solidFill>
              <a:srgbClr val="000000"/>
            </a:solidFill>
            <a:prstDash val="solid"/>
            <a:miter lim="400000"/>
          </a:ln>
        </c:spPr>
        <c:txPr>
          <a:bodyPr rot="0"/>
          <a:lstStyle/>
          <a:p>
            <a:pPr lvl="0">
              <a:defRPr sz="1800" b="0" i="0" u="none" strike="noStrike">
                <a:solidFill>
                  <a:srgbClr val="000000"/>
                </a:solidFill>
                <a:effectLst/>
                <a:latin typeface="Arial"/>
              </a:defRPr>
            </a:pPr>
            <a:endParaRPr lang="en-US"/>
          </a:p>
        </c:txPr>
        <c:crossAx val="583285352"/>
        <c:crosses val="autoZero"/>
        <c:crossBetween val="between"/>
        <c:majorUnit val="2.5"/>
        <c:minorUnit val="1.25"/>
      </c:valAx>
      <c:spPr>
        <a:noFill/>
        <a:ln w="12700" cap="flat">
          <a:noFill/>
          <a:miter lim="400000"/>
        </a:ln>
        <a:effectLst/>
      </c:spPr>
    </c:plotArea>
    <c:plotVisOnly val="0"/>
    <c:dispBlanksAs val="gap"/>
    <c:showDLblsOverMax val="1"/>
  </c:chart>
  <c:spPr>
    <a:noFill/>
    <a:ln>
      <a:noFill/>
    </a:ln>
    <a:effectLst/>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0D876D2F-2B0A-4D95-AF64-72977AF54448}" type="datetimeFigureOut">
              <a:rPr lang="en-US" smtClean="0"/>
              <a:t>11/4/2017</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987505D-CA92-4D40-9E78-8C2ECFE6144D}" type="slidenum">
              <a:rPr lang="en-US" smtClean="0"/>
              <a:t>‹#›</a:t>
            </a:fld>
            <a:endParaRPr lang="en-US"/>
          </a:p>
        </p:txBody>
      </p:sp>
    </p:spTree>
    <p:extLst>
      <p:ext uri="{BB962C8B-B14F-4D97-AF65-F5344CB8AC3E}">
        <p14:creationId xmlns:p14="http://schemas.microsoft.com/office/powerpoint/2010/main" val="3867078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noRot="1" noChangeAspect="1"/>
          </p:cNvSpPr>
          <p:nvPr>
            <p:ph type="sldImg"/>
          </p:nvPr>
        </p:nvSpPr>
        <p:spPr>
          <a:prstGeom prst="rect">
            <a:avLst/>
          </a:prstGeom>
        </p:spPr>
        <p:txBody>
          <a:bodyPr/>
          <a:lstStyle/>
          <a:p>
            <a:pPr lvl="0"/>
            <a:endParaRPr/>
          </a:p>
        </p:txBody>
      </p:sp>
      <p:sp>
        <p:nvSpPr>
          <p:cNvPr id="256" name="Shape 256"/>
          <p:cNvSpPr>
            <a:spLocks noGrp="1"/>
          </p:cNvSpPr>
          <p:nvPr>
            <p:ph type="body" sz="quarter" idx="1"/>
          </p:nvPr>
        </p:nvSpPr>
        <p:spPr>
          <a:prstGeom prst="rect">
            <a:avLst/>
          </a:prstGeom>
        </p:spPr>
        <p:txBody>
          <a:bodyPr/>
          <a:lstStyle/>
          <a:p>
            <a:pPr lvl="0">
              <a:defRPr sz="1800"/>
            </a:pPr>
            <a:r>
              <a:rPr sz="2400"/>
              <a:t>This slide shows the categories of BP and the DBPs/SBPs (mmHg) associated with them, as defined by the US treatment guidelines: JNC VII.1</a:t>
            </a:r>
          </a:p>
          <a:p>
            <a:pPr lvl="0">
              <a:defRPr sz="1800"/>
            </a:pPr>
            <a:r>
              <a:rPr sz="2400"/>
              <a:t>According to these guidelines, hypertension is defined as a systolic pressure of 140 mmHg or higher and/or a DBP of 90 mmHg or higher (for an extended time).1</a:t>
            </a:r>
          </a:p>
          <a:p>
            <a:pPr lvl="0">
              <a:defRPr sz="1800"/>
            </a:pPr>
            <a:r>
              <a:rPr sz="2400"/>
              <a:t>In contrast to the JNC VI guidelines, a new category designated ‘pre-hypertension’ has been added and stages 2 and 3 hypertension have been combined.1 Patients with pre-hypertension are at increased risk of progression to hypertension.2</a:t>
            </a:r>
          </a:p>
          <a:p>
            <a:pPr lvl="0">
              <a:defRPr sz="1800"/>
            </a:pPr>
            <a:endParaRPr sz="2400"/>
          </a:p>
          <a:p>
            <a:pPr lvl="0">
              <a:defRPr sz="1800"/>
            </a:pPr>
            <a:r>
              <a:rPr sz="2400"/>
              <a:t>References</a:t>
            </a:r>
          </a:p>
          <a:p>
            <a:pPr marL="406400" lvl="0" indent="-406400">
              <a:buSzPct val="100000"/>
              <a:buAutoNum type="arabicPeriod"/>
              <a:defRPr sz="1800"/>
            </a:pPr>
            <a:r>
              <a:rPr sz="2400"/>
              <a:t>Chobanian AV, et al. Seventh report of the joint national committee on prevention, detection, evaluation, and treatment of high blood pressure. JAMA. 2003;289:2560−2572.</a:t>
            </a:r>
          </a:p>
          <a:p>
            <a:pPr marL="406400" lvl="0" indent="-406400">
              <a:buSzPct val="100000"/>
              <a:buAutoNum type="arabicPeriod"/>
              <a:defRPr sz="1800"/>
            </a:pPr>
            <a:r>
              <a:rPr sz="2400"/>
              <a:t>Schunkert H. Pharmacotherapy for prehypertension − mission accomplished? N Engl J Med. 2006;354:1742−1744.</a:t>
            </a:r>
          </a:p>
        </p:txBody>
      </p:sp>
    </p:spTree>
    <p:extLst>
      <p:ext uri="{BB962C8B-B14F-4D97-AF65-F5344CB8AC3E}">
        <p14:creationId xmlns:p14="http://schemas.microsoft.com/office/powerpoint/2010/main" val="240520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noRot="1" noChangeAspect="1"/>
          </p:cNvSpPr>
          <p:nvPr>
            <p:ph type="sldImg"/>
          </p:nvPr>
        </p:nvSpPr>
        <p:spPr>
          <a:prstGeom prst="rect">
            <a:avLst/>
          </a:prstGeom>
        </p:spPr>
        <p:txBody>
          <a:bodyPr/>
          <a:lstStyle/>
          <a:p>
            <a:pPr lvl="0"/>
            <a:endParaRPr/>
          </a:p>
        </p:txBody>
      </p:sp>
      <p:sp>
        <p:nvSpPr>
          <p:cNvPr id="272" name="Shape 272"/>
          <p:cNvSpPr>
            <a:spLocks noGrp="1"/>
          </p:cNvSpPr>
          <p:nvPr>
            <p:ph type="body" sz="quarter" idx="1"/>
          </p:nvPr>
        </p:nvSpPr>
        <p:spPr>
          <a:prstGeom prst="rect">
            <a:avLst/>
          </a:prstGeom>
        </p:spPr>
        <p:txBody>
          <a:bodyPr/>
          <a:lstStyle/>
          <a:p>
            <a:pPr lvl="0">
              <a:defRPr sz="1800"/>
            </a:pPr>
            <a:r>
              <a:rPr sz="2400"/>
              <a:t>This slide shows the high prevalence of hypertension, indicating the substantial need for both prevention and better pharmacologic control of hypertension.</a:t>
            </a:r>
          </a:p>
          <a:p>
            <a:pPr lvl="0">
              <a:defRPr sz="1800"/>
            </a:pPr>
            <a:r>
              <a:rPr sz="2400"/>
              <a:t>Data from national sample surveys were analyzed to provide age- and sex-adjusted estimates of BP and prevalence of hypertension at the standard threshold (BP ≥ 140/90 mmHg or treatment with antihypertensive medication) by country and region (Europe compared with North America).1 </a:t>
            </a:r>
          </a:p>
          <a:p>
            <a:pPr lvl="0">
              <a:defRPr sz="1800"/>
            </a:pPr>
            <a:r>
              <a:rPr sz="2400"/>
              <a:t>The prevalence of hypertension was highest in Germany (55%), followed by Finland (49%), Spain (47%), England (42%), Sweden (38%) and Italy (38%). Prevalence in the United States was half of the rate in Germany (28%; as was the rate in Canada [27%; Canada data not shown on slide]). The prevalence of hypertension for the European average was markedly higher at 44.2% compared to 27.6% in North America.1 Another study in Japan found the prevalence to be high at 49% across the adult population over the age of 30 years.2</a:t>
            </a:r>
          </a:p>
          <a:p>
            <a:pPr lvl="0">
              <a:defRPr sz="1800"/>
            </a:pPr>
            <a:r>
              <a:rPr sz="2400"/>
              <a:t>The pattern of higher BP measurements and hypertension prevalences is strongly correlated with death rates from stroke, the CV condition with the highest RR from hypertension.1 </a:t>
            </a:r>
          </a:p>
          <a:p>
            <a:pPr lvl="0">
              <a:defRPr sz="1800"/>
            </a:pPr>
            <a:endParaRPr sz="2400"/>
          </a:p>
          <a:p>
            <a:pPr lvl="0">
              <a:defRPr sz="1800"/>
            </a:pPr>
            <a:r>
              <a:rPr sz="2400"/>
              <a:t>References</a:t>
            </a:r>
          </a:p>
          <a:p>
            <a:pPr marL="406400" lvl="0" indent="-406400">
              <a:buSzPct val="100000"/>
              <a:buAutoNum type="arabicPeriod"/>
              <a:defRPr sz="1800"/>
            </a:pPr>
            <a:r>
              <a:rPr sz="2400"/>
              <a:t>Wolf-Maier K, et al. Hypertension prevalence and blood pressure levels in 6 European countries, Canada, and the United States. JAMA. 2003;289:2363–2369.</a:t>
            </a:r>
          </a:p>
          <a:p>
            <a:pPr marL="406400" lvl="0" indent="-406400">
              <a:buSzPct val="100000"/>
              <a:buAutoNum type="arabicPeriod"/>
              <a:defRPr sz="1800"/>
            </a:pPr>
            <a:r>
              <a:rPr sz="2400"/>
              <a:t>Sekikawa A, Hayakawa T. Prevalence of hypertension, its awareness and control in adult population in Japan. J Hum Hypertens. 2004; 2004;18:911–912.</a:t>
            </a:r>
          </a:p>
        </p:txBody>
      </p:sp>
    </p:spTree>
    <p:extLst>
      <p:ext uri="{BB962C8B-B14F-4D97-AF65-F5344CB8AC3E}">
        <p14:creationId xmlns:p14="http://schemas.microsoft.com/office/powerpoint/2010/main" val="40124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a:spLocks noGrp="1" noRot="1" noChangeAspect="1"/>
          </p:cNvSpPr>
          <p:nvPr>
            <p:ph type="sldImg"/>
          </p:nvPr>
        </p:nvSpPr>
        <p:spPr>
          <a:prstGeom prst="rect">
            <a:avLst/>
          </a:prstGeom>
        </p:spPr>
        <p:txBody>
          <a:bodyPr/>
          <a:lstStyle/>
          <a:p>
            <a:pPr lvl="0"/>
            <a:endParaRPr/>
          </a:p>
        </p:txBody>
      </p:sp>
      <p:sp>
        <p:nvSpPr>
          <p:cNvPr id="291" name="Shape 291"/>
          <p:cNvSpPr>
            <a:spLocks noGrp="1"/>
          </p:cNvSpPr>
          <p:nvPr>
            <p:ph type="body" sz="quarter" idx="1"/>
          </p:nvPr>
        </p:nvSpPr>
        <p:spPr>
          <a:prstGeom prst="rect">
            <a:avLst/>
          </a:prstGeom>
        </p:spPr>
        <p:txBody>
          <a:bodyPr/>
          <a:lstStyle/>
          <a:p>
            <a:pPr lvl="0">
              <a:defRPr sz="1800"/>
            </a:pPr>
            <a:r>
              <a:rPr sz="2400"/>
              <a:t>This slide shows the results of an analysis of worldwide data (from published literature dated 1980 to 2002) on the prevalence of hypertension (age- and gender-specific).1</a:t>
            </a:r>
          </a:p>
          <a:p>
            <a:pPr lvl="0">
              <a:defRPr sz="1800"/>
            </a:pPr>
            <a:r>
              <a:rPr sz="2400"/>
              <a:t>Hypertension was defined as SBP ≥ 140 mmHg, or DBP ≥ 90 mmHg or the use of antihypertensive medication. Only data for the established market economies (i.e., Australia, Canada, England, Germany, Greece, Italy, Japan, Spain, Sweden, USA) are given on this slide. Other data (not shown) are available for former socialist economies (Slovakia), India, Latin America and the Caribbean, Middle East, Asia and sub-Saharan Africa.1</a:t>
            </a:r>
          </a:p>
          <a:p>
            <a:pPr lvl="0">
              <a:defRPr sz="1800"/>
            </a:pPr>
            <a:r>
              <a:rPr sz="2400"/>
              <a:t>As illustrated, the prevalence of hypertension increases with advancing age. At young ages, the prevalence was higher in males than in females; from age 60 years; however, the trend was reversed, with prevalence higher in women than in men. The reasons for gender differences in BP are not known, although it has been suggested (but not proven) that oestrogen may be responsible for lower BP in younger women.2</a:t>
            </a:r>
          </a:p>
          <a:p>
            <a:pPr lvl="0">
              <a:defRPr sz="1800"/>
            </a:pPr>
            <a:endParaRPr sz="2400"/>
          </a:p>
          <a:p>
            <a:pPr lvl="0">
              <a:defRPr sz="1800"/>
            </a:pPr>
            <a:r>
              <a:rPr sz="2400"/>
              <a:t>References</a:t>
            </a:r>
          </a:p>
          <a:p>
            <a:pPr marL="406400" lvl="0" indent="-406400">
              <a:buSzPct val="100000"/>
              <a:buAutoNum type="arabicPeriod"/>
              <a:defRPr sz="1800"/>
            </a:pPr>
            <a:r>
              <a:rPr sz="2400"/>
              <a:t>Kearney PM, et al. Global burden of hypertension: analysis of worldwide data. Lancet. 2005;365:217−223.</a:t>
            </a:r>
          </a:p>
          <a:p>
            <a:pPr marL="406400" lvl="0" indent="-406400">
              <a:buSzPct val="100000"/>
              <a:buAutoNum type="arabicPeriod"/>
              <a:defRPr sz="1800"/>
            </a:pPr>
            <a:r>
              <a:rPr sz="2400"/>
              <a:t>August P, et al. Hypertension in women. J Clin Endocrinol Metab. 1999;84:1862–1866.</a:t>
            </a:r>
          </a:p>
        </p:txBody>
      </p:sp>
    </p:spTree>
    <p:extLst>
      <p:ext uri="{BB962C8B-B14F-4D97-AF65-F5344CB8AC3E}">
        <p14:creationId xmlns:p14="http://schemas.microsoft.com/office/powerpoint/2010/main" val="3936713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b="1" i="1">
                <a:solidFill>
                  <a:schemeClr val="tx1"/>
                </a:solidFill>
                <a:latin typeface="Times New Roman" panose="02020603050405020304" pitchFamily="18" charset="0"/>
              </a:defRPr>
            </a:lvl1pPr>
            <a:lvl2pPr marL="742950" indent="-285750">
              <a:defRPr sz="2400" b="1" i="1">
                <a:solidFill>
                  <a:schemeClr val="tx1"/>
                </a:solidFill>
                <a:latin typeface="Times New Roman" panose="02020603050405020304" pitchFamily="18" charset="0"/>
              </a:defRPr>
            </a:lvl2pPr>
            <a:lvl3pPr marL="1143000" indent="-228600">
              <a:defRPr sz="2400" b="1" i="1">
                <a:solidFill>
                  <a:schemeClr val="tx1"/>
                </a:solidFill>
                <a:latin typeface="Times New Roman" panose="02020603050405020304" pitchFamily="18" charset="0"/>
              </a:defRPr>
            </a:lvl3pPr>
            <a:lvl4pPr marL="1600200" indent="-228600">
              <a:defRPr sz="2400" b="1" i="1">
                <a:solidFill>
                  <a:schemeClr val="tx1"/>
                </a:solidFill>
                <a:latin typeface="Times New Roman" panose="02020603050405020304" pitchFamily="18" charset="0"/>
              </a:defRPr>
            </a:lvl4pPr>
            <a:lvl5pPr marL="2057400" indent="-228600">
              <a:defRPr sz="2400" b="1" i="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i="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i="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i="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i="1">
                <a:solidFill>
                  <a:schemeClr val="tx1"/>
                </a:solidFill>
                <a:latin typeface="Times New Roman" panose="02020603050405020304" pitchFamily="18" charset="0"/>
              </a:defRPr>
            </a:lvl9pPr>
          </a:lstStyle>
          <a:p>
            <a:fld id="{9B3B83EE-0AE1-4F7B-90B9-94BAD506215C}" type="slidenum">
              <a:rPr lang="en-US" altLang="en-US" sz="1200" b="0" i="0"/>
              <a:pPr/>
              <a:t>9</a:t>
            </a:fld>
            <a:endParaRPr lang="en-US" altLang="en-US" sz="1200" b="0" i="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99116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a:spLocks noGrp="1" noRot="1" noChangeAspect="1"/>
          </p:cNvSpPr>
          <p:nvPr>
            <p:ph type="sldImg"/>
          </p:nvPr>
        </p:nvSpPr>
        <p:spPr>
          <a:prstGeom prst="rect">
            <a:avLst/>
          </a:prstGeom>
        </p:spPr>
        <p:txBody>
          <a:bodyPr/>
          <a:lstStyle/>
          <a:p>
            <a:pPr lvl="0"/>
            <a:endParaRPr/>
          </a:p>
        </p:txBody>
      </p:sp>
      <p:sp>
        <p:nvSpPr>
          <p:cNvPr id="309" name="Shape 309"/>
          <p:cNvSpPr>
            <a:spLocks noGrp="1"/>
          </p:cNvSpPr>
          <p:nvPr>
            <p:ph type="body" sz="quarter" idx="1"/>
          </p:nvPr>
        </p:nvSpPr>
        <p:spPr>
          <a:prstGeom prst="rect">
            <a:avLst/>
          </a:prstGeom>
        </p:spPr>
        <p:txBody>
          <a:bodyPr/>
          <a:lstStyle/>
          <a:p>
            <a:pPr lvl="0">
              <a:defRPr sz="1800"/>
            </a:pPr>
            <a:r>
              <a:rPr sz="2400"/>
              <a:t>This slide shows that if hypertension is left uncontrolled, patients are at a higher risk for CV death.1 </a:t>
            </a:r>
          </a:p>
          <a:p>
            <a:pPr lvl="0">
              <a:defRPr sz="1800"/>
            </a:pPr>
            <a:r>
              <a:rPr sz="2400"/>
              <a:t>A meta-analysis of individual data from 1 million adults without previous vascular disease from 61 prospective observational studies of BP and mortality addressed the cause-specific death rate during a 10-year period among people who were initially aged 40, 50, 60, 70 or 80 years.1 </a:t>
            </a:r>
          </a:p>
          <a:p>
            <a:pPr lvl="0">
              <a:defRPr sz="1800"/>
            </a:pPr>
            <a:r>
              <a:rPr sz="2400"/>
              <a:t>The findings indicated that the risk for CV mortality doubles with each 20/10 mmHg increase in BP. Furthermore, the rise in CV mortality was directly related to higher initial BP in every group. With a 20 mmHg higher SBP or a 10 mmHg higher DBP, mortality from ischaemic heart disease was two-fold higher and mortality from stroke was greater than two-fold higher.1</a:t>
            </a:r>
          </a:p>
          <a:p>
            <a:pPr lvl="0">
              <a:defRPr sz="1800"/>
            </a:pPr>
            <a:r>
              <a:rPr sz="2400"/>
              <a:t>These results indicate that both SBP and DBP were strongly related to vascular mortality in middle and old age.</a:t>
            </a:r>
          </a:p>
          <a:p>
            <a:pPr lvl="0">
              <a:defRPr sz="1800"/>
            </a:pPr>
            <a:endParaRPr sz="2400"/>
          </a:p>
          <a:p>
            <a:pPr lvl="0">
              <a:defRPr sz="1800"/>
            </a:pPr>
            <a:r>
              <a:rPr sz="2400"/>
              <a:t>Reference</a:t>
            </a:r>
          </a:p>
          <a:p>
            <a:pPr marL="406400" lvl="0" indent="-406400">
              <a:buSzPct val="100000"/>
              <a:buAutoNum type="arabicPeriod"/>
              <a:defRPr sz="1800"/>
            </a:pPr>
            <a:r>
              <a:rPr sz="2400"/>
              <a:t>Lewington S, et al. Age-specific relevance of usual blood pressure to vascular mortality: a meta-analysis of individual data for one million adults in 61 prospective studies. Lancet. 2002;360:1903−1913.</a:t>
            </a:r>
          </a:p>
        </p:txBody>
      </p:sp>
    </p:spTree>
    <p:extLst>
      <p:ext uri="{BB962C8B-B14F-4D97-AF65-F5344CB8AC3E}">
        <p14:creationId xmlns:p14="http://schemas.microsoft.com/office/powerpoint/2010/main" val="983806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noRot="1" noChangeAspect="1"/>
          </p:cNvSpPr>
          <p:nvPr>
            <p:ph type="sldImg"/>
          </p:nvPr>
        </p:nvSpPr>
        <p:spPr>
          <a:prstGeom prst="rect">
            <a:avLst/>
          </a:prstGeom>
        </p:spPr>
        <p:txBody>
          <a:bodyPr/>
          <a:lstStyle/>
          <a:p>
            <a:pPr lvl="0"/>
            <a:endParaRPr/>
          </a:p>
        </p:txBody>
      </p:sp>
      <p:sp>
        <p:nvSpPr>
          <p:cNvPr id="323" name="Shape 323"/>
          <p:cNvSpPr>
            <a:spLocks noGrp="1"/>
          </p:cNvSpPr>
          <p:nvPr>
            <p:ph type="body" sz="quarter" idx="1"/>
          </p:nvPr>
        </p:nvSpPr>
        <p:spPr>
          <a:prstGeom prst="rect">
            <a:avLst/>
          </a:prstGeom>
        </p:spPr>
        <p:txBody>
          <a:bodyPr/>
          <a:lstStyle/>
          <a:p>
            <a:pPr lvl="0">
              <a:defRPr sz="1800"/>
            </a:pPr>
            <a:r>
              <a:rPr sz="2400"/>
              <a:t>This slide shows that lowering BP reduces the risk of CV disease.1</a:t>
            </a:r>
          </a:p>
          <a:p>
            <a:pPr lvl="0">
              <a:defRPr sz="1800"/>
            </a:pPr>
            <a:r>
              <a:rPr sz="2400"/>
              <a:t>A meta-analysis of 61 prospective, observational studies has shown that a 10 mmHg lower SBP would be associated over the long term with a 40% lower risk of stroke death and a 30% lower risk of death from IHD or other vascular causes.1</a:t>
            </a:r>
          </a:p>
          <a:p>
            <a:pPr lvl="0">
              <a:defRPr sz="1800"/>
            </a:pPr>
            <a:r>
              <a:rPr sz="2400"/>
              <a:t>Even a small, 2 mmHg fall in mean SBP would be associated with large reductions in stroke mortality (10%) and death due to IHD and other vascular diseases (7%) in middle age.1</a:t>
            </a:r>
          </a:p>
          <a:p>
            <a:pPr lvl="0">
              <a:defRPr sz="1800"/>
            </a:pPr>
            <a:r>
              <a:rPr sz="2400"/>
              <a:t>The reduction in risk associated with a given reduction in mean BP was approximately constant down to at least an SBP of 115 mmHg and a DBP of 75 mmHg – well beyond what is normally achieved.1</a:t>
            </a:r>
          </a:p>
          <a:p>
            <a:pPr lvl="0">
              <a:defRPr sz="1800"/>
            </a:pPr>
            <a:r>
              <a:rPr sz="2400"/>
              <a:t>There was no evidence of a threshold level of SBP (at about 140−160 mmHg) below which lower BP levels are not associated with lower disease risks.1</a:t>
            </a:r>
          </a:p>
          <a:p>
            <a:pPr lvl="0">
              <a:defRPr sz="1800"/>
            </a:pPr>
            <a:r>
              <a:rPr sz="2400"/>
              <a:t>The reduction in risk holds for all age groups assessed from 40 up to 89 years old.1</a:t>
            </a:r>
          </a:p>
          <a:p>
            <a:pPr lvl="0">
              <a:defRPr sz="1800"/>
            </a:pPr>
            <a:endParaRPr sz="2400"/>
          </a:p>
          <a:p>
            <a:pPr lvl="0">
              <a:defRPr sz="1800"/>
            </a:pPr>
            <a:r>
              <a:rPr sz="2400"/>
              <a:t>Reference</a:t>
            </a:r>
          </a:p>
          <a:p>
            <a:pPr marL="406400" lvl="0" indent="-406400">
              <a:buSzPct val="100000"/>
              <a:buAutoNum type="arabicPeriod"/>
              <a:defRPr sz="1800"/>
            </a:pPr>
            <a:r>
              <a:rPr sz="2400"/>
              <a:t>Lewington S, et al. Age-specific relevance of usual blood pressure to vascular mortality: a meta-analysis of individual data for one million adults in 61 prospective studies. Lancet. 2002;360:1903−1913.</a:t>
            </a:r>
          </a:p>
        </p:txBody>
      </p:sp>
    </p:spTree>
    <p:extLst>
      <p:ext uri="{BB962C8B-B14F-4D97-AF65-F5344CB8AC3E}">
        <p14:creationId xmlns:p14="http://schemas.microsoft.com/office/powerpoint/2010/main" val="2862100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FF0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1" i="0">
                <a:solidFill>
                  <a:srgbClr val="00009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FF00"/>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FF0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 Title and Content">
    <p:bg>
      <p:bgPr>
        <a:gradFill flip="none" rotWithShape="1">
          <a:gsLst>
            <a:gs pos="0">
              <a:srgbClr val="000000"/>
            </a:gs>
            <a:gs pos="64999">
              <a:srgbClr val="000000"/>
            </a:gs>
            <a:gs pos="100000">
              <a:srgbClr val="5876A9"/>
            </a:gs>
          </a:gsLst>
          <a:lin ang="5400000" scaled="0"/>
        </a:gradFill>
        <a:effectLst/>
      </p:bgPr>
    </p:bg>
    <p:spTree>
      <p:nvGrpSpPr>
        <p:cNvPr id="1" name=""/>
        <p:cNvGrpSpPr/>
        <p:nvPr/>
      </p:nvGrpSpPr>
      <p:grpSpPr>
        <a:xfrm>
          <a:off x="0" y="0"/>
          <a:ext cx="0" cy="0"/>
          <a:chOff x="0" y="0"/>
          <a:chExt cx="0" cy="0"/>
        </a:xfrm>
      </p:grpSpPr>
      <p:sp>
        <p:nvSpPr>
          <p:cNvPr id="104" name="Shape 104"/>
          <p:cNvSpPr/>
          <p:nvPr/>
        </p:nvSpPr>
        <p:spPr>
          <a:xfrm>
            <a:off x="340388" y="5047394"/>
            <a:ext cx="97536" cy="1691640"/>
          </a:xfrm>
          <a:prstGeom prst="rect">
            <a:avLst/>
          </a:prstGeom>
          <a:solidFill>
            <a:srgbClr val="EA157A"/>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05" name="Shape 105"/>
          <p:cNvSpPr/>
          <p:nvPr/>
        </p:nvSpPr>
        <p:spPr>
          <a:xfrm>
            <a:off x="340388" y="4796819"/>
            <a:ext cx="97536" cy="228600"/>
          </a:xfrm>
          <a:prstGeom prst="rect">
            <a:avLst/>
          </a:prstGeom>
          <a:solidFill>
            <a:srgbClr val="FEB80A"/>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06" name="Shape 106"/>
          <p:cNvSpPr/>
          <p:nvPr/>
        </p:nvSpPr>
        <p:spPr>
          <a:xfrm>
            <a:off x="340388" y="4637685"/>
            <a:ext cx="97536" cy="137160"/>
          </a:xfrm>
          <a:prstGeom prst="rect">
            <a:avLst/>
          </a:prstGeom>
          <a:solidFill>
            <a:srgbClr val="4E5B6F"/>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07" name="Shape 107"/>
          <p:cNvSpPr/>
          <p:nvPr/>
        </p:nvSpPr>
        <p:spPr>
          <a:xfrm>
            <a:off x="340388" y="4542559"/>
            <a:ext cx="97536" cy="73152"/>
          </a:xfrm>
          <a:prstGeom prst="rect">
            <a:avLst/>
          </a:prstGeom>
          <a:solidFill>
            <a:srgbClr val="EA157A"/>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08" name="Shape 108"/>
          <p:cNvSpPr/>
          <p:nvPr/>
        </p:nvSpPr>
        <p:spPr>
          <a:xfrm>
            <a:off x="412744" y="680477"/>
            <a:ext cx="60960" cy="365760"/>
          </a:xfrm>
          <a:prstGeom prst="rect">
            <a:avLst/>
          </a:prstGeom>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09" name="Shape 109"/>
          <p:cNvSpPr/>
          <p:nvPr/>
        </p:nvSpPr>
        <p:spPr>
          <a:xfrm>
            <a:off x="358764" y="680477"/>
            <a:ext cx="36576" cy="365760"/>
          </a:xfrm>
          <a:prstGeom prst="rect">
            <a:avLst/>
          </a:prstGeom>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10" name="Shape 110"/>
          <p:cNvSpPr/>
          <p:nvPr/>
        </p:nvSpPr>
        <p:spPr>
          <a:xfrm>
            <a:off x="295691" y="680477"/>
            <a:ext cx="12192" cy="365760"/>
          </a:xfrm>
          <a:prstGeom prst="rect">
            <a:avLst/>
          </a:prstGeom>
          <a:solidFill/>
          <a:ln w="12700">
            <a:miter lim="400000"/>
          </a:ln>
        </p:spPr>
        <p:txBody>
          <a:bodyPr lIns="0" tIns="0" rIns="0" bIns="0" anchor="ctr"/>
          <a:lstStyle/>
          <a:p>
            <a:pPr lvl="0" algn="ctr" defTabSz="914400">
              <a:defRPr sz="1400">
                <a:solidFill>
                  <a:srgbClr val="FFFFFF"/>
                </a:solidFill>
                <a:uFill>
                  <a:solidFill>
                    <a:srgbClr val="FFFFFF"/>
                  </a:solidFill>
                </a:uFill>
              </a:defRPr>
            </a:pPr>
            <a:endParaRPr sz="1400"/>
          </a:p>
        </p:txBody>
      </p:sp>
      <p:sp>
        <p:nvSpPr>
          <p:cNvPr id="111" name="Shape 111"/>
          <p:cNvSpPr>
            <a:spLocks noGrp="1"/>
          </p:cNvSpPr>
          <p:nvPr>
            <p:ph type="title"/>
          </p:nvPr>
        </p:nvSpPr>
        <p:spPr>
          <a:xfrm>
            <a:off x="1219200" y="512065"/>
            <a:ext cx="10363200" cy="615553"/>
          </a:xfrm>
          <a:prstGeom prst="rect">
            <a:avLst/>
          </a:prstGeom>
        </p:spPr>
        <p:txBody>
          <a:bodyPr anchor="t"/>
          <a:lstStyle>
            <a:lvl1pPr>
              <a:lnSpc>
                <a:spcPct val="100000"/>
              </a:lnSpc>
              <a:defRPr sz="4000" spc="-100">
                <a:solidFill>
                  <a:srgbClr val="D6ECFF"/>
                </a:solidFill>
                <a:uFill>
                  <a:solidFill>
                    <a:srgbClr val="D6ECFF"/>
                  </a:solidFill>
                </a:uFill>
                <a:latin typeface="Helvetica"/>
                <a:ea typeface="Helvetica"/>
                <a:cs typeface="Helvetica"/>
                <a:sym typeface="Helvetica"/>
              </a:defRPr>
            </a:lvl1pPr>
          </a:lstStyle>
          <a:p>
            <a:pPr lvl="0">
              <a:defRPr sz="1800" spc="0">
                <a:solidFill>
                  <a:srgbClr val="000000"/>
                </a:solidFill>
                <a:effectLst/>
                <a:uFillTx/>
              </a:defRPr>
            </a:pPr>
            <a:r>
              <a:rPr sz="4000" spc="-100">
                <a:solidFill>
                  <a:srgbClr val="D6ECFF"/>
                </a:solidFill>
                <a:uFill>
                  <a:solidFill>
                    <a:srgbClr val="D6ECFF"/>
                  </a:solidFill>
                </a:uFill>
              </a:rPr>
              <a:t>Title Text</a:t>
            </a:r>
          </a:p>
        </p:txBody>
      </p:sp>
    </p:spTree>
    <p:extLst>
      <p:ext uri="{BB962C8B-B14F-4D97-AF65-F5344CB8AC3E}">
        <p14:creationId xmlns:p14="http://schemas.microsoft.com/office/powerpoint/2010/main" val="218707257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2" name="CasellaDiTesto 6"/>
          <p:cNvSpPr txBox="1">
            <a:spLocks noChangeArrowheads="1"/>
          </p:cNvSpPr>
          <p:nvPr userDrawn="1"/>
        </p:nvSpPr>
        <p:spPr bwMode="auto">
          <a:xfrm>
            <a:off x="645584" y="6572250"/>
            <a:ext cx="5552016" cy="215900"/>
          </a:xfrm>
          <a:prstGeom prst="rect">
            <a:avLst/>
          </a:prstGeom>
          <a:noFill/>
          <a:ln w="9525">
            <a:noFill/>
            <a:miter lim="800000"/>
            <a:headEnd/>
            <a:tailEnd/>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fontAlgn="auto">
              <a:spcBef>
                <a:spcPts val="0"/>
              </a:spcBef>
              <a:spcAft>
                <a:spcPts val="0"/>
              </a:spcAft>
              <a:defRPr/>
            </a:pPr>
            <a:r>
              <a:rPr lang="en-GB" sz="800" smtClean="0">
                <a:solidFill>
                  <a:schemeClr val="bg1"/>
                </a:solidFill>
                <a:latin typeface="Corbel" panose="020B0503020204020204" pitchFamily="34" charset="0"/>
                <a:cs typeface="+mn-cs"/>
              </a:rPr>
              <a:t>Medical Education &amp; Information</a:t>
            </a:r>
            <a:r>
              <a:rPr lang="it-IT" sz="800" smtClean="0">
                <a:solidFill>
                  <a:schemeClr val="bg1"/>
                </a:solidFill>
                <a:latin typeface="Corbel" panose="020B0503020204020204" pitchFamily="34" charset="0"/>
                <a:cs typeface="+mn-cs"/>
              </a:rPr>
              <a:t> – </a:t>
            </a:r>
            <a:r>
              <a:rPr lang="en-GB" sz="800" smtClean="0">
                <a:solidFill>
                  <a:schemeClr val="bg1"/>
                </a:solidFill>
                <a:latin typeface="Corbel" panose="020B0503020204020204" pitchFamily="34" charset="0"/>
                <a:cs typeface="+mn-cs"/>
              </a:rPr>
              <a:t>for all Media, all Disciplines, from all over the World</a:t>
            </a:r>
            <a:endParaRPr lang="it-IT" sz="900" smtClean="0">
              <a:solidFill>
                <a:schemeClr val="bg1"/>
              </a:solidFill>
              <a:latin typeface="Corbel" panose="020B0503020204020204" pitchFamily="34" charset="0"/>
              <a:cs typeface="+mn-cs"/>
            </a:endParaRPr>
          </a:p>
        </p:txBody>
      </p:sp>
      <p:sp>
        <p:nvSpPr>
          <p:cNvPr id="3" name="Rettangolo 7"/>
          <p:cNvSpPr/>
          <p:nvPr userDrawn="1"/>
        </p:nvSpPr>
        <p:spPr>
          <a:xfrm>
            <a:off x="0" y="6464300"/>
            <a:ext cx="12192000" cy="39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pic>
        <p:nvPicPr>
          <p:cNvPr id="4" name="Immagine 11" descr="INFOMEDICA.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25634" y="6729414"/>
            <a:ext cx="817033"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9" descr="testata_esh.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46946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magine 10" descr="testata_esh.jpg"/>
          <p:cNvPicPr>
            <a:picLocks noChangeAspect="1"/>
          </p:cNvPicPr>
          <p:nvPr userDrawn="1"/>
        </p:nvPicPr>
        <p:blipFill>
          <a:blip r:embed="rId3">
            <a:extLst>
              <a:ext uri="{28A0092B-C50C-407E-A947-70E740481C1C}">
                <a14:useLocalDpi xmlns:a14="http://schemas.microsoft.com/office/drawing/2010/main" val="0"/>
              </a:ext>
            </a:extLst>
          </a:blip>
          <a:srcRect l="50774"/>
          <a:stretch>
            <a:fillRect/>
          </a:stretch>
        </p:blipFill>
        <p:spPr bwMode="auto">
          <a:xfrm>
            <a:off x="5401734" y="1"/>
            <a:ext cx="6838951"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11"/>
          <p:cNvSpPr txBox="1">
            <a:spLocks noChangeArrowheads="1"/>
          </p:cNvSpPr>
          <p:nvPr userDrawn="1"/>
        </p:nvSpPr>
        <p:spPr bwMode="auto">
          <a:xfrm>
            <a:off x="5338234" y="6678614"/>
            <a:ext cx="657552" cy="200055"/>
          </a:xfrm>
          <a:prstGeom prst="rect">
            <a:avLst/>
          </a:prstGeom>
          <a:noFill/>
          <a:ln>
            <a:noFill/>
          </a:ln>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auto">
              <a:spcBef>
                <a:spcPts val="0"/>
              </a:spcBef>
              <a:spcAft>
                <a:spcPts val="0"/>
              </a:spcAft>
              <a:defRPr/>
            </a:pPr>
            <a:r>
              <a:rPr lang="it-IT" sz="700" smtClean="0">
                <a:cs typeface="+mn-cs"/>
              </a:rPr>
              <a:t>Powered by</a:t>
            </a:r>
          </a:p>
        </p:txBody>
      </p:sp>
      <p:cxnSp>
        <p:nvCxnSpPr>
          <p:cNvPr id="8" name="Connettore 1 12"/>
          <p:cNvCxnSpPr/>
          <p:nvPr userDrawn="1"/>
        </p:nvCxnSpPr>
        <p:spPr>
          <a:xfrm>
            <a:off x="1" y="431800"/>
            <a:ext cx="12240684" cy="1588"/>
          </a:xfrm>
          <a:prstGeom prst="line">
            <a:avLst/>
          </a:prstGeom>
          <a:ln w="5715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CasellaDiTesto 13"/>
          <p:cNvSpPr txBox="1">
            <a:spLocks noChangeArrowheads="1"/>
          </p:cNvSpPr>
          <p:nvPr userDrawn="1"/>
        </p:nvSpPr>
        <p:spPr bwMode="auto">
          <a:xfrm>
            <a:off x="7922415" y="114301"/>
            <a:ext cx="4208203" cy="246221"/>
          </a:xfrm>
          <a:prstGeom prst="rect">
            <a:avLst/>
          </a:prstGeom>
          <a:noFill/>
          <a:ln>
            <a:noFill/>
          </a:ln>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fontAlgn="auto">
              <a:spcBef>
                <a:spcPts val="0"/>
              </a:spcBef>
              <a:spcAft>
                <a:spcPts val="0"/>
              </a:spcAft>
              <a:defRPr/>
            </a:pPr>
            <a:r>
              <a:rPr lang="it-IT" sz="1000" smtClean="0">
                <a:solidFill>
                  <a:srgbClr val="FFFFFF"/>
                </a:solidFill>
                <a:cs typeface="+mn-cs"/>
              </a:rPr>
              <a:t>2013 ESH/ESC Guidelines for the management of arterial hypertension</a:t>
            </a:r>
          </a:p>
        </p:txBody>
      </p:sp>
      <p:sp>
        <p:nvSpPr>
          <p:cNvPr id="10" name="Rettangolo 14"/>
          <p:cNvSpPr/>
          <p:nvPr userDrawn="1"/>
        </p:nvSpPr>
        <p:spPr>
          <a:xfrm>
            <a:off x="0" y="6457950"/>
            <a:ext cx="12192000" cy="215900"/>
          </a:xfrm>
          <a:prstGeom prst="rect">
            <a:avLst/>
          </a:prstGeom>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fontAlgn="auto">
              <a:spcBef>
                <a:spcPts val="0"/>
              </a:spcBef>
              <a:spcAft>
                <a:spcPts val="0"/>
              </a:spcAft>
              <a:defRPr/>
            </a:pPr>
            <a:r>
              <a:rPr lang="it-IT" sz="800" smtClean="0">
                <a:cs typeface="+mn-cs"/>
              </a:rPr>
              <a:t>The Task Force for the management of arterial hypertension of the European Society of Hypertension (ESH) and of the European Society of Cardiology (ESC) - J Hypertension 2013;31:1281-1357</a:t>
            </a:r>
            <a:endParaRPr lang="en-GB" sz="800" smtClean="0">
              <a:cs typeface="+mn-cs"/>
            </a:endParaRPr>
          </a:p>
        </p:txBody>
      </p:sp>
      <p:cxnSp>
        <p:nvCxnSpPr>
          <p:cNvPr id="11" name="Connettore 1 15"/>
          <p:cNvCxnSpPr/>
          <p:nvPr userDrawn="1"/>
        </p:nvCxnSpPr>
        <p:spPr>
          <a:xfrm flipV="1">
            <a:off x="3541185" y="6684964"/>
            <a:ext cx="5109633" cy="7937"/>
          </a:xfrm>
          <a:prstGeom prst="line">
            <a:avLst/>
          </a:prstGeom>
          <a:ln w="3175"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3807816"/>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2E5496"/>
          </a:solidFill>
        </p:spPr>
        <p:txBody>
          <a:bodyPr wrap="square" lIns="0" tIns="0" rIns="0" bIns="0" rtlCol="0"/>
          <a:lstStyle/>
          <a:p>
            <a:endParaRPr/>
          </a:p>
        </p:txBody>
      </p:sp>
      <p:sp>
        <p:nvSpPr>
          <p:cNvPr id="2" name="Holder 2"/>
          <p:cNvSpPr>
            <a:spLocks noGrp="1"/>
          </p:cNvSpPr>
          <p:nvPr>
            <p:ph type="title"/>
          </p:nvPr>
        </p:nvSpPr>
        <p:spPr>
          <a:xfrm>
            <a:off x="2230755" y="2324227"/>
            <a:ext cx="7730489" cy="391160"/>
          </a:xfrm>
          <a:prstGeom prst="rect">
            <a:avLst/>
          </a:prstGeom>
        </p:spPr>
        <p:txBody>
          <a:bodyPr wrap="square" lIns="0" tIns="0" rIns="0" bIns="0">
            <a:spAutoFit/>
          </a:bodyPr>
          <a:lstStyle>
            <a:lvl1pPr>
              <a:defRPr sz="2400" b="1" i="0">
                <a:solidFill>
                  <a:srgbClr val="FFFF00"/>
                </a:solidFill>
                <a:latin typeface="Calibri"/>
                <a:cs typeface="Calibri"/>
              </a:defRPr>
            </a:lvl1pPr>
          </a:lstStyle>
          <a:p>
            <a:endParaRPr/>
          </a:p>
        </p:txBody>
      </p:sp>
      <p:sp>
        <p:nvSpPr>
          <p:cNvPr id="3" name="Holder 3"/>
          <p:cNvSpPr>
            <a:spLocks noGrp="1"/>
          </p:cNvSpPr>
          <p:nvPr>
            <p:ph type="body" idx="1"/>
          </p:nvPr>
        </p:nvSpPr>
        <p:spPr>
          <a:xfrm>
            <a:off x="1789938" y="1153744"/>
            <a:ext cx="5894705" cy="1675764"/>
          </a:xfrm>
          <a:prstGeom prst="rect">
            <a:avLst/>
          </a:prstGeom>
        </p:spPr>
        <p:txBody>
          <a:bodyPr wrap="square" lIns="0" tIns="0" rIns="0" bIns="0">
            <a:spAutoFit/>
          </a:bodyPr>
          <a:lstStyle>
            <a:lvl1pPr>
              <a:defRPr sz="2400" b="1" i="0">
                <a:solidFill>
                  <a:srgbClr val="000090"/>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11/4/2017</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0"/>
            <a:ext cx="10363200" cy="1477328"/>
          </a:xfrm>
        </p:spPr>
        <p:txBody>
          <a:bodyPr/>
          <a:lstStyle/>
          <a:p>
            <a:pPr algn="ctr"/>
            <a:r>
              <a:rPr lang="en-US" sz="4800" dirty="0" smtClean="0"/>
              <a:t>TATALAKSANA HIPERTENSI OPTIMAL UNTUK MENCEGAH STROKE</a:t>
            </a:r>
            <a:endParaRPr lang="en-US" sz="4800" dirty="0"/>
          </a:p>
        </p:txBody>
      </p:sp>
      <p:sp>
        <p:nvSpPr>
          <p:cNvPr id="3" name="Subtitle 2"/>
          <p:cNvSpPr>
            <a:spLocks noGrp="1"/>
          </p:cNvSpPr>
          <p:nvPr>
            <p:ph type="subTitle" idx="4"/>
          </p:nvPr>
        </p:nvSpPr>
        <p:spPr>
          <a:xfrm>
            <a:off x="1828800" y="4724400"/>
            <a:ext cx="8534400" cy="1107996"/>
          </a:xfrm>
        </p:spPr>
        <p:txBody>
          <a:bodyPr/>
          <a:lstStyle/>
          <a:p>
            <a:pPr algn="ctr"/>
            <a:r>
              <a:rPr lang="en-US" dirty="0" smtClean="0">
                <a:solidFill>
                  <a:srgbClr val="FFC000"/>
                </a:solidFill>
              </a:rPr>
              <a:t>Dr. </a:t>
            </a:r>
            <a:r>
              <a:rPr lang="en-US" dirty="0" err="1" smtClean="0">
                <a:solidFill>
                  <a:srgbClr val="FFC000"/>
                </a:solidFill>
              </a:rPr>
              <a:t>Sapto</a:t>
            </a:r>
            <a:r>
              <a:rPr lang="en-US" dirty="0" smtClean="0">
                <a:solidFill>
                  <a:srgbClr val="FFC000"/>
                </a:solidFill>
              </a:rPr>
              <a:t> </a:t>
            </a:r>
            <a:r>
              <a:rPr lang="en-US" dirty="0" err="1" smtClean="0">
                <a:solidFill>
                  <a:srgbClr val="FFC000"/>
                </a:solidFill>
              </a:rPr>
              <a:t>Priatmo</a:t>
            </a:r>
            <a:r>
              <a:rPr lang="en-US" dirty="0" smtClean="0">
                <a:solidFill>
                  <a:srgbClr val="FFC000"/>
                </a:solidFill>
              </a:rPr>
              <a:t>, </a:t>
            </a:r>
            <a:r>
              <a:rPr lang="en-US" dirty="0" err="1" smtClean="0">
                <a:solidFill>
                  <a:srgbClr val="FFC000"/>
                </a:solidFill>
              </a:rPr>
              <a:t>Sp.PD</a:t>
            </a:r>
            <a:endParaRPr lang="en-US" dirty="0" smtClean="0">
              <a:solidFill>
                <a:srgbClr val="FFC000"/>
              </a:solidFill>
            </a:endParaRPr>
          </a:p>
          <a:p>
            <a:pPr algn="ctr"/>
            <a:r>
              <a:rPr lang="en-US" dirty="0" smtClean="0">
                <a:solidFill>
                  <a:srgbClr val="FFC000"/>
                </a:solidFill>
              </a:rPr>
              <a:t>RS BETHESDA YOGYAKARTA</a:t>
            </a:r>
          </a:p>
          <a:p>
            <a:pPr algn="ctr"/>
            <a:r>
              <a:rPr lang="en-US" dirty="0" smtClean="0">
                <a:solidFill>
                  <a:srgbClr val="FFC000"/>
                </a:solidFill>
              </a:rPr>
              <a:t>4 November 2017</a:t>
            </a:r>
            <a:endParaRPr lang="en-US" dirty="0">
              <a:solidFill>
                <a:srgbClr val="FFC000"/>
              </a:solidFill>
            </a:endParaRPr>
          </a:p>
        </p:txBody>
      </p:sp>
    </p:spTree>
    <p:extLst>
      <p:ext uri="{BB962C8B-B14F-4D97-AF65-F5344CB8AC3E}">
        <p14:creationId xmlns:p14="http://schemas.microsoft.com/office/powerpoint/2010/main" val="271757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p:nvPr/>
        </p:nvSpPr>
        <p:spPr>
          <a:xfrm>
            <a:off x="2438401" y="6586056"/>
            <a:ext cx="2654573" cy="169277"/>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defRPr sz="1800"/>
            </a:pPr>
            <a:r>
              <a:rPr sz="1100">
                <a:solidFill>
                  <a:srgbClr val="FFFFFF"/>
                </a:solidFill>
                <a:uFill>
                  <a:solidFill>
                    <a:srgbClr val="FFFFFF"/>
                  </a:solidFill>
                </a:uFill>
                <a:sym typeface="Times New Roman"/>
              </a:rPr>
              <a:t>Lewington </a:t>
            </a:r>
            <a:r>
              <a:rPr sz="1100" i="1">
                <a:solidFill>
                  <a:srgbClr val="FFFFFF"/>
                </a:solidFill>
                <a:uFill>
                  <a:solidFill>
                    <a:srgbClr val="FFFFFF"/>
                  </a:solidFill>
                </a:uFill>
                <a:sym typeface="Times New Roman"/>
              </a:rPr>
              <a:t>et al</a:t>
            </a:r>
            <a:r>
              <a:rPr sz="1100">
                <a:solidFill>
                  <a:srgbClr val="FFFFFF"/>
                </a:solidFill>
                <a:uFill>
                  <a:solidFill>
                    <a:srgbClr val="FFFFFF"/>
                  </a:solidFill>
                </a:uFill>
                <a:sym typeface="Times New Roman"/>
              </a:rPr>
              <a:t>. </a:t>
            </a:r>
            <a:r>
              <a:rPr sz="1100" i="1">
                <a:solidFill>
                  <a:srgbClr val="FFFFFF"/>
                </a:solidFill>
                <a:uFill>
                  <a:solidFill>
                    <a:srgbClr val="FFFFFF"/>
                  </a:solidFill>
                </a:uFill>
                <a:sym typeface="Times New Roman"/>
              </a:rPr>
              <a:t>Lancet</a:t>
            </a:r>
            <a:r>
              <a:rPr sz="1100">
                <a:solidFill>
                  <a:srgbClr val="FFFFFF"/>
                </a:solidFill>
                <a:uFill>
                  <a:solidFill>
                    <a:srgbClr val="FFFFFF"/>
                  </a:solidFill>
                </a:uFill>
                <a:sym typeface="Times New Roman"/>
              </a:rPr>
              <a:t>. 2002;360:1903–1913.</a:t>
            </a:r>
          </a:p>
        </p:txBody>
      </p:sp>
      <p:sp>
        <p:nvSpPr>
          <p:cNvPr id="294" name="Shape 294"/>
          <p:cNvSpPr>
            <a:spLocks noGrp="1"/>
          </p:cNvSpPr>
          <p:nvPr>
            <p:ph type="title"/>
          </p:nvPr>
        </p:nvSpPr>
        <p:spPr>
          <a:xfrm>
            <a:off x="2286000" y="484380"/>
            <a:ext cx="8229600" cy="984885"/>
          </a:xfrm>
          <a:prstGeom prst="rect">
            <a:avLst/>
          </a:prstGeom>
        </p:spPr>
        <p:txBody>
          <a:bodyPr/>
          <a:lstStyle/>
          <a:p>
            <a:pPr lvl="0">
              <a:defRPr sz="1800" spc="0">
                <a:solidFill>
                  <a:srgbClr val="000000"/>
                </a:solidFill>
                <a:effectLst/>
                <a:uFillTx/>
              </a:defRPr>
            </a:pPr>
            <a:r>
              <a:rPr sz="3200" dirty="0" err="1">
                <a:solidFill>
                  <a:srgbClr val="FFC000"/>
                </a:solidFill>
              </a:rPr>
              <a:t>Risiko</a:t>
            </a:r>
            <a:r>
              <a:rPr sz="3200" dirty="0">
                <a:solidFill>
                  <a:srgbClr val="FFC000"/>
                </a:solidFill>
              </a:rPr>
              <a:t> </a:t>
            </a:r>
            <a:r>
              <a:rPr sz="3200" dirty="0" err="1">
                <a:solidFill>
                  <a:srgbClr val="FFC000"/>
                </a:solidFill>
              </a:rPr>
              <a:t>mortalitas</a:t>
            </a:r>
            <a:r>
              <a:rPr sz="3200" dirty="0">
                <a:solidFill>
                  <a:srgbClr val="FFC000"/>
                </a:solidFill>
              </a:rPr>
              <a:t> </a:t>
            </a:r>
            <a:r>
              <a:rPr sz="3200" dirty="0" err="1">
                <a:solidFill>
                  <a:srgbClr val="FFC000"/>
                </a:solidFill>
              </a:rPr>
              <a:t>meningkat</a:t>
            </a:r>
            <a:r>
              <a:rPr sz="3200" dirty="0">
                <a:solidFill>
                  <a:srgbClr val="FFC000"/>
                </a:solidFill>
              </a:rPr>
              <a:t> 2x </a:t>
            </a:r>
            <a:r>
              <a:rPr sz="3200" dirty="0" err="1">
                <a:solidFill>
                  <a:srgbClr val="FFC000"/>
                </a:solidFill>
              </a:rPr>
              <a:t>dengan</a:t>
            </a:r>
            <a:r>
              <a:rPr sz="3200" dirty="0">
                <a:solidFill>
                  <a:srgbClr val="FFC000"/>
                </a:solidFill>
              </a:rPr>
              <a:t> </a:t>
            </a:r>
            <a:r>
              <a:rPr sz="3200" dirty="0" err="1">
                <a:solidFill>
                  <a:srgbClr val="FFC000"/>
                </a:solidFill>
              </a:rPr>
              <a:t>peningkatan</a:t>
            </a:r>
            <a:r>
              <a:rPr sz="3200" dirty="0">
                <a:solidFill>
                  <a:srgbClr val="FFC000"/>
                </a:solidFill>
              </a:rPr>
              <a:t> </a:t>
            </a:r>
            <a:r>
              <a:rPr sz="3200" dirty="0" err="1">
                <a:solidFill>
                  <a:srgbClr val="FFC000"/>
                </a:solidFill>
              </a:rPr>
              <a:t>tekanan</a:t>
            </a:r>
            <a:r>
              <a:rPr sz="3200" dirty="0">
                <a:solidFill>
                  <a:srgbClr val="FFC000"/>
                </a:solidFill>
              </a:rPr>
              <a:t> </a:t>
            </a:r>
            <a:r>
              <a:rPr sz="3200" dirty="0" err="1">
                <a:solidFill>
                  <a:srgbClr val="FFC000"/>
                </a:solidFill>
              </a:rPr>
              <a:t>darah</a:t>
            </a:r>
            <a:r>
              <a:rPr sz="3200" dirty="0">
                <a:solidFill>
                  <a:srgbClr val="FFC000"/>
                </a:solidFill>
              </a:rPr>
              <a:t> 20/10 mmHg</a:t>
            </a:r>
          </a:p>
        </p:txBody>
      </p:sp>
      <p:graphicFrame>
        <p:nvGraphicFramePr>
          <p:cNvPr id="295" name="Chart 295"/>
          <p:cNvGraphicFramePr/>
          <p:nvPr>
            <p:extLst>
              <p:ext uri="{D42A27DB-BD31-4B8C-83A1-F6EECF244321}">
                <p14:modId xmlns:p14="http://schemas.microsoft.com/office/powerpoint/2010/main" val="410555680"/>
              </p:ext>
            </p:extLst>
          </p:nvPr>
        </p:nvGraphicFramePr>
        <p:xfrm>
          <a:off x="2438401" y="1603620"/>
          <a:ext cx="7300394" cy="3302007"/>
        </p:xfrm>
        <a:graphic>
          <a:graphicData uri="http://schemas.openxmlformats.org/drawingml/2006/chart">
            <c:chart xmlns:c="http://schemas.openxmlformats.org/drawingml/2006/chart" xmlns:r="http://schemas.openxmlformats.org/officeDocument/2006/relationships" r:id="rId3"/>
          </a:graphicData>
        </a:graphic>
      </p:graphicFrame>
      <p:sp>
        <p:nvSpPr>
          <p:cNvPr id="296" name="Shape 296"/>
          <p:cNvSpPr/>
          <p:nvPr/>
        </p:nvSpPr>
        <p:spPr>
          <a:xfrm rot="16200000">
            <a:off x="722043" y="3007790"/>
            <a:ext cx="3241675" cy="55399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algn="ctr">
              <a:defRPr sz="1800"/>
            </a:pPr>
            <a:r>
              <a:rPr dirty="0">
                <a:solidFill>
                  <a:srgbClr val="FFFFFF"/>
                </a:solidFill>
                <a:uFill>
                  <a:solidFill>
                    <a:srgbClr val="FFFFFF"/>
                  </a:solidFill>
                </a:uFill>
                <a:sym typeface="Times New Roman"/>
              </a:rPr>
              <a:t>Fold increase in relative </a:t>
            </a:r>
            <a:br>
              <a:rPr dirty="0">
                <a:solidFill>
                  <a:srgbClr val="FFFFFF"/>
                </a:solidFill>
                <a:uFill>
                  <a:solidFill>
                    <a:srgbClr val="FFFFFF"/>
                  </a:solidFill>
                </a:uFill>
                <a:sym typeface="Times New Roman"/>
              </a:rPr>
            </a:br>
            <a:r>
              <a:rPr dirty="0">
                <a:solidFill>
                  <a:srgbClr val="FFFFFF"/>
                </a:solidFill>
                <a:uFill>
                  <a:solidFill>
                    <a:srgbClr val="FFFFFF"/>
                  </a:solidFill>
                </a:uFill>
                <a:sym typeface="Times New Roman"/>
              </a:rPr>
              <a:t>CV risk</a:t>
            </a:r>
          </a:p>
        </p:txBody>
      </p:sp>
      <p:sp>
        <p:nvSpPr>
          <p:cNvPr id="297" name="Shape 297"/>
          <p:cNvSpPr/>
          <p:nvPr/>
        </p:nvSpPr>
        <p:spPr>
          <a:xfrm>
            <a:off x="3656991" y="4416104"/>
            <a:ext cx="290143"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FFFF00"/>
                </a:solidFill>
                <a:uFill>
                  <a:solidFill>
                    <a:srgbClr val="FFFF00"/>
                  </a:solidFill>
                </a:uFill>
                <a:latin typeface="+mn-lt"/>
                <a:ea typeface="+mn-ea"/>
                <a:cs typeface="+mn-cs"/>
                <a:sym typeface="Times New Roman"/>
              </a:defRPr>
            </a:lvl1pPr>
          </a:lstStyle>
          <a:p>
            <a:pPr lvl="0">
              <a:defRPr>
                <a:solidFill>
                  <a:srgbClr val="000000"/>
                </a:solidFill>
                <a:uFillTx/>
              </a:defRPr>
            </a:pPr>
            <a:r>
              <a:rPr/>
              <a:t>1 X</a:t>
            </a:r>
          </a:p>
        </p:txBody>
      </p:sp>
      <p:sp>
        <p:nvSpPr>
          <p:cNvPr id="298" name="Shape 298"/>
          <p:cNvSpPr/>
          <p:nvPr/>
        </p:nvSpPr>
        <p:spPr>
          <a:xfrm>
            <a:off x="5331321" y="4218282"/>
            <a:ext cx="290143"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2000">
                <a:solidFill>
                  <a:srgbClr val="FFFF00"/>
                </a:solidFill>
                <a:uFill>
                  <a:solidFill>
                    <a:srgbClr val="FFFF00"/>
                  </a:solidFill>
                </a:uFill>
                <a:latin typeface="+mn-lt"/>
                <a:ea typeface="+mn-ea"/>
                <a:cs typeface="+mn-cs"/>
                <a:sym typeface="Times New Roman"/>
              </a:defRPr>
            </a:lvl1pPr>
          </a:lstStyle>
          <a:p>
            <a:pPr lvl="0">
              <a:defRPr sz="1800">
                <a:solidFill>
                  <a:srgbClr val="000000"/>
                </a:solidFill>
                <a:uFillTx/>
              </a:defRPr>
            </a:pPr>
            <a:r>
              <a:rPr/>
              <a:t>2 X</a:t>
            </a:r>
          </a:p>
        </p:txBody>
      </p:sp>
      <p:sp>
        <p:nvSpPr>
          <p:cNvPr id="299" name="Shape 299"/>
          <p:cNvSpPr/>
          <p:nvPr/>
        </p:nvSpPr>
        <p:spPr>
          <a:xfrm>
            <a:off x="7020902" y="3746437"/>
            <a:ext cx="290144"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2400" b="1">
                <a:solidFill>
                  <a:srgbClr val="FFFF00"/>
                </a:solidFill>
                <a:uFill>
                  <a:solidFill>
                    <a:srgbClr val="FFFF00"/>
                  </a:solidFill>
                </a:uFill>
                <a:latin typeface="+mn-lt"/>
                <a:ea typeface="+mn-ea"/>
                <a:cs typeface="+mn-cs"/>
                <a:sym typeface="Times New Roman"/>
              </a:defRPr>
            </a:lvl1pPr>
          </a:lstStyle>
          <a:p>
            <a:pPr lvl="0">
              <a:defRPr sz="1800" b="0">
                <a:solidFill>
                  <a:srgbClr val="000000"/>
                </a:solidFill>
                <a:uFillTx/>
              </a:defRPr>
            </a:pPr>
            <a:r>
              <a:rPr/>
              <a:t>4 X</a:t>
            </a:r>
          </a:p>
        </p:txBody>
      </p:sp>
      <p:sp>
        <p:nvSpPr>
          <p:cNvPr id="300" name="Shape 300"/>
          <p:cNvSpPr/>
          <p:nvPr/>
        </p:nvSpPr>
        <p:spPr>
          <a:xfrm>
            <a:off x="8610355" y="2864665"/>
            <a:ext cx="549766"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EF4135"/>
                </a:solidFill>
                <a:uFill>
                  <a:solidFill>
                    <a:srgbClr val="EF4135"/>
                  </a:solidFill>
                </a:uFill>
                <a:latin typeface="+mn-lt"/>
                <a:ea typeface="+mn-ea"/>
                <a:cs typeface="+mn-cs"/>
                <a:sym typeface="Times New Roman"/>
              </a:defRPr>
            </a:lvl1pPr>
          </a:lstStyle>
          <a:p>
            <a:pPr lvl="0">
              <a:defRPr>
                <a:solidFill>
                  <a:srgbClr val="000000"/>
                </a:solidFill>
                <a:uFillTx/>
              </a:defRPr>
            </a:pPr>
            <a:r>
              <a:rPr/>
              <a:t>8-fold</a:t>
            </a:r>
          </a:p>
        </p:txBody>
      </p:sp>
      <p:sp>
        <p:nvSpPr>
          <p:cNvPr id="301" name="Shape 301"/>
          <p:cNvSpPr/>
          <p:nvPr/>
        </p:nvSpPr>
        <p:spPr>
          <a:xfrm>
            <a:off x="3379971" y="4982856"/>
            <a:ext cx="674864"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rgbClr val="FFFF00"/>
                </a:solidFill>
              </a:rPr>
              <a:t>115/75</a:t>
            </a:r>
          </a:p>
        </p:txBody>
      </p:sp>
      <p:sp>
        <p:nvSpPr>
          <p:cNvPr id="302" name="Shape 302"/>
          <p:cNvSpPr/>
          <p:nvPr/>
        </p:nvSpPr>
        <p:spPr>
          <a:xfrm>
            <a:off x="4945768" y="4982856"/>
            <a:ext cx="674864"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rgbClr val="FFFF00"/>
                </a:solidFill>
              </a:rPr>
              <a:t>135/85</a:t>
            </a:r>
          </a:p>
        </p:txBody>
      </p:sp>
      <p:sp>
        <p:nvSpPr>
          <p:cNvPr id="303" name="Shape 303"/>
          <p:cNvSpPr/>
          <p:nvPr/>
        </p:nvSpPr>
        <p:spPr>
          <a:xfrm>
            <a:off x="6843271" y="4982856"/>
            <a:ext cx="674864"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rgbClr val="FFFF00"/>
                </a:solidFill>
              </a:rPr>
              <a:t>155/95</a:t>
            </a:r>
          </a:p>
        </p:txBody>
      </p:sp>
      <p:sp>
        <p:nvSpPr>
          <p:cNvPr id="304" name="Shape 304"/>
          <p:cNvSpPr/>
          <p:nvPr/>
        </p:nvSpPr>
        <p:spPr>
          <a:xfrm>
            <a:off x="8362298" y="4982856"/>
            <a:ext cx="791883"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rgbClr val="FFFF00"/>
                </a:solidFill>
              </a:rPr>
              <a:t>175/105</a:t>
            </a:r>
          </a:p>
        </p:txBody>
      </p:sp>
      <p:sp>
        <p:nvSpPr>
          <p:cNvPr id="305" name="Shape 305"/>
          <p:cNvSpPr/>
          <p:nvPr/>
        </p:nvSpPr>
        <p:spPr>
          <a:xfrm>
            <a:off x="3198554" y="1897877"/>
            <a:ext cx="1629292"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rgbClr val="FFFF00"/>
                </a:solidFill>
              </a:rPr>
              <a:t>SBP/DBP (mmHg)</a:t>
            </a:r>
          </a:p>
        </p:txBody>
      </p:sp>
      <p:sp>
        <p:nvSpPr>
          <p:cNvPr id="306" name="Shape 306"/>
          <p:cNvSpPr/>
          <p:nvPr/>
        </p:nvSpPr>
        <p:spPr>
          <a:xfrm>
            <a:off x="2286000" y="5334001"/>
            <a:ext cx="8667750" cy="95258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indent="-122464">
              <a:buClr>
                <a:srgbClr val="FF0000"/>
              </a:buClr>
              <a:buSzPct val="100000"/>
              <a:buFont typeface="Times New Roman"/>
              <a:buChar char="•"/>
              <a:defRPr sz="1800"/>
            </a:pPr>
            <a:r>
              <a:rPr>
                <a:solidFill>
                  <a:srgbClr val="FFFFFF"/>
                </a:solidFill>
                <a:uFill>
                  <a:solidFill>
                    <a:srgbClr val="FFFFFF"/>
                  </a:solidFill>
                </a:uFill>
                <a:sym typeface="Times New Roman"/>
              </a:rPr>
              <a:t>Meta-analysis of 61 prospective, observational studies</a:t>
            </a:r>
            <a:endParaRPr sz="2800">
              <a:solidFill>
                <a:srgbClr val="FFFFFF"/>
              </a:solidFill>
              <a:uFill>
                <a:solidFill>
                  <a:srgbClr val="FFFFFF"/>
                </a:solidFill>
              </a:uFill>
              <a:sym typeface="Times New Roman"/>
            </a:endParaRPr>
          </a:p>
          <a:p>
            <a:pPr indent="-122464">
              <a:buClr>
                <a:srgbClr val="FF0000"/>
              </a:buClr>
              <a:buSzPct val="100000"/>
              <a:buFont typeface="Times New Roman"/>
              <a:buChar char="•"/>
              <a:defRPr sz="1800"/>
            </a:pPr>
            <a:r>
              <a:rPr>
                <a:solidFill>
                  <a:srgbClr val="FFFFFF"/>
                </a:solidFill>
                <a:uFill>
                  <a:solidFill>
                    <a:srgbClr val="FFFFFF"/>
                  </a:solidFill>
                </a:uFill>
                <a:sym typeface="Times New Roman"/>
              </a:rPr>
              <a:t>1 million adults aged 40–69 years with BP &gt; 115/75 mmHg</a:t>
            </a:r>
            <a:endParaRPr sz="2800">
              <a:solidFill>
                <a:srgbClr val="FFFFFF"/>
              </a:solidFill>
              <a:uFill>
                <a:solidFill>
                  <a:srgbClr val="FFFFFF"/>
                </a:solidFill>
              </a:uFill>
              <a:sym typeface="Times New Roman"/>
            </a:endParaRPr>
          </a:p>
          <a:p>
            <a:pPr indent="-122464">
              <a:buClr>
                <a:srgbClr val="FF0000"/>
              </a:buClr>
              <a:buSzPct val="100000"/>
              <a:buFont typeface="Times New Roman"/>
              <a:buChar char="•"/>
              <a:defRPr sz="1800"/>
            </a:pPr>
            <a:r>
              <a:rPr>
                <a:solidFill>
                  <a:srgbClr val="FFFFFF"/>
                </a:solidFill>
                <a:uFill>
                  <a:solidFill>
                    <a:srgbClr val="FFFFFF"/>
                  </a:solidFill>
                </a:uFill>
                <a:sym typeface="Times New Roman"/>
              </a:rPr>
              <a:t>12.7 million person–years</a:t>
            </a:r>
          </a:p>
        </p:txBody>
      </p:sp>
      <p:sp>
        <p:nvSpPr>
          <p:cNvPr id="307" name="Shape 307"/>
          <p:cNvSpPr/>
          <p:nvPr/>
        </p:nvSpPr>
        <p:spPr>
          <a:xfrm>
            <a:off x="8721165" y="2726548"/>
            <a:ext cx="290143"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algn="ctr" defTabSz="914400">
              <a:defRPr sz="3200" b="1">
                <a:solidFill>
                  <a:srgbClr val="FFFF00"/>
                </a:solidFill>
                <a:uFill>
                  <a:solidFill>
                    <a:srgbClr val="FFFF00"/>
                  </a:solidFill>
                </a:uFill>
                <a:latin typeface="+mn-lt"/>
                <a:ea typeface="+mn-ea"/>
                <a:cs typeface="+mn-cs"/>
                <a:sym typeface="Times New Roman"/>
              </a:defRPr>
            </a:lvl1pPr>
          </a:lstStyle>
          <a:p>
            <a:pPr lvl="0">
              <a:defRPr sz="1800" b="0">
                <a:solidFill>
                  <a:srgbClr val="000000"/>
                </a:solidFill>
                <a:uFillTx/>
              </a:defRPr>
            </a:pPr>
            <a:r>
              <a:rPr/>
              <a:t>8 X</a:t>
            </a:r>
          </a:p>
        </p:txBody>
      </p:sp>
    </p:spTree>
    <p:extLst>
      <p:ext uri="{BB962C8B-B14F-4D97-AF65-F5344CB8AC3E}">
        <p14:creationId xmlns:p14="http://schemas.microsoft.com/office/powerpoint/2010/main" val="547791404"/>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p:nvPr/>
        </p:nvSpPr>
        <p:spPr>
          <a:xfrm>
            <a:off x="2009776" y="3630613"/>
            <a:ext cx="1730375" cy="10259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ctr">
              <a:spcBef>
                <a:spcPts val="1200"/>
              </a:spcBef>
              <a:defRPr sz="1800"/>
            </a:pPr>
            <a:r>
              <a:rPr sz="2000" b="1">
                <a:solidFill>
                  <a:srgbClr val="FFFF00"/>
                </a:solidFill>
                <a:uFill>
                  <a:solidFill>
                    <a:srgbClr val="FFFF00"/>
                  </a:solidFill>
                </a:uFill>
                <a:sym typeface="Times New Roman"/>
              </a:rPr>
              <a:t>2 mmHg</a:t>
            </a:r>
            <a:r>
              <a:rPr sz="2000">
                <a:solidFill>
                  <a:srgbClr val="FFFF00"/>
                </a:solidFill>
                <a:uFill>
                  <a:solidFill>
                    <a:srgbClr val="FFFF00"/>
                  </a:solidFill>
                </a:uFill>
                <a:sym typeface="Times New Roman"/>
              </a:rPr>
              <a:t> </a:t>
            </a:r>
            <a:r>
              <a:rPr sz="2000">
                <a:solidFill>
                  <a:srgbClr val="FFFFFF"/>
                </a:solidFill>
                <a:uFill>
                  <a:solidFill>
                    <a:srgbClr val="FFFFFF"/>
                  </a:solidFill>
                </a:uFill>
                <a:sym typeface="Times New Roman"/>
              </a:rPr>
              <a:t>decrease in mean SBP</a:t>
            </a:r>
          </a:p>
        </p:txBody>
      </p:sp>
      <p:sp>
        <p:nvSpPr>
          <p:cNvPr id="312" name="Shape 312"/>
          <p:cNvSpPr/>
          <p:nvPr/>
        </p:nvSpPr>
        <p:spPr>
          <a:xfrm>
            <a:off x="8202614" y="4618039"/>
            <a:ext cx="2317751" cy="71814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spcBef>
                <a:spcPts val="1200"/>
              </a:spcBef>
              <a:defRPr sz="1800"/>
            </a:pPr>
            <a:r>
              <a:rPr sz="2000" b="1">
                <a:solidFill>
                  <a:srgbClr val="FFFF00"/>
                </a:solidFill>
                <a:uFill>
                  <a:solidFill>
                    <a:srgbClr val="FFFF00"/>
                  </a:solidFill>
                </a:uFill>
                <a:sym typeface="Times New Roman"/>
              </a:rPr>
              <a:t>10% reduction</a:t>
            </a:r>
            <a:r>
              <a:rPr sz="2000">
                <a:solidFill>
                  <a:srgbClr val="FFFF00"/>
                </a:solidFill>
                <a:uFill>
                  <a:solidFill>
                    <a:srgbClr val="FFFF00"/>
                  </a:solidFill>
                </a:uFill>
                <a:sym typeface="Times New Roman"/>
              </a:rPr>
              <a:t> </a:t>
            </a:r>
            <a:r>
              <a:rPr sz="2000">
                <a:solidFill>
                  <a:srgbClr val="FFFFFF"/>
                </a:solidFill>
                <a:uFill>
                  <a:solidFill>
                    <a:srgbClr val="FFFFFF"/>
                  </a:solidFill>
                </a:uFill>
                <a:sym typeface="Times New Roman"/>
              </a:rPr>
              <a:t>in risk of stroke mortality</a:t>
            </a:r>
          </a:p>
        </p:txBody>
      </p:sp>
      <p:sp>
        <p:nvSpPr>
          <p:cNvPr id="313" name="Shape 313"/>
          <p:cNvSpPr/>
          <p:nvPr/>
        </p:nvSpPr>
        <p:spPr>
          <a:xfrm>
            <a:off x="8202614" y="2636839"/>
            <a:ext cx="2165351" cy="163121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spcBef>
                <a:spcPts val="1200"/>
              </a:spcBef>
              <a:defRPr sz="1800"/>
            </a:pPr>
            <a:r>
              <a:rPr sz="2000" b="1">
                <a:solidFill>
                  <a:srgbClr val="FFFF00"/>
                </a:solidFill>
                <a:uFill>
                  <a:solidFill>
                    <a:srgbClr val="FFFF00"/>
                  </a:solidFill>
                </a:uFill>
                <a:sym typeface="Times New Roman"/>
              </a:rPr>
              <a:t>7% reduction</a:t>
            </a:r>
            <a:r>
              <a:rPr sz="2000">
                <a:solidFill>
                  <a:srgbClr val="FFFF00"/>
                </a:solidFill>
                <a:uFill>
                  <a:solidFill>
                    <a:srgbClr val="FFFF00"/>
                  </a:solidFill>
                </a:uFill>
                <a:sym typeface="Times New Roman"/>
              </a:rPr>
              <a:t> </a:t>
            </a:r>
            <a:r>
              <a:rPr sz="2000">
                <a:solidFill>
                  <a:srgbClr val="FFFFFF"/>
                </a:solidFill>
                <a:uFill>
                  <a:solidFill>
                    <a:srgbClr val="FFFFFF"/>
                  </a:solidFill>
                </a:uFill>
                <a:sym typeface="Times New Roman"/>
              </a:rPr>
              <a:t>in risk of ischaemic heart disease and other vascular disease mortality</a:t>
            </a:r>
          </a:p>
        </p:txBody>
      </p:sp>
      <p:sp>
        <p:nvSpPr>
          <p:cNvPr id="314" name="Shape 314"/>
          <p:cNvSpPr/>
          <p:nvPr/>
        </p:nvSpPr>
        <p:spPr>
          <a:xfrm>
            <a:off x="3762375" y="3851276"/>
            <a:ext cx="623888" cy="542925"/>
          </a:xfrm>
          <a:prstGeom prst="rect">
            <a:avLst/>
          </a:prstGeom>
          <a:solidFill>
            <a:srgbClr val="0081C6"/>
          </a:solidFill>
          <a:ln w="38100">
            <a:solidFill/>
            <a:miter/>
          </a:ln>
        </p:spPr>
        <p:txBody>
          <a:bodyPr lIns="0" tIns="0" rIns="0" bIns="0" anchor="ctr"/>
          <a:lstStyle/>
          <a:p>
            <a:pPr>
              <a:defRPr sz="2800">
                <a:solidFill>
                  <a:srgbClr val="FFFFFF"/>
                </a:solidFill>
                <a:uFill>
                  <a:solidFill>
                    <a:srgbClr val="FFFFFF"/>
                  </a:solidFill>
                </a:uFill>
                <a:latin typeface="+mn-lt"/>
                <a:ea typeface="+mn-ea"/>
                <a:cs typeface="+mn-cs"/>
                <a:sym typeface="Times New Roman"/>
              </a:defRPr>
            </a:pPr>
            <a:endParaRPr sz="2800"/>
          </a:p>
        </p:txBody>
      </p:sp>
      <p:sp>
        <p:nvSpPr>
          <p:cNvPr id="315" name="Shape 315"/>
          <p:cNvSpPr/>
          <p:nvPr/>
        </p:nvSpPr>
        <p:spPr>
          <a:xfrm>
            <a:off x="6854825" y="2724151"/>
            <a:ext cx="1041400" cy="2797175"/>
          </a:xfrm>
          <a:prstGeom prst="rect">
            <a:avLst/>
          </a:prstGeom>
          <a:solidFill>
            <a:srgbClr val="00B25A"/>
          </a:solidFill>
          <a:ln w="38100">
            <a:solidFill/>
            <a:miter/>
          </a:ln>
        </p:spPr>
        <p:txBody>
          <a:bodyPr lIns="0" tIns="0" rIns="0" bIns="0" anchor="ctr"/>
          <a:lstStyle/>
          <a:p>
            <a:pPr>
              <a:defRPr sz="2800">
                <a:solidFill>
                  <a:srgbClr val="FFFFFF"/>
                </a:solidFill>
                <a:uFill>
                  <a:solidFill>
                    <a:srgbClr val="FFFFFF"/>
                  </a:solidFill>
                </a:uFill>
                <a:latin typeface="+mn-lt"/>
                <a:ea typeface="+mn-ea"/>
                <a:cs typeface="+mn-cs"/>
                <a:sym typeface="Times New Roman"/>
              </a:defRPr>
            </a:pPr>
            <a:endParaRPr sz="2800"/>
          </a:p>
        </p:txBody>
      </p:sp>
      <p:sp>
        <p:nvSpPr>
          <p:cNvPr id="316" name="Shape 316"/>
          <p:cNvSpPr/>
          <p:nvPr/>
        </p:nvSpPr>
        <p:spPr>
          <a:xfrm rot="16200000">
            <a:off x="4437857" y="2977357"/>
            <a:ext cx="2330450" cy="2290763"/>
          </a:xfrm>
          <a:prstGeom prst="triangle">
            <a:avLst/>
          </a:prstGeom>
          <a:gradFill>
            <a:gsLst>
              <a:gs pos="0">
                <a:srgbClr val="0081C6"/>
              </a:gs>
              <a:gs pos="100000">
                <a:srgbClr val="00B25A"/>
              </a:gs>
            </a:gsLst>
            <a:lin ang="5400000"/>
          </a:gradFill>
          <a:ln w="28575">
            <a:solidFill/>
            <a:miter/>
          </a:ln>
        </p:spPr>
        <p:txBody>
          <a:bodyPr lIns="0" tIns="0" rIns="0" bIns="0" anchor="ctr"/>
          <a:lstStyle/>
          <a:p>
            <a:pPr>
              <a:defRPr sz="2800">
                <a:solidFill>
                  <a:srgbClr val="FFFFFF"/>
                </a:solidFill>
                <a:uFill>
                  <a:solidFill>
                    <a:srgbClr val="FFFFFF"/>
                  </a:solidFill>
                </a:uFill>
                <a:latin typeface="+mn-lt"/>
                <a:ea typeface="+mn-ea"/>
                <a:cs typeface="+mn-cs"/>
                <a:sym typeface="Times New Roman"/>
              </a:defRPr>
            </a:pPr>
            <a:endParaRPr sz="2800"/>
          </a:p>
        </p:txBody>
      </p:sp>
      <p:sp>
        <p:nvSpPr>
          <p:cNvPr id="317" name="Shape 317"/>
          <p:cNvSpPr/>
          <p:nvPr/>
        </p:nvSpPr>
        <p:spPr>
          <a:xfrm>
            <a:off x="4064000" y="3846513"/>
            <a:ext cx="0" cy="552450"/>
          </a:xfrm>
          <a:prstGeom prst="line">
            <a:avLst/>
          </a:prstGeom>
          <a:ln w="76200">
            <a:solidFill/>
            <a:round/>
            <a:tailEnd type="triangle"/>
          </a:ln>
        </p:spPr>
        <p:txBody>
          <a:bodyPr lIns="0" tIns="0" rIns="0" bIns="0"/>
          <a:lstStyle/>
          <a:p>
            <a:pPr lvl="0"/>
            <a:endParaRPr/>
          </a:p>
        </p:txBody>
      </p:sp>
      <p:sp>
        <p:nvSpPr>
          <p:cNvPr id="318" name="Shape 318"/>
          <p:cNvSpPr/>
          <p:nvPr/>
        </p:nvSpPr>
        <p:spPr>
          <a:xfrm>
            <a:off x="7375525" y="2732088"/>
            <a:ext cx="0" cy="2781300"/>
          </a:xfrm>
          <a:prstGeom prst="line">
            <a:avLst/>
          </a:prstGeom>
          <a:ln w="76200">
            <a:solidFill/>
            <a:round/>
            <a:tailEnd type="triangle"/>
          </a:ln>
        </p:spPr>
        <p:txBody>
          <a:bodyPr lIns="0" tIns="0" rIns="0" bIns="0"/>
          <a:lstStyle/>
          <a:p>
            <a:pPr lvl="0"/>
            <a:endParaRPr/>
          </a:p>
        </p:txBody>
      </p:sp>
      <p:sp>
        <p:nvSpPr>
          <p:cNvPr id="319" name="Shape 319"/>
          <p:cNvSpPr>
            <a:spLocks noGrp="1"/>
          </p:cNvSpPr>
          <p:nvPr>
            <p:ph type="title"/>
          </p:nvPr>
        </p:nvSpPr>
        <p:spPr>
          <a:xfrm>
            <a:off x="1981200" y="457200"/>
            <a:ext cx="8229600" cy="861774"/>
          </a:xfrm>
          <a:prstGeom prst="rect">
            <a:avLst/>
          </a:prstGeom>
        </p:spPr>
        <p:txBody>
          <a:bodyPr/>
          <a:lstStyle/>
          <a:p>
            <a:pPr lvl="0" algn="ctr">
              <a:defRPr sz="1800" spc="0">
                <a:solidFill>
                  <a:srgbClr val="000000"/>
                </a:solidFill>
                <a:effectLst/>
                <a:uFillTx/>
              </a:defRPr>
            </a:pPr>
            <a:r>
              <a:rPr sz="2800" dirty="0" err="1">
                <a:solidFill>
                  <a:srgbClr val="FFFF00"/>
                </a:solidFill>
              </a:rPr>
              <a:t>Penurunan</a:t>
            </a:r>
            <a:r>
              <a:rPr sz="2800" dirty="0">
                <a:solidFill>
                  <a:srgbClr val="FFFF00"/>
                </a:solidFill>
              </a:rPr>
              <a:t> </a:t>
            </a:r>
            <a:r>
              <a:rPr sz="2800" dirty="0" err="1">
                <a:solidFill>
                  <a:srgbClr val="FFFF00"/>
                </a:solidFill>
              </a:rPr>
              <a:t>tekanan</a:t>
            </a:r>
            <a:r>
              <a:rPr sz="2800" dirty="0">
                <a:solidFill>
                  <a:srgbClr val="FFFF00"/>
                </a:solidFill>
              </a:rPr>
              <a:t> </a:t>
            </a:r>
            <a:r>
              <a:rPr sz="2800" dirty="0" err="1">
                <a:solidFill>
                  <a:srgbClr val="FFFF00"/>
                </a:solidFill>
              </a:rPr>
              <a:t>darah</a:t>
            </a:r>
            <a:r>
              <a:rPr sz="2800" dirty="0">
                <a:solidFill>
                  <a:srgbClr val="FFFF00"/>
                </a:solidFill>
              </a:rPr>
              <a:t> </a:t>
            </a:r>
            <a:r>
              <a:rPr sz="2800" dirty="0" err="1">
                <a:solidFill>
                  <a:srgbClr val="FFFF00"/>
                </a:solidFill>
              </a:rPr>
              <a:t>sistolik</a:t>
            </a:r>
            <a:r>
              <a:rPr sz="2800" dirty="0">
                <a:solidFill>
                  <a:srgbClr val="FFFF00"/>
                </a:solidFill>
              </a:rPr>
              <a:t> 2 mmHg </a:t>
            </a:r>
            <a:r>
              <a:rPr sz="2800" dirty="0" err="1">
                <a:solidFill>
                  <a:srgbClr val="FFFF00"/>
                </a:solidFill>
              </a:rPr>
              <a:t>menurunkan</a:t>
            </a:r>
            <a:r>
              <a:rPr sz="2800" dirty="0">
                <a:solidFill>
                  <a:srgbClr val="FFFF00"/>
                </a:solidFill>
              </a:rPr>
              <a:t> </a:t>
            </a:r>
            <a:r>
              <a:rPr sz="2800" dirty="0" err="1">
                <a:solidFill>
                  <a:srgbClr val="FFFF00"/>
                </a:solidFill>
              </a:rPr>
              <a:t>risiko</a:t>
            </a:r>
            <a:r>
              <a:rPr sz="2800" dirty="0">
                <a:solidFill>
                  <a:srgbClr val="FFFF00"/>
                </a:solidFill>
              </a:rPr>
              <a:t> </a:t>
            </a:r>
            <a:r>
              <a:rPr sz="2800" dirty="0" err="1">
                <a:solidFill>
                  <a:srgbClr val="FFFF00"/>
                </a:solidFill>
              </a:rPr>
              <a:t>mortalitas</a:t>
            </a:r>
            <a:r>
              <a:rPr sz="2800" dirty="0">
                <a:solidFill>
                  <a:srgbClr val="FFFF00"/>
                </a:solidFill>
              </a:rPr>
              <a:t> 7-10%</a:t>
            </a:r>
          </a:p>
        </p:txBody>
      </p:sp>
      <p:sp>
        <p:nvSpPr>
          <p:cNvPr id="320" name="Shape 320"/>
          <p:cNvSpPr/>
          <p:nvPr/>
        </p:nvSpPr>
        <p:spPr>
          <a:xfrm>
            <a:off x="2362201" y="6205056"/>
            <a:ext cx="2654573" cy="169277"/>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defRPr sz="1800"/>
            </a:pPr>
            <a:r>
              <a:rPr sz="1100">
                <a:solidFill>
                  <a:srgbClr val="FFFFFF"/>
                </a:solidFill>
                <a:uFill>
                  <a:solidFill>
                    <a:srgbClr val="FFFFFF"/>
                  </a:solidFill>
                </a:uFill>
                <a:sym typeface="Times New Roman"/>
              </a:rPr>
              <a:t>Lewington </a:t>
            </a:r>
            <a:r>
              <a:rPr sz="1100" i="1">
                <a:solidFill>
                  <a:srgbClr val="FFFFFF"/>
                </a:solidFill>
                <a:uFill>
                  <a:solidFill>
                    <a:srgbClr val="FFFFFF"/>
                  </a:solidFill>
                </a:uFill>
                <a:sym typeface="Times New Roman"/>
              </a:rPr>
              <a:t>et al</a:t>
            </a:r>
            <a:r>
              <a:rPr sz="1100">
                <a:solidFill>
                  <a:srgbClr val="FFFFFF"/>
                </a:solidFill>
                <a:uFill>
                  <a:solidFill>
                    <a:srgbClr val="FFFFFF"/>
                  </a:solidFill>
                </a:uFill>
                <a:sym typeface="Times New Roman"/>
              </a:rPr>
              <a:t>. </a:t>
            </a:r>
            <a:r>
              <a:rPr sz="1100" i="1">
                <a:solidFill>
                  <a:srgbClr val="FFFFFF"/>
                </a:solidFill>
                <a:uFill>
                  <a:solidFill>
                    <a:srgbClr val="FFFFFF"/>
                  </a:solidFill>
                </a:uFill>
                <a:sym typeface="Times New Roman"/>
              </a:rPr>
              <a:t>Lancet</a:t>
            </a:r>
            <a:r>
              <a:rPr sz="1100">
                <a:solidFill>
                  <a:srgbClr val="FFFFFF"/>
                </a:solidFill>
                <a:uFill>
                  <a:solidFill>
                    <a:srgbClr val="FFFFFF"/>
                  </a:solidFill>
                </a:uFill>
                <a:sym typeface="Times New Roman"/>
              </a:rPr>
              <a:t>. 2002;360:1903–1913.</a:t>
            </a:r>
          </a:p>
        </p:txBody>
      </p:sp>
      <p:sp>
        <p:nvSpPr>
          <p:cNvPr id="321" name="Shape 321"/>
          <p:cNvSpPr/>
          <p:nvPr/>
        </p:nvSpPr>
        <p:spPr>
          <a:xfrm>
            <a:off x="1847850" y="1693773"/>
            <a:ext cx="8667750" cy="12890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122464" indent="-122464">
              <a:lnSpc>
                <a:spcPct val="115000"/>
              </a:lnSpc>
              <a:spcBef>
                <a:spcPts val="900"/>
              </a:spcBef>
              <a:buClr>
                <a:srgbClr val="FF0000"/>
              </a:buClr>
              <a:buSzPct val="100000"/>
              <a:buFont typeface="Times New Roman"/>
              <a:buChar char="•"/>
              <a:defRPr sz="1800"/>
            </a:pPr>
            <a:r>
              <a:rPr>
                <a:solidFill>
                  <a:srgbClr val="FFFFFF"/>
                </a:solidFill>
                <a:uFill>
                  <a:solidFill>
                    <a:srgbClr val="FFFFFF"/>
                  </a:solidFill>
                </a:uFill>
                <a:sym typeface="Times New Roman"/>
              </a:rPr>
              <a:t>Meta-analysis of 61 prospective, observational studies</a:t>
            </a:r>
            <a:endParaRPr sz="2800">
              <a:solidFill>
                <a:srgbClr val="FFFFFF"/>
              </a:solidFill>
              <a:uFill>
                <a:solidFill>
                  <a:srgbClr val="FFFFFF"/>
                </a:solidFill>
              </a:uFill>
              <a:sym typeface="Times New Roman"/>
            </a:endParaRPr>
          </a:p>
          <a:p>
            <a:pPr marL="122464" indent="-122464">
              <a:lnSpc>
                <a:spcPct val="115000"/>
              </a:lnSpc>
              <a:spcBef>
                <a:spcPts val="900"/>
              </a:spcBef>
              <a:buClr>
                <a:srgbClr val="FF0000"/>
              </a:buClr>
              <a:buSzPct val="100000"/>
              <a:buFont typeface="Times New Roman"/>
              <a:buChar char="•"/>
              <a:defRPr sz="1800"/>
            </a:pPr>
            <a:r>
              <a:rPr>
                <a:solidFill>
                  <a:srgbClr val="FFFFFF"/>
                </a:solidFill>
                <a:uFill>
                  <a:solidFill>
                    <a:srgbClr val="FFFFFF"/>
                  </a:solidFill>
                </a:uFill>
                <a:sym typeface="Times New Roman"/>
              </a:rPr>
              <a:t>1 million adults aged 40–69 years with BP &gt; 115/75 mmHg</a:t>
            </a:r>
            <a:endParaRPr sz="2800">
              <a:solidFill>
                <a:srgbClr val="FFFFFF"/>
              </a:solidFill>
              <a:uFill>
                <a:solidFill>
                  <a:srgbClr val="FFFFFF"/>
                </a:solidFill>
              </a:uFill>
              <a:sym typeface="Times New Roman"/>
            </a:endParaRPr>
          </a:p>
          <a:p>
            <a:pPr marL="122464" indent="-122464">
              <a:lnSpc>
                <a:spcPct val="115000"/>
              </a:lnSpc>
              <a:spcBef>
                <a:spcPts val="900"/>
              </a:spcBef>
              <a:buClr>
                <a:srgbClr val="FF0000"/>
              </a:buClr>
              <a:buSzPct val="100000"/>
              <a:buFont typeface="Times New Roman"/>
              <a:buChar char="•"/>
              <a:defRPr sz="1800"/>
            </a:pPr>
            <a:r>
              <a:rPr>
                <a:solidFill>
                  <a:srgbClr val="FFFFFF"/>
                </a:solidFill>
                <a:uFill>
                  <a:solidFill>
                    <a:srgbClr val="FFFFFF"/>
                  </a:solidFill>
                </a:uFill>
                <a:sym typeface="Times New Roman"/>
              </a:rPr>
              <a:t>12.7 million person-years</a:t>
            </a:r>
          </a:p>
        </p:txBody>
      </p:sp>
    </p:spTree>
    <p:extLst>
      <p:ext uri="{BB962C8B-B14F-4D97-AF65-F5344CB8AC3E}">
        <p14:creationId xmlns:p14="http://schemas.microsoft.com/office/powerpoint/2010/main" val="3063817373"/>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755" y="2324227"/>
            <a:ext cx="7730489" cy="1846659"/>
          </a:xfrm>
        </p:spPr>
        <p:txBody>
          <a:bodyPr/>
          <a:lstStyle/>
          <a:p>
            <a:pPr algn="ctr"/>
            <a:r>
              <a:rPr lang="en-US" sz="6000" dirty="0" smtClean="0"/>
              <a:t>FAKTA HIPERTENSI PADA STROKE</a:t>
            </a:r>
            <a:endParaRPr lang="en-US" sz="6000" dirty="0"/>
          </a:p>
        </p:txBody>
      </p:sp>
      <p:sp>
        <p:nvSpPr>
          <p:cNvPr id="3" name="Text Placeholder 2"/>
          <p:cNvSpPr>
            <a:spLocks noGrp="1"/>
          </p:cNvSpPr>
          <p:nvPr>
            <p:ph type="body" idx="1"/>
          </p:nvPr>
        </p:nvSpPr>
        <p:spPr>
          <a:xfrm>
            <a:off x="1789938" y="1153744"/>
            <a:ext cx="5894705" cy="369332"/>
          </a:xfrm>
        </p:spPr>
        <p:txBody>
          <a:bodyPr/>
          <a:lstStyle/>
          <a:p>
            <a:endParaRPr lang="en-US" dirty="0"/>
          </a:p>
        </p:txBody>
      </p:sp>
    </p:spTree>
    <p:extLst>
      <p:ext uri="{BB962C8B-B14F-4D97-AF65-F5344CB8AC3E}">
        <p14:creationId xmlns:p14="http://schemas.microsoft.com/office/powerpoint/2010/main" val="333960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81400" y="533400"/>
            <a:ext cx="4115435" cy="436880"/>
          </a:xfrm>
          <a:prstGeom prst="rect">
            <a:avLst/>
          </a:prstGeom>
        </p:spPr>
        <p:txBody>
          <a:bodyPr vert="horz" wrap="square" lIns="0" tIns="12700" rIns="0" bIns="0" rtlCol="0">
            <a:spAutoFit/>
          </a:bodyPr>
          <a:lstStyle/>
          <a:p>
            <a:pPr marL="12700">
              <a:spcBef>
                <a:spcPts val="100"/>
              </a:spcBef>
            </a:pPr>
            <a:r>
              <a:rPr sz="2700" b="0" spc="-5" dirty="0">
                <a:latin typeface="Georgia"/>
                <a:cs typeface="Georgia"/>
              </a:rPr>
              <a:t>AHA Stroke Statistics</a:t>
            </a:r>
            <a:r>
              <a:rPr sz="2700" b="0" spc="-35" dirty="0">
                <a:latin typeface="Georgia"/>
                <a:cs typeface="Georgia"/>
              </a:rPr>
              <a:t> </a:t>
            </a:r>
            <a:r>
              <a:rPr sz="2700" b="0" spc="-5" dirty="0">
                <a:latin typeface="Georgia"/>
                <a:cs typeface="Georgia"/>
              </a:rPr>
              <a:t>2016</a:t>
            </a:r>
            <a:endParaRPr sz="2700" dirty="0">
              <a:latin typeface="Georgia"/>
              <a:cs typeface="Georgia"/>
            </a:endParaRPr>
          </a:p>
        </p:txBody>
      </p:sp>
      <p:sp>
        <p:nvSpPr>
          <p:cNvPr id="3" name="object 3"/>
          <p:cNvSpPr txBox="1"/>
          <p:nvPr/>
        </p:nvSpPr>
        <p:spPr>
          <a:xfrm>
            <a:off x="990600" y="1496186"/>
            <a:ext cx="10439400" cy="4832349"/>
          </a:xfrm>
          <a:prstGeom prst="rect">
            <a:avLst/>
          </a:prstGeom>
        </p:spPr>
        <p:txBody>
          <a:bodyPr vert="horz" wrap="square" lIns="0" tIns="67310" rIns="0" bIns="0" rtlCol="0">
            <a:spAutoFit/>
          </a:bodyPr>
          <a:lstStyle/>
          <a:p>
            <a:pPr marL="285115" marR="109220" indent="-272415">
              <a:lnSpc>
                <a:spcPct val="80000"/>
              </a:lnSpc>
              <a:spcBef>
                <a:spcPts val="530"/>
              </a:spcBef>
              <a:buClr>
                <a:srgbClr val="D16349"/>
              </a:buClr>
              <a:buSzPct val="83333"/>
              <a:buFont typeface="Wingdings 2"/>
              <a:buChar char=""/>
              <a:tabLst>
                <a:tab pos="285115" algn="l"/>
                <a:tab pos="285750" algn="l"/>
              </a:tabLst>
            </a:pPr>
            <a:r>
              <a:rPr sz="2400" spc="-10" dirty="0">
                <a:solidFill>
                  <a:schemeClr val="bg2"/>
                </a:solidFill>
                <a:latin typeface="Calibri"/>
                <a:cs typeface="Calibri"/>
              </a:rPr>
              <a:t>Approximately </a:t>
            </a:r>
            <a:r>
              <a:rPr sz="2400" dirty="0">
                <a:solidFill>
                  <a:srgbClr val="FFFF00"/>
                </a:solidFill>
                <a:latin typeface="Calibri"/>
                <a:cs typeface="Calibri"/>
              </a:rPr>
              <a:t>77%</a:t>
            </a:r>
            <a:r>
              <a:rPr sz="2400" dirty="0">
                <a:solidFill>
                  <a:schemeClr val="bg2"/>
                </a:solidFill>
                <a:latin typeface="Calibri"/>
                <a:cs typeface="Calibri"/>
              </a:rPr>
              <a:t> </a:t>
            </a:r>
            <a:r>
              <a:rPr sz="2400" spc="-5" dirty="0">
                <a:solidFill>
                  <a:schemeClr val="bg2"/>
                </a:solidFill>
                <a:latin typeface="Calibri"/>
                <a:cs typeface="Calibri"/>
              </a:rPr>
              <a:t>of those who </a:t>
            </a:r>
            <a:r>
              <a:rPr sz="2400" dirty="0">
                <a:solidFill>
                  <a:schemeClr val="bg2"/>
                </a:solidFill>
                <a:latin typeface="Calibri"/>
                <a:cs typeface="Calibri"/>
              </a:rPr>
              <a:t>had </a:t>
            </a:r>
            <a:r>
              <a:rPr sz="2400" spc="-15" dirty="0">
                <a:solidFill>
                  <a:schemeClr val="bg2"/>
                </a:solidFill>
                <a:latin typeface="Calibri"/>
                <a:cs typeface="Calibri"/>
              </a:rPr>
              <a:t>first </a:t>
            </a:r>
            <a:r>
              <a:rPr sz="2400" spc="-25" dirty="0">
                <a:solidFill>
                  <a:schemeClr val="bg2"/>
                </a:solidFill>
                <a:latin typeface="Calibri"/>
                <a:cs typeface="Calibri"/>
              </a:rPr>
              <a:t>stroke </a:t>
            </a:r>
            <a:r>
              <a:rPr sz="2400" spc="-10" dirty="0">
                <a:solidFill>
                  <a:schemeClr val="bg2"/>
                </a:solidFill>
                <a:latin typeface="Calibri"/>
                <a:cs typeface="Calibri"/>
              </a:rPr>
              <a:t>have </a:t>
            </a:r>
            <a:r>
              <a:rPr sz="2400" dirty="0">
                <a:solidFill>
                  <a:schemeClr val="bg2"/>
                </a:solidFill>
                <a:latin typeface="Calibri"/>
                <a:cs typeface="Calibri"/>
              </a:rPr>
              <a:t>BP </a:t>
            </a:r>
            <a:r>
              <a:rPr sz="2400" spc="-5" dirty="0">
                <a:solidFill>
                  <a:schemeClr val="bg2"/>
                </a:solidFill>
                <a:latin typeface="Calibri"/>
                <a:cs typeface="Calibri"/>
              </a:rPr>
              <a:t>&gt;140/90 mmHg (ARIC, CHS,  </a:t>
            </a:r>
            <a:r>
              <a:rPr sz="2400" dirty="0">
                <a:solidFill>
                  <a:schemeClr val="bg2"/>
                </a:solidFill>
                <a:latin typeface="Calibri"/>
                <a:cs typeface="Calibri"/>
              </a:rPr>
              <a:t>and </a:t>
            </a:r>
            <a:r>
              <a:rPr sz="2400" spc="-5" dirty="0">
                <a:solidFill>
                  <a:schemeClr val="bg2"/>
                </a:solidFill>
                <a:latin typeface="Calibri"/>
                <a:cs typeface="Calibri"/>
              </a:rPr>
              <a:t>FHS Cohort </a:t>
            </a:r>
            <a:r>
              <a:rPr sz="2400" dirty="0">
                <a:solidFill>
                  <a:schemeClr val="bg2"/>
                </a:solidFill>
                <a:latin typeface="Calibri"/>
                <a:cs typeface="Calibri"/>
              </a:rPr>
              <a:t>and </a:t>
            </a:r>
            <a:r>
              <a:rPr sz="2400" spc="-10" dirty="0">
                <a:solidFill>
                  <a:schemeClr val="bg2"/>
                </a:solidFill>
                <a:latin typeface="Calibri"/>
                <a:cs typeface="Calibri"/>
              </a:rPr>
              <a:t>Offspring</a:t>
            </a:r>
            <a:r>
              <a:rPr sz="2400" spc="30" dirty="0">
                <a:solidFill>
                  <a:schemeClr val="bg2"/>
                </a:solidFill>
                <a:latin typeface="Calibri"/>
                <a:cs typeface="Calibri"/>
              </a:rPr>
              <a:t> </a:t>
            </a:r>
            <a:r>
              <a:rPr sz="2400" spc="-5" dirty="0">
                <a:solidFill>
                  <a:schemeClr val="bg2"/>
                </a:solidFill>
                <a:latin typeface="Calibri"/>
                <a:cs typeface="Calibri"/>
              </a:rPr>
              <a:t>studies)</a:t>
            </a:r>
            <a:endParaRPr sz="2400" dirty="0">
              <a:solidFill>
                <a:schemeClr val="bg2"/>
              </a:solidFill>
              <a:latin typeface="Calibri"/>
              <a:cs typeface="Calibri"/>
            </a:endParaRPr>
          </a:p>
          <a:p>
            <a:pPr>
              <a:spcBef>
                <a:spcPts val="5"/>
              </a:spcBef>
              <a:buClr>
                <a:srgbClr val="D16349"/>
              </a:buClr>
              <a:buFont typeface="Wingdings 2"/>
              <a:buChar char=""/>
            </a:pPr>
            <a:endParaRPr sz="2400" dirty="0">
              <a:solidFill>
                <a:schemeClr val="bg2"/>
              </a:solidFill>
              <a:latin typeface="Times New Roman"/>
              <a:cs typeface="Times New Roman"/>
            </a:endParaRPr>
          </a:p>
          <a:p>
            <a:pPr marL="285115" marR="5080" indent="-272415" algn="just">
              <a:lnSpc>
                <a:spcPct val="80000"/>
              </a:lnSpc>
              <a:buClr>
                <a:srgbClr val="D16349"/>
              </a:buClr>
              <a:buSzPct val="83333"/>
              <a:buFont typeface="Wingdings 2"/>
              <a:buChar char=""/>
              <a:tabLst>
                <a:tab pos="285750" algn="l"/>
              </a:tabLst>
            </a:pPr>
            <a:r>
              <a:rPr sz="2400" spc="-10" dirty="0">
                <a:solidFill>
                  <a:schemeClr val="bg2"/>
                </a:solidFill>
                <a:latin typeface="Calibri"/>
                <a:cs typeface="Calibri"/>
              </a:rPr>
              <a:t>For </a:t>
            </a:r>
            <a:r>
              <a:rPr sz="2400" spc="-5" dirty="0">
                <a:solidFill>
                  <a:schemeClr val="bg2"/>
                </a:solidFill>
                <a:latin typeface="Calibri"/>
                <a:cs typeface="Calibri"/>
              </a:rPr>
              <a:t>each </a:t>
            </a:r>
            <a:r>
              <a:rPr sz="2400" spc="-5" dirty="0">
                <a:solidFill>
                  <a:srgbClr val="FFFF00"/>
                </a:solidFill>
                <a:latin typeface="Calibri"/>
                <a:cs typeface="Calibri"/>
              </a:rPr>
              <a:t>10 </a:t>
            </a:r>
            <a:r>
              <a:rPr sz="2400" dirty="0">
                <a:solidFill>
                  <a:srgbClr val="FFFF00"/>
                </a:solidFill>
                <a:latin typeface="Calibri"/>
                <a:cs typeface="Calibri"/>
              </a:rPr>
              <a:t>mm </a:t>
            </a:r>
            <a:r>
              <a:rPr sz="2400" spc="-5" dirty="0">
                <a:solidFill>
                  <a:srgbClr val="FFFF00"/>
                </a:solidFill>
                <a:latin typeface="Calibri"/>
                <a:cs typeface="Calibri"/>
              </a:rPr>
              <a:t>Hg</a:t>
            </a:r>
            <a:r>
              <a:rPr sz="2400" spc="-5" dirty="0">
                <a:solidFill>
                  <a:schemeClr val="bg2"/>
                </a:solidFill>
                <a:latin typeface="Calibri"/>
                <a:cs typeface="Calibri"/>
              </a:rPr>
              <a:t> </a:t>
            </a:r>
            <a:r>
              <a:rPr sz="2400" spc="-10" dirty="0">
                <a:solidFill>
                  <a:schemeClr val="bg2"/>
                </a:solidFill>
                <a:latin typeface="Calibri"/>
                <a:cs typeface="Calibri"/>
              </a:rPr>
              <a:t>increase </a:t>
            </a:r>
            <a:r>
              <a:rPr sz="2400" spc="-5" dirty="0">
                <a:solidFill>
                  <a:schemeClr val="bg2"/>
                </a:solidFill>
                <a:latin typeface="Calibri"/>
                <a:cs typeface="Calibri"/>
              </a:rPr>
              <a:t>in </a:t>
            </a:r>
            <a:r>
              <a:rPr sz="2400" spc="-10" dirty="0">
                <a:solidFill>
                  <a:schemeClr val="bg2"/>
                </a:solidFill>
                <a:latin typeface="Calibri"/>
                <a:cs typeface="Calibri"/>
              </a:rPr>
              <a:t>levels </a:t>
            </a:r>
            <a:r>
              <a:rPr sz="2400" spc="-5" dirty="0">
                <a:solidFill>
                  <a:schemeClr val="bg2"/>
                </a:solidFill>
                <a:latin typeface="Calibri"/>
                <a:cs typeface="Calibri"/>
              </a:rPr>
              <a:t>of </a:t>
            </a:r>
            <a:r>
              <a:rPr sz="2400" spc="-60" dirty="0">
                <a:solidFill>
                  <a:schemeClr val="bg2"/>
                </a:solidFill>
                <a:latin typeface="Calibri"/>
                <a:cs typeface="Calibri"/>
              </a:rPr>
              <a:t>SBP, </a:t>
            </a:r>
            <a:r>
              <a:rPr sz="2400" spc="-5" dirty="0">
                <a:solidFill>
                  <a:schemeClr val="bg2"/>
                </a:solidFill>
                <a:latin typeface="Calibri"/>
                <a:cs typeface="Calibri"/>
              </a:rPr>
              <a:t>the </a:t>
            </a:r>
            <a:r>
              <a:rPr sz="2400" spc="-10" dirty="0">
                <a:solidFill>
                  <a:schemeClr val="bg2"/>
                </a:solidFill>
                <a:latin typeface="Calibri"/>
                <a:cs typeface="Calibri"/>
              </a:rPr>
              <a:t>increased </a:t>
            </a:r>
            <a:r>
              <a:rPr sz="2400" spc="-25" dirty="0">
                <a:solidFill>
                  <a:schemeClr val="bg2"/>
                </a:solidFill>
                <a:latin typeface="Calibri"/>
                <a:cs typeface="Calibri"/>
              </a:rPr>
              <a:t>stroke </a:t>
            </a:r>
            <a:r>
              <a:rPr sz="2400" spc="-5" dirty="0">
                <a:solidFill>
                  <a:schemeClr val="bg2"/>
                </a:solidFill>
                <a:latin typeface="Calibri"/>
                <a:cs typeface="Calibri"/>
              </a:rPr>
              <a:t>risk in </a:t>
            </a:r>
            <a:r>
              <a:rPr sz="2400" spc="-10" dirty="0">
                <a:solidFill>
                  <a:schemeClr val="bg2"/>
                </a:solidFill>
                <a:latin typeface="Calibri"/>
                <a:cs typeface="Calibri"/>
              </a:rPr>
              <a:t>whites </a:t>
            </a:r>
            <a:r>
              <a:rPr sz="2400" spc="-5" dirty="0">
                <a:solidFill>
                  <a:schemeClr val="bg2"/>
                </a:solidFill>
                <a:latin typeface="Calibri"/>
                <a:cs typeface="Calibri"/>
              </a:rPr>
              <a:t>is ≈8%;  </a:t>
            </a:r>
            <a:r>
              <a:rPr sz="2400" spc="-30" dirty="0">
                <a:solidFill>
                  <a:schemeClr val="bg2"/>
                </a:solidFill>
                <a:latin typeface="Calibri"/>
                <a:cs typeface="Calibri"/>
              </a:rPr>
              <a:t>however, </a:t>
            </a:r>
            <a:r>
              <a:rPr sz="2400" dirty="0">
                <a:solidFill>
                  <a:schemeClr val="bg2"/>
                </a:solidFill>
                <a:latin typeface="Calibri"/>
                <a:cs typeface="Calibri"/>
              </a:rPr>
              <a:t>a </a:t>
            </a:r>
            <a:r>
              <a:rPr sz="2400" spc="-5" dirty="0">
                <a:solidFill>
                  <a:schemeClr val="bg2"/>
                </a:solidFill>
                <a:latin typeface="Calibri"/>
                <a:cs typeface="Calibri"/>
              </a:rPr>
              <a:t>similar 10 </a:t>
            </a:r>
            <a:r>
              <a:rPr sz="2400" dirty="0">
                <a:solidFill>
                  <a:schemeClr val="bg2"/>
                </a:solidFill>
                <a:latin typeface="Calibri"/>
                <a:cs typeface="Calibri"/>
              </a:rPr>
              <a:t>mm </a:t>
            </a:r>
            <a:r>
              <a:rPr sz="2400" spc="-5" dirty="0">
                <a:solidFill>
                  <a:schemeClr val="bg2"/>
                </a:solidFill>
                <a:latin typeface="Calibri"/>
                <a:cs typeface="Calibri"/>
              </a:rPr>
              <a:t>Hg </a:t>
            </a:r>
            <a:r>
              <a:rPr sz="2400" spc="-10" dirty="0">
                <a:solidFill>
                  <a:schemeClr val="bg2"/>
                </a:solidFill>
                <a:latin typeface="Calibri"/>
                <a:cs typeface="Calibri"/>
              </a:rPr>
              <a:t>increase </a:t>
            </a:r>
            <a:r>
              <a:rPr sz="2400" spc="-5" dirty="0">
                <a:solidFill>
                  <a:schemeClr val="bg2"/>
                </a:solidFill>
                <a:latin typeface="Calibri"/>
                <a:cs typeface="Calibri"/>
              </a:rPr>
              <a:t>in </a:t>
            </a:r>
            <a:r>
              <a:rPr sz="2400" dirty="0">
                <a:solidFill>
                  <a:schemeClr val="bg2"/>
                </a:solidFill>
                <a:latin typeface="Calibri"/>
                <a:cs typeface="Calibri"/>
              </a:rPr>
              <a:t>SBP </a:t>
            </a:r>
            <a:r>
              <a:rPr sz="2400" spc="-5" dirty="0">
                <a:solidFill>
                  <a:schemeClr val="bg2"/>
                </a:solidFill>
                <a:latin typeface="Calibri"/>
                <a:cs typeface="Calibri"/>
              </a:rPr>
              <a:t>in African Americans is </a:t>
            </a:r>
            <a:r>
              <a:rPr sz="2400" spc="-10" dirty="0">
                <a:solidFill>
                  <a:schemeClr val="bg2"/>
                </a:solidFill>
                <a:latin typeface="Calibri"/>
                <a:cs typeface="Calibri"/>
              </a:rPr>
              <a:t>associated </a:t>
            </a:r>
            <a:r>
              <a:rPr sz="2400" spc="-5" dirty="0">
                <a:solidFill>
                  <a:schemeClr val="bg2"/>
                </a:solidFill>
                <a:latin typeface="Calibri"/>
                <a:cs typeface="Calibri"/>
              </a:rPr>
              <a:t>with </a:t>
            </a:r>
            <a:r>
              <a:rPr sz="2400" dirty="0">
                <a:solidFill>
                  <a:schemeClr val="bg2"/>
                </a:solidFill>
                <a:latin typeface="Calibri"/>
                <a:cs typeface="Calibri"/>
              </a:rPr>
              <a:t>a  </a:t>
            </a:r>
            <a:r>
              <a:rPr sz="2400" dirty="0">
                <a:solidFill>
                  <a:srgbClr val="FFFF00"/>
                </a:solidFill>
                <a:latin typeface="Calibri"/>
                <a:cs typeface="Calibri"/>
              </a:rPr>
              <a:t>24% </a:t>
            </a:r>
            <a:r>
              <a:rPr sz="2400" spc="-10" dirty="0">
                <a:solidFill>
                  <a:srgbClr val="FFFF00"/>
                </a:solidFill>
                <a:latin typeface="Calibri"/>
                <a:cs typeface="Calibri"/>
              </a:rPr>
              <a:t>increase</a:t>
            </a:r>
            <a:r>
              <a:rPr sz="2400" spc="-10" dirty="0">
                <a:solidFill>
                  <a:schemeClr val="bg2"/>
                </a:solidFill>
                <a:latin typeface="Calibri"/>
                <a:cs typeface="Calibri"/>
              </a:rPr>
              <a:t> </a:t>
            </a:r>
            <a:r>
              <a:rPr sz="2400" spc="-5" dirty="0">
                <a:solidFill>
                  <a:schemeClr val="bg2"/>
                </a:solidFill>
                <a:latin typeface="Calibri"/>
                <a:cs typeface="Calibri"/>
              </a:rPr>
              <a:t>in </a:t>
            </a:r>
            <a:r>
              <a:rPr sz="2400" spc="-25" dirty="0">
                <a:solidFill>
                  <a:schemeClr val="bg2"/>
                </a:solidFill>
                <a:latin typeface="Calibri"/>
                <a:cs typeface="Calibri"/>
              </a:rPr>
              <a:t>stroke </a:t>
            </a:r>
            <a:r>
              <a:rPr sz="2400" spc="-5" dirty="0">
                <a:solidFill>
                  <a:schemeClr val="bg2"/>
                </a:solidFill>
                <a:latin typeface="Calibri"/>
                <a:cs typeface="Calibri"/>
              </a:rPr>
              <a:t>risk, </a:t>
            </a:r>
            <a:r>
              <a:rPr sz="2400" dirty="0">
                <a:solidFill>
                  <a:schemeClr val="bg2"/>
                </a:solidFill>
                <a:latin typeface="Calibri"/>
                <a:cs typeface="Calibri"/>
              </a:rPr>
              <a:t>an </a:t>
            </a:r>
            <a:r>
              <a:rPr sz="2400" spc="-5" dirty="0">
                <a:solidFill>
                  <a:schemeClr val="bg2"/>
                </a:solidFill>
                <a:latin typeface="Calibri"/>
                <a:cs typeface="Calibri"/>
              </a:rPr>
              <a:t>impact </a:t>
            </a:r>
            <a:r>
              <a:rPr sz="2400" dirty="0">
                <a:solidFill>
                  <a:schemeClr val="bg2"/>
                </a:solidFill>
                <a:latin typeface="Calibri"/>
                <a:cs typeface="Calibri"/>
              </a:rPr>
              <a:t>3 </a:t>
            </a:r>
            <a:r>
              <a:rPr sz="2400" spc="-5" dirty="0">
                <a:solidFill>
                  <a:schemeClr val="bg2"/>
                </a:solidFill>
                <a:latin typeface="Calibri"/>
                <a:cs typeface="Calibri"/>
              </a:rPr>
              <a:t>times </a:t>
            </a:r>
            <a:r>
              <a:rPr sz="2400" spc="-15" dirty="0">
                <a:solidFill>
                  <a:schemeClr val="bg2"/>
                </a:solidFill>
                <a:latin typeface="Calibri"/>
                <a:cs typeface="Calibri"/>
              </a:rPr>
              <a:t>greater </a:t>
            </a:r>
            <a:r>
              <a:rPr sz="2400" spc="-5" dirty="0">
                <a:solidFill>
                  <a:schemeClr val="bg2"/>
                </a:solidFill>
                <a:latin typeface="Calibri"/>
                <a:cs typeface="Calibri"/>
              </a:rPr>
              <a:t>than in</a:t>
            </a:r>
            <a:r>
              <a:rPr sz="2400" spc="130" dirty="0">
                <a:solidFill>
                  <a:schemeClr val="bg2"/>
                </a:solidFill>
                <a:latin typeface="Calibri"/>
                <a:cs typeface="Calibri"/>
              </a:rPr>
              <a:t> </a:t>
            </a:r>
            <a:r>
              <a:rPr sz="2400" spc="-10" dirty="0">
                <a:solidFill>
                  <a:schemeClr val="bg2"/>
                </a:solidFill>
                <a:latin typeface="Calibri"/>
                <a:cs typeface="Calibri"/>
              </a:rPr>
              <a:t>whites.</a:t>
            </a:r>
            <a:endParaRPr sz="2400" dirty="0">
              <a:solidFill>
                <a:schemeClr val="bg2"/>
              </a:solidFill>
              <a:latin typeface="Calibri"/>
              <a:cs typeface="Calibri"/>
            </a:endParaRPr>
          </a:p>
          <a:p>
            <a:pPr>
              <a:spcBef>
                <a:spcPts val="30"/>
              </a:spcBef>
              <a:buClr>
                <a:srgbClr val="D16349"/>
              </a:buClr>
              <a:buFont typeface="Wingdings 2"/>
              <a:buChar char=""/>
            </a:pPr>
            <a:endParaRPr sz="2400" dirty="0">
              <a:solidFill>
                <a:schemeClr val="bg2"/>
              </a:solidFill>
              <a:latin typeface="Times New Roman"/>
              <a:cs typeface="Times New Roman"/>
            </a:endParaRPr>
          </a:p>
          <a:p>
            <a:pPr marL="285115" indent="-272415">
              <a:lnSpc>
                <a:spcPts val="1945"/>
              </a:lnSpc>
              <a:spcBef>
                <a:spcPts val="5"/>
              </a:spcBef>
              <a:buClr>
                <a:srgbClr val="D16349"/>
              </a:buClr>
              <a:buSzPct val="83333"/>
              <a:buFont typeface="Wingdings 2"/>
              <a:buChar char=""/>
              <a:tabLst>
                <a:tab pos="285115" algn="l"/>
                <a:tab pos="285750" algn="l"/>
              </a:tabLst>
            </a:pPr>
            <a:r>
              <a:rPr sz="2400" spc="-5" dirty="0">
                <a:solidFill>
                  <a:schemeClr val="bg2"/>
                </a:solidFill>
                <a:latin typeface="Calibri"/>
                <a:cs typeface="Calibri"/>
              </a:rPr>
              <a:t>Diabetic subjects with </a:t>
            </a:r>
            <a:r>
              <a:rPr sz="2400" dirty="0">
                <a:solidFill>
                  <a:schemeClr val="bg2"/>
                </a:solidFill>
                <a:latin typeface="Calibri"/>
                <a:cs typeface="Calibri"/>
              </a:rPr>
              <a:t>BP </a:t>
            </a:r>
            <a:r>
              <a:rPr sz="2400" spc="-5" dirty="0">
                <a:solidFill>
                  <a:schemeClr val="bg2"/>
                </a:solidFill>
                <a:latin typeface="Calibri"/>
                <a:cs typeface="Calibri"/>
              </a:rPr>
              <a:t>&lt;120/80 </a:t>
            </a:r>
            <a:r>
              <a:rPr sz="2400" dirty="0">
                <a:solidFill>
                  <a:schemeClr val="bg2"/>
                </a:solidFill>
                <a:latin typeface="Calibri"/>
                <a:cs typeface="Calibri"/>
              </a:rPr>
              <a:t>mm </a:t>
            </a:r>
            <a:r>
              <a:rPr sz="2400" spc="-5" dirty="0">
                <a:solidFill>
                  <a:schemeClr val="bg2"/>
                </a:solidFill>
                <a:latin typeface="Calibri"/>
                <a:cs typeface="Calibri"/>
              </a:rPr>
              <a:t>Hg </a:t>
            </a:r>
            <a:r>
              <a:rPr sz="2400" spc="-10" dirty="0">
                <a:solidFill>
                  <a:schemeClr val="bg2"/>
                </a:solidFill>
                <a:latin typeface="Calibri"/>
                <a:cs typeface="Calibri"/>
              </a:rPr>
              <a:t>have appx</a:t>
            </a:r>
            <a:r>
              <a:rPr sz="2400" spc="-10" dirty="0">
                <a:solidFill>
                  <a:srgbClr val="FFFF00"/>
                </a:solidFill>
                <a:latin typeface="Calibri"/>
                <a:cs typeface="Calibri"/>
              </a:rPr>
              <a:t> </a:t>
            </a:r>
            <a:r>
              <a:rPr sz="2400" spc="-5" dirty="0">
                <a:solidFill>
                  <a:srgbClr val="FFFF00"/>
                </a:solidFill>
                <a:latin typeface="Calibri"/>
                <a:cs typeface="Calibri"/>
              </a:rPr>
              <a:t>half the </a:t>
            </a:r>
            <a:r>
              <a:rPr sz="2400" spc="-15" dirty="0">
                <a:solidFill>
                  <a:srgbClr val="FFFF00"/>
                </a:solidFill>
                <a:latin typeface="Calibri"/>
                <a:cs typeface="Calibri"/>
              </a:rPr>
              <a:t>lifetime </a:t>
            </a:r>
            <a:r>
              <a:rPr sz="2400" spc="-5" dirty="0">
                <a:solidFill>
                  <a:srgbClr val="FFFF00"/>
                </a:solidFill>
                <a:latin typeface="Calibri"/>
                <a:cs typeface="Calibri"/>
              </a:rPr>
              <a:t>risk of </a:t>
            </a:r>
            <a:r>
              <a:rPr sz="2400" spc="-25" dirty="0">
                <a:solidFill>
                  <a:srgbClr val="FFFF00"/>
                </a:solidFill>
                <a:latin typeface="Calibri"/>
                <a:cs typeface="Calibri"/>
              </a:rPr>
              <a:t>stroke</a:t>
            </a:r>
            <a:r>
              <a:rPr sz="2400" spc="200" dirty="0">
                <a:solidFill>
                  <a:schemeClr val="bg2"/>
                </a:solidFill>
                <a:latin typeface="Calibri"/>
                <a:cs typeface="Calibri"/>
              </a:rPr>
              <a:t> </a:t>
            </a:r>
            <a:r>
              <a:rPr sz="2400" spc="-5" dirty="0" smtClean="0">
                <a:solidFill>
                  <a:schemeClr val="bg2"/>
                </a:solidFill>
                <a:latin typeface="Calibri"/>
                <a:cs typeface="Calibri"/>
              </a:rPr>
              <a:t>of</a:t>
            </a:r>
            <a:r>
              <a:rPr lang="en-US" sz="2400" spc="-5" dirty="0" smtClean="0">
                <a:solidFill>
                  <a:schemeClr val="bg2"/>
                </a:solidFill>
                <a:latin typeface="Calibri"/>
                <a:cs typeface="Calibri"/>
              </a:rPr>
              <a:t> su</a:t>
            </a:r>
            <a:r>
              <a:rPr sz="2400" spc="-5" dirty="0" smtClean="0">
                <a:solidFill>
                  <a:schemeClr val="bg2"/>
                </a:solidFill>
                <a:latin typeface="Calibri"/>
                <a:cs typeface="Calibri"/>
              </a:rPr>
              <a:t>bjects </a:t>
            </a:r>
            <a:r>
              <a:rPr sz="2400" spc="-5" dirty="0">
                <a:solidFill>
                  <a:schemeClr val="bg2"/>
                </a:solidFill>
                <a:latin typeface="Calibri"/>
                <a:cs typeface="Calibri"/>
              </a:rPr>
              <a:t>with</a:t>
            </a:r>
            <a:r>
              <a:rPr sz="2400" spc="10" dirty="0">
                <a:solidFill>
                  <a:schemeClr val="bg2"/>
                </a:solidFill>
                <a:latin typeface="Calibri"/>
                <a:cs typeface="Calibri"/>
              </a:rPr>
              <a:t> </a:t>
            </a:r>
            <a:r>
              <a:rPr sz="2400" spc="-10" dirty="0">
                <a:solidFill>
                  <a:schemeClr val="bg2"/>
                </a:solidFill>
                <a:latin typeface="Calibri"/>
                <a:cs typeface="Calibri"/>
              </a:rPr>
              <a:t>hypertension.</a:t>
            </a:r>
            <a:endParaRPr sz="2400" dirty="0">
              <a:solidFill>
                <a:schemeClr val="bg2"/>
              </a:solidFill>
              <a:latin typeface="Calibri"/>
              <a:cs typeface="Calibri"/>
            </a:endParaRPr>
          </a:p>
          <a:p>
            <a:pPr>
              <a:lnSpc>
                <a:spcPct val="100000"/>
              </a:lnSpc>
            </a:pPr>
            <a:endParaRPr sz="2400" dirty="0">
              <a:solidFill>
                <a:schemeClr val="bg2"/>
              </a:solidFill>
              <a:latin typeface="Times New Roman"/>
              <a:cs typeface="Times New Roman"/>
            </a:endParaRPr>
          </a:p>
          <a:p>
            <a:pPr marL="285115" marR="684530" indent="-272415">
              <a:lnSpc>
                <a:spcPct val="80000"/>
              </a:lnSpc>
              <a:spcBef>
                <a:spcPts val="5"/>
              </a:spcBef>
              <a:buClr>
                <a:srgbClr val="D16349"/>
              </a:buClr>
              <a:buSzPct val="83333"/>
              <a:buFont typeface="Wingdings 2"/>
              <a:buChar char=""/>
              <a:tabLst>
                <a:tab pos="285115" algn="l"/>
                <a:tab pos="285750" algn="l"/>
              </a:tabLst>
            </a:pPr>
            <a:r>
              <a:rPr sz="2400" spc="-10" dirty="0">
                <a:solidFill>
                  <a:schemeClr val="bg2"/>
                </a:solidFill>
                <a:latin typeface="Calibri"/>
                <a:cs typeface="Calibri"/>
              </a:rPr>
              <a:t>Large accelerated reductions </a:t>
            </a:r>
            <a:r>
              <a:rPr sz="2400" spc="-5" dirty="0">
                <a:solidFill>
                  <a:schemeClr val="bg2"/>
                </a:solidFill>
                <a:latin typeface="Calibri"/>
                <a:cs typeface="Calibri"/>
              </a:rPr>
              <a:t>in </a:t>
            </a:r>
            <a:r>
              <a:rPr sz="2400" spc="-25" dirty="0">
                <a:solidFill>
                  <a:schemeClr val="bg2"/>
                </a:solidFill>
                <a:latin typeface="Calibri"/>
                <a:cs typeface="Calibri"/>
              </a:rPr>
              <a:t>stroke </a:t>
            </a:r>
            <a:r>
              <a:rPr sz="2400" spc="-10" dirty="0">
                <a:solidFill>
                  <a:schemeClr val="bg2"/>
                </a:solidFill>
                <a:latin typeface="Calibri"/>
                <a:cs typeface="Calibri"/>
              </a:rPr>
              <a:t>mortality </a:t>
            </a:r>
            <a:r>
              <a:rPr sz="2400" dirty="0">
                <a:solidFill>
                  <a:schemeClr val="bg2"/>
                </a:solidFill>
                <a:latin typeface="Calibri"/>
                <a:cs typeface="Calibri"/>
              </a:rPr>
              <a:t>due </a:t>
            </a:r>
            <a:r>
              <a:rPr sz="2400" spc="-10" dirty="0">
                <a:solidFill>
                  <a:schemeClr val="bg2"/>
                </a:solidFill>
                <a:latin typeface="Calibri"/>
                <a:cs typeface="Calibri"/>
              </a:rPr>
              <a:t>to </a:t>
            </a:r>
            <a:r>
              <a:rPr sz="2400" spc="-5" dirty="0">
                <a:solidFill>
                  <a:schemeClr val="bg2"/>
                </a:solidFill>
                <a:latin typeface="Calibri"/>
                <a:cs typeface="Calibri"/>
              </a:rPr>
              <a:t>Median </a:t>
            </a:r>
            <a:r>
              <a:rPr sz="2400" dirty="0">
                <a:solidFill>
                  <a:schemeClr val="bg2"/>
                </a:solidFill>
                <a:latin typeface="Calibri"/>
                <a:cs typeface="Calibri"/>
              </a:rPr>
              <a:t>SBP </a:t>
            </a:r>
            <a:r>
              <a:rPr sz="2400" spc="-5" dirty="0">
                <a:solidFill>
                  <a:srgbClr val="FFFF00"/>
                </a:solidFill>
                <a:latin typeface="Calibri"/>
                <a:cs typeface="Calibri"/>
              </a:rPr>
              <a:t>decline (16  mmHg)</a:t>
            </a:r>
            <a:r>
              <a:rPr sz="2400" spc="-5" dirty="0">
                <a:solidFill>
                  <a:schemeClr val="bg2"/>
                </a:solidFill>
                <a:latin typeface="Calibri"/>
                <a:cs typeface="Calibri"/>
              </a:rPr>
              <a:t> between 1959 </a:t>
            </a:r>
            <a:r>
              <a:rPr sz="2400" dirty="0">
                <a:solidFill>
                  <a:schemeClr val="bg2"/>
                </a:solidFill>
                <a:latin typeface="Calibri"/>
                <a:cs typeface="Calibri"/>
              </a:rPr>
              <a:t>and </a:t>
            </a:r>
            <a:r>
              <a:rPr sz="2400" spc="-5" dirty="0">
                <a:solidFill>
                  <a:schemeClr val="bg2"/>
                </a:solidFill>
                <a:latin typeface="Calibri"/>
                <a:cs typeface="Calibri"/>
              </a:rPr>
              <a:t>2010 </a:t>
            </a:r>
            <a:r>
              <a:rPr sz="2400" spc="-15" dirty="0">
                <a:solidFill>
                  <a:schemeClr val="bg2"/>
                </a:solidFill>
                <a:latin typeface="Calibri"/>
                <a:cs typeface="Calibri"/>
              </a:rPr>
              <a:t>for different </a:t>
            </a:r>
            <a:r>
              <a:rPr sz="2400" spc="-5" dirty="0">
                <a:solidFill>
                  <a:schemeClr val="bg2"/>
                </a:solidFill>
                <a:latin typeface="Calibri"/>
                <a:cs typeface="Calibri"/>
              </a:rPr>
              <a:t>age</a:t>
            </a:r>
            <a:r>
              <a:rPr sz="2400" spc="65" dirty="0">
                <a:solidFill>
                  <a:schemeClr val="bg2"/>
                </a:solidFill>
                <a:latin typeface="Calibri"/>
                <a:cs typeface="Calibri"/>
              </a:rPr>
              <a:t> </a:t>
            </a:r>
            <a:r>
              <a:rPr sz="2400" spc="-10" dirty="0">
                <a:solidFill>
                  <a:schemeClr val="bg2"/>
                </a:solidFill>
                <a:latin typeface="Calibri"/>
                <a:cs typeface="Calibri"/>
              </a:rPr>
              <a:t>groups</a:t>
            </a:r>
            <a:endParaRPr sz="2400" dirty="0">
              <a:solidFill>
                <a:schemeClr val="bg2"/>
              </a:solidFill>
              <a:latin typeface="Calibri"/>
              <a:cs typeface="Calibri"/>
            </a:endParaRPr>
          </a:p>
          <a:p>
            <a:pPr>
              <a:spcBef>
                <a:spcPts val="45"/>
              </a:spcBef>
              <a:buClr>
                <a:srgbClr val="D16349"/>
              </a:buClr>
              <a:buFont typeface="Wingdings 2"/>
              <a:buChar char=""/>
            </a:pPr>
            <a:endParaRPr sz="2400" dirty="0">
              <a:solidFill>
                <a:srgbClr val="FFFF00"/>
              </a:solidFill>
              <a:latin typeface="Times New Roman"/>
              <a:cs typeface="Times New Roman"/>
            </a:endParaRPr>
          </a:p>
          <a:p>
            <a:pPr marL="285115" marR="398780" indent="-272415">
              <a:lnSpc>
                <a:spcPts val="1730"/>
              </a:lnSpc>
              <a:buClr>
                <a:srgbClr val="D16349"/>
              </a:buClr>
              <a:buSzPct val="83333"/>
              <a:buFont typeface="Wingdings 2"/>
              <a:buChar char=""/>
              <a:tabLst>
                <a:tab pos="285115" algn="l"/>
                <a:tab pos="285750" algn="l"/>
              </a:tabLst>
            </a:pPr>
            <a:r>
              <a:rPr sz="2400" spc="-15" dirty="0">
                <a:solidFill>
                  <a:srgbClr val="FFFF00"/>
                </a:solidFill>
                <a:latin typeface="Calibri"/>
                <a:cs typeface="Calibri"/>
              </a:rPr>
              <a:t>Average </a:t>
            </a:r>
            <a:r>
              <a:rPr sz="2400" dirty="0">
                <a:solidFill>
                  <a:srgbClr val="FFFF00"/>
                </a:solidFill>
                <a:latin typeface="Calibri"/>
                <a:cs typeface="Calibri"/>
              </a:rPr>
              <a:t>41% </a:t>
            </a:r>
            <a:r>
              <a:rPr sz="2400" spc="-10" dirty="0">
                <a:solidFill>
                  <a:srgbClr val="FFFF00"/>
                </a:solidFill>
                <a:latin typeface="Calibri"/>
                <a:cs typeface="Calibri"/>
              </a:rPr>
              <a:t>reduction</a:t>
            </a:r>
            <a:r>
              <a:rPr sz="2400" spc="-10" dirty="0">
                <a:solidFill>
                  <a:schemeClr val="bg2"/>
                </a:solidFill>
                <a:latin typeface="Calibri"/>
                <a:cs typeface="Calibri"/>
              </a:rPr>
              <a:t> </a:t>
            </a:r>
            <a:r>
              <a:rPr sz="2400" spc="-5" dirty="0">
                <a:solidFill>
                  <a:schemeClr val="bg2"/>
                </a:solidFill>
                <a:latin typeface="Calibri"/>
                <a:cs typeface="Calibri"/>
              </a:rPr>
              <a:t>in </a:t>
            </a:r>
            <a:r>
              <a:rPr sz="2400" spc="-25" dirty="0">
                <a:solidFill>
                  <a:schemeClr val="bg2"/>
                </a:solidFill>
                <a:latin typeface="Calibri"/>
                <a:cs typeface="Calibri"/>
              </a:rPr>
              <a:t>stroke </a:t>
            </a:r>
            <a:r>
              <a:rPr sz="2400" spc="-5" dirty="0">
                <a:solidFill>
                  <a:schemeClr val="bg2"/>
                </a:solidFill>
                <a:latin typeface="Calibri"/>
                <a:cs typeface="Calibri"/>
              </a:rPr>
              <a:t>incidence with </a:t>
            </a:r>
            <a:r>
              <a:rPr sz="2400" dirty="0">
                <a:solidFill>
                  <a:schemeClr val="bg2"/>
                </a:solidFill>
                <a:latin typeface="Calibri"/>
                <a:cs typeface="Calibri"/>
              </a:rPr>
              <a:t>SBP </a:t>
            </a:r>
            <a:r>
              <a:rPr sz="2400" spc="-10" dirty="0">
                <a:solidFill>
                  <a:schemeClr val="bg2"/>
                </a:solidFill>
                <a:latin typeface="Calibri"/>
                <a:cs typeface="Calibri"/>
              </a:rPr>
              <a:t>reductions </a:t>
            </a:r>
            <a:r>
              <a:rPr sz="2400" spc="-5" dirty="0">
                <a:solidFill>
                  <a:schemeClr val="bg2"/>
                </a:solidFill>
                <a:latin typeface="Calibri"/>
                <a:cs typeface="Calibri"/>
              </a:rPr>
              <a:t>of 10 </a:t>
            </a:r>
            <a:r>
              <a:rPr sz="2400" dirty="0">
                <a:solidFill>
                  <a:schemeClr val="bg2"/>
                </a:solidFill>
                <a:latin typeface="Calibri"/>
                <a:cs typeface="Calibri"/>
              </a:rPr>
              <a:t>mm </a:t>
            </a:r>
            <a:r>
              <a:rPr sz="2400" spc="-5" dirty="0">
                <a:solidFill>
                  <a:schemeClr val="bg2"/>
                </a:solidFill>
                <a:latin typeface="Calibri"/>
                <a:cs typeface="Calibri"/>
              </a:rPr>
              <a:t>Hg with  anti-HTN</a:t>
            </a:r>
            <a:r>
              <a:rPr sz="2400" spc="5" dirty="0">
                <a:solidFill>
                  <a:schemeClr val="bg2"/>
                </a:solidFill>
                <a:latin typeface="Calibri"/>
                <a:cs typeface="Calibri"/>
              </a:rPr>
              <a:t> </a:t>
            </a:r>
            <a:r>
              <a:rPr sz="2400" spc="-10" dirty="0">
                <a:solidFill>
                  <a:schemeClr val="bg2"/>
                </a:solidFill>
                <a:latin typeface="Calibri"/>
                <a:cs typeface="Calibri"/>
              </a:rPr>
              <a:t>therapy</a:t>
            </a:r>
            <a:endParaRPr sz="2400" dirty="0">
              <a:solidFill>
                <a:schemeClr val="bg2"/>
              </a:solidFill>
              <a:latin typeface="Calibri"/>
              <a:cs typeface="Calibri"/>
            </a:endParaRPr>
          </a:p>
        </p:txBody>
      </p:sp>
    </p:spTree>
    <p:extLst>
      <p:ext uri="{BB962C8B-B14F-4D97-AF65-F5344CB8AC3E}">
        <p14:creationId xmlns:p14="http://schemas.microsoft.com/office/powerpoint/2010/main" val="1178917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81401" y="412369"/>
            <a:ext cx="5020945" cy="528320"/>
          </a:xfrm>
          <a:prstGeom prst="rect">
            <a:avLst/>
          </a:prstGeom>
        </p:spPr>
        <p:txBody>
          <a:bodyPr vert="horz" wrap="square" lIns="0" tIns="12700" rIns="0" bIns="0" rtlCol="0">
            <a:spAutoFit/>
          </a:bodyPr>
          <a:lstStyle/>
          <a:p>
            <a:pPr marL="12700">
              <a:spcBef>
                <a:spcPts val="100"/>
              </a:spcBef>
            </a:pPr>
            <a:r>
              <a:rPr sz="3300" b="0" spc="-5" dirty="0">
                <a:latin typeface="Georgia"/>
                <a:cs typeface="Georgia"/>
              </a:rPr>
              <a:t>AHA Stroke Statistics</a:t>
            </a:r>
            <a:r>
              <a:rPr sz="3300" b="0" spc="-75" dirty="0">
                <a:latin typeface="Georgia"/>
                <a:cs typeface="Georgia"/>
              </a:rPr>
              <a:t> </a:t>
            </a:r>
            <a:r>
              <a:rPr sz="3300" b="0" spc="-5" dirty="0">
                <a:latin typeface="Georgia"/>
                <a:cs typeface="Georgia"/>
              </a:rPr>
              <a:t>2016</a:t>
            </a:r>
            <a:endParaRPr sz="3300">
              <a:latin typeface="Georgia"/>
              <a:cs typeface="Georgia"/>
            </a:endParaRPr>
          </a:p>
        </p:txBody>
      </p:sp>
      <p:sp>
        <p:nvSpPr>
          <p:cNvPr id="3" name="object 3"/>
          <p:cNvSpPr txBox="1"/>
          <p:nvPr/>
        </p:nvSpPr>
        <p:spPr>
          <a:xfrm>
            <a:off x="1904365" y="1909191"/>
            <a:ext cx="8177530" cy="2650084"/>
          </a:xfrm>
          <a:prstGeom prst="rect">
            <a:avLst/>
          </a:prstGeom>
        </p:spPr>
        <p:txBody>
          <a:bodyPr vert="horz" wrap="square" lIns="0" tIns="13335" rIns="0" bIns="0" rtlCol="0">
            <a:spAutoFit/>
          </a:bodyPr>
          <a:lstStyle/>
          <a:p>
            <a:pPr marL="285115" marR="58419" indent="-272415">
              <a:spcBef>
                <a:spcPts val="105"/>
              </a:spcBef>
              <a:buClr>
                <a:srgbClr val="D16349"/>
              </a:buClr>
              <a:buSzPct val="85000"/>
              <a:buFont typeface="Wingdings 2"/>
              <a:buChar char=""/>
              <a:tabLst>
                <a:tab pos="285115" algn="l"/>
                <a:tab pos="285750" algn="l"/>
              </a:tabLst>
            </a:pPr>
            <a:r>
              <a:rPr sz="2800" spc="-15" dirty="0">
                <a:solidFill>
                  <a:schemeClr val="bg2"/>
                </a:solidFill>
                <a:latin typeface="Calibri"/>
                <a:cs typeface="Calibri"/>
              </a:rPr>
              <a:t>Several </a:t>
            </a:r>
            <a:r>
              <a:rPr sz="2800" spc="-5" dirty="0">
                <a:solidFill>
                  <a:schemeClr val="bg2"/>
                </a:solidFill>
                <a:latin typeface="Calibri"/>
                <a:cs typeface="Calibri"/>
              </a:rPr>
              <a:t>studies </a:t>
            </a:r>
            <a:r>
              <a:rPr sz="2800" spc="-20" dirty="0">
                <a:solidFill>
                  <a:schemeClr val="bg2"/>
                </a:solidFill>
                <a:latin typeface="Calibri"/>
                <a:cs typeface="Calibri"/>
              </a:rPr>
              <a:t>have </a:t>
            </a:r>
            <a:r>
              <a:rPr sz="2800" spc="-5" dirty="0">
                <a:solidFill>
                  <a:schemeClr val="bg2"/>
                </a:solidFill>
                <a:latin typeface="Calibri"/>
                <a:cs typeface="Calibri"/>
              </a:rPr>
              <a:t>shown significantly </a:t>
            </a:r>
            <a:r>
              <a:rPr sz="2800" spc="-10" dirty="0">
                <a:solidFill>
                  <a:schemeClr val="bg2"/>
                </a:solidFill>
                <a:latin typeface="Calibri"/>
                <a:cs typeface="Calibri"/>
              </a:rPr>
              <a:t>lower </a:t>
            </a:r>
            <a:r>
              <a:rPr sz="2800" spc="-20" dirty="0">
                <a:solidFill>
                  <a:schemeClr val="bg2"/>
                </a:solidFill>
                <a:latin typeface="Calibri"/>
                <a:cs typeface="Calibri"/>
              </a:rPr>
              <a:t>rates </a:t>
            </a:r>
            <a:r>
              <a:rPr sz="2800" spc="-5" dirty="0">
                <a:solidFill>
                  <a:schemeClr val="bg2"/>
                </a:solidFill>
                <a:latin typeface="Calibri"/>
                <a:cs typeface="Calibri"/>
              </a:rPr>
              <a:t>of </a:t>
            </a:r>
            <a:r>
              <a:rPr sz="2800" spc="-10" dirty="0">
                <a:solidFill>
                  <a:schemeClr val="bg2"/>
                </a:solidFill>
                <a:latin typeface="Calibri"/>
                <a:cs typeface="Calibri"/>
              </a:rPr>
              <a:t>recurrent </a:t>
            </a:r>
            <a:r>
              <a:rPr sz="2800" spc="-25" dirty="0">
                <a:solidFill>
                  <a:schemeClr val="bg2"/>
                </a:solidFill>
                <a:latin typeface="Calibri"/>
                <a:cs typeface="Calibri"/>
              </a:rPr>
              <a:t>stroke </a:t>
            </a:r>
            <a:r>
              <a:rPr sz="2800" spc="-5" dirty="0">
                <a:solidFill>
                  <a:schemeClr val="bg2"/>
                </a:solidFill>
                <a:latin typeface="Calibri"/>
                <a:cs typeface="Calibri"/>
              </a:rPr>
              <a:t>with  </a:t>
            </a:r>
            <a:r>
              <a:rPr sz="2800" spc="-10" dirty="0">
                <a:solidFill>
                  <a:schemeClr val="bg2"/>
                </a:solidFill>
                <a:latin typeface="Calibri"/>
                <a:cs typeface="Calibri"/>
              </a:rPr>
              <a:t>lower</a:t>
            </a:r>
            <a:r>
              <a:rPr sz="2800" spc="-5" dirty="0">
                <a:solidFill>
                  <a:schemeClr val="bg2"/>
                </a:solidFill>
                <a:latin typeface="Calibri"/>
                <a:cs typeface="Calibri"/>
              </a:rPr>
              <a:t> </a:t>
            </a:r>
            <a:r>
              <a:rPr sz="2800" spc="-10" dirty="0">
                <a:solidFill>
                  <a:schemeClr val="bg2"/>
                </a:solidFill>
                <a:latin typeface="Calibri"/>
                <a:cs typeface="Calibri"/>
              </a:rPr>
              <a:t>BPs.</a:t>
            </a:r>
            <a:endParaRPr sz="2800" dirty="0">
              <a:solidFill>
                <a:schemeClr val="bg2"/>
              </a:solidFill>
              <a:latin typeface="Calibri"/>
              <a:cs typeface="Calibri"/>
            </a:endParaRPr>
          </a:p>
          <a:p>
            <a:pPr marL="561340" marR="5080" lvl="1" indent="-274320">
              <a:spcBef>
                <a:spcPts val="390"/>
              </a:spcBef>
              <a:buClr>
                <a:srgbClr val="CCB400"/>
              </a:buClr>
              <a:buSzPct val="70000"/>
              <a:buFont typeface="Wingdings"/>
              <a:buChar char=""/>
              <a:tabLst>
                <a:tab pos="561340" algn="l"/>
              </a:tabLst>
            </a:pPr>
            <a:r>
              <a:rPr sz="2800" spc="-5" dirty="0">
                <a:solidFill>
                  <a:schemeClr val="bg2"/>
                </a:solidFill>
                <a:latin typeface="Calibri"/>
                <a:cs typeface="Calibri"/>
              </a:rPr>
              <a:t>Most </a:t>
            </a:r>
            <a:r>
              <a:rPr sz="2800" spc="-20" dirty="0">
                <a:solidFill>
                  <a:schemeClr val="bg2"/>
                </a:solidFill>
                <a:latin typeface="Calibri"/>
                <a:cs typeface="Calibri"/>
              </a:rPr>
              <a:t>recently, </a:t>
            </a:r>
            <a:r>
              <a:rPr sz="2800" dirty="0">
                <a:solidFill>
                  <a:schemeClr val="bg2"/>
                </a:solidFill>
                <a:latin typeface="Calibri"/>
                <a:cs typeface="Calibri"/>
              </a:rPr>
              <a:t>the BP- </a:t>
            </a:r>
            <a:r>
              <a:rPr sz="2800" spc="-5" dirty="0">
                <a:solidFill>
                  <a:schemeClr val="bg2"/>
                </a:solidFill>
                <a:latin typeface="Calibri"/>
                <a:cs typeface="Calibri"/>
              </a:rPr>
              <a:t>reduction component </a:t>
            </a:r>
            <a:r>
              <a:rPr sz="2800" dirty="0">
                <a:solidFill>
                  <a:schemeClr val="bg2"/>
                </a:solidFill>
                <a:latin typeface="Calibri"/>
                <a:cs typeface="Calibri"/>
              </a:rPr>
              <a:t>of the </a:t>
            </a:r>
            <a:r>
              <a:rPr sz="2800" spc="-5" dirty="0">
                <a:solidFill>
                  <a:schemeClr val="bg2"/>
                </a:solidFill>
                <a:latin typeface="Calibri"/>
                <a:cs typeface="Calibri"/>
              </a:rPr>
              <a:t>SPS3 </a:t>
            </a:r>
            <a:r>
              <a:rPr sz="2800" dirty="0">
                <a:solidFill>
                  <a:schemeClr val="bg2"/>
                </a:solidFill>
                <a:latin typeface="Calibri"/>
                <a:cs typeface="Calibri"/>
              </a:rPr>
              <a:t>trial </a:t>
            </a:r>
            <a:r>
              <a:rPr sz="2800" spc="-5" dirty="0">
                <a:solidFill>
                  <a:schemeClr val="bg2"/>
                </a:solidFill>
                <a:latin typeface="Calibri"/>
                <a:cs typeface="Calibri"/>
              </a:rPr>
              <a:t>showed that </a:t>
            </a:r>
            <a:r>
              <a:rPr sz="2800" spc="-10" dirty="0">
                <a:solidFill>
                  <a:schemeClr val="bg2"/>
                </a:solidFill>
                <a:latin typeface="Calibri"/>
                <a:cs typeface="Calibri"/>
              </a:rPr>
              <a:t>targeting </a:t>
            </a:r>
            <a:r>
              <a:rPr sz="2800" dirty="0">
                <a:solidFill>
                  <a:schemeClr val="bg2"/>
                </a:solidFill>
                <a:latin typeface="Calibri"/>
                <a:cs typeface="Calibri"/>
              </a:rPr>
              <a:t>an </a:t>
            </a:r>
            <a:r>
              <a:rPr sz="2800" spc="-5" dirty="0">
                <a:solidFill>
                  <a:schemeClr val="bg2"/>
                </a:solidFill>
                <a:latin typeface="Calibri"/>
                <a:cs typeface="Calibri"/>
              </a:rPr>
              <a:t>SBP &lt;130  </a:t>
            </a:r>
            <a:r>
              <a:rPr sz="2800" dirty="0">
                <a:solidFill>
                  <a:schemeClr val="bg2"/>
                </a:solidFill>
                <a:latin typeface="Calibri"/>
                <a:cs typeface="Calibri"/>
              </a:rPr>
              <a:t>mmHg </a:t>
            </a:r>
            <a:r>
              <a:rPr sz="2800" spc="-10" dirty="0">
                <a:solidFill>
                  <a:schemeClr val="bg2"/>
                </a:solidFill>
                <a:latin typeface="Calibri"/>
                <a:cs typeface="Calibri"/>
              </a:rPr>
              <a:t>was likely to </a:t>
            </a:r>
            <a:r>
              <a:rPr sz="2800" spc="-5" dirty="0">
                <a:solidFill>
                  <a:schemeClr val="bg2"/>
                </a:solidFill>
                <a:latin typeface="Calibri"/>
                <a:cs typeface="Calibri"/>
              </a:rPr>
              <a:t>reduce </a:t>
            </a:r>
            <a:r>
              <a:rPr sz="2800" spc="-10" dirty="0">
                <a:solidFill>
                  <a:schemeClr val="bg2"/>
                </a:solidFill>
                <a:latin typeface="Calibri"/>
                <a:cs typeface="Calibri"/>
              </a:rPr>
              <a:t>recurrent </a:t>
            </a:r>
            <a:r>
              <a:rPr sz="2800" spc="-15" dirty="0">
                <a:solidFill>
                  <a:schemeClr val="bg2"/>
                </a:solidFill>
                <a:latin typeface="Calibri"/>
                <a:cs typeface="Calibri"/>
              </a:rPr>
              <a:t>stroke </a:t>
            </a:r>
            <a:r>
              <a:rPr sz="2800" spc="-5" dirty="0">
                <a:solidFill>
                  <a:schemeClr val="bg2"/>
                </a:solidFill>
                <a:latin typeface="Calibri"/>
                <a:cs typeface="Calibri"/>
              </a:rPr>
              <a:t>by ≈20% (</a:t>
            </a:r>
            <a:r>
              <a:rPr sz="2800" i="1" spc="-5" dirty="0">
                <a:solidFill>
                  <a:schemeClr val="bg2"/>
                </a:solidFill>
                <a:latin typeface="Calibri"/>
                <a:cs typeface="Calibri"/>
              </a:rPr>
              <a:t>P</a:t>
            </a:r>
            <a:r>
              <a:rPr sz="2800" spc="-5" dirty="0">
                <a:solidFill>
                  <a:schemeClr val="bg2"/>
                </a:solidFill>
                <a:latin typeface="Calibri"/>
                <a:cs typeface="Calibri"/>
              </a:rPr>
              <a:t>=0.08) </a:t>
            </a:r>
            <a:r>
              <a:rPr sz="2800" dirty="0">
                <a:solidFill>
                  <a:schemeClr val="bg2"/>
                </a:solidFill>
                <a:latin typeface="Calibri"/>
                <a:cs typeface="Calibri"/>
              </a:rPr>
              <a:t>and </a:t>
            </a:r>
            <a:r>
              <a:rPr sz="2800" spc="-5" dirty="0">
                <a:solidFill>
                  <a:schemeClr val="bg2"/>
                </a:solidFill>
                <a:latin typeface="Calibri"/>
                <a:cs typeface="Calibri"/>
              </a:rPr>
              <a:t>significantly reduced </a:t>
            </a:r>
            <a:r>
              <a:rPr sz="2800" dirty="0">
                <a:solidFill>
                  <a:schemeClr val="bg2"/>
                </a:solidFill>
                <a:latin typeface="Calibri"/>
                <a:cs typeface="Calibri"/>
              </a:rPr>
              <a:t>ICH </a:t>
            </a:r>
            <a:r>
              <a:rPr sz="2800" spc="-5" dirty="0">
                <a:solidFill>
                  <a:schemeClr val="bg2"/>
                </a:solidFill>
                <a:latin typeface="Calibri"/>
                <a:cs typeface="Calibri"/>
              </a:rPr>
              <a:t>by </a:t>
            </a:r>
            <a:r>
              <a:rPr sz="2800" spc="-10" dirty="0">
                <a:solidFill>
                  <a:schemeClr val="bg2"/>
                </a:solidFill>
                <a:latin typeface="Calibri"/>
                <a:cs typeface="Calibri"/>
              </a:rPr>
              <a:t>two  </a:t>
            </a:r>
            <a:r>
              <a:rPr sz="2800" spc="-5" dirty="0">
                <a:solidFill>
                  <a:schemeClr val="bg2"/>
                </a:solidFill>
                <a:latin typeface="Calibri"/>
                <a:cs typeface="Calibri"/>
              </a:rPr>
              <a:t>thirds.</a:t>
            </a:r>
            <a:endParaRPr sz="2800" dirty="0">
              <a:solidFill>
                <a:schemeClr val="bg2"/>
              </a:solidFill>
              <a:latin typeface="Calibri"/>
              <a:cs typeface="Calibri"/>
            </a:endParaRPr>
          </a:p>
        </p:txBody>
      </p:sp>
    </p:spTree>
    <p:extLst>
      <p:ext uri="{BB962C8B-B14F-4D97-AF65-F5344CB8AC3E}">
        <p14:creationId xmlns:p14="http://schemas.microsoft.com/office/powerpoint/2010/main" val="502120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noChangeArrowheads="1"/>
          </p:cNvSpPr>
          <p:nvPr>
            <p:ph type="title"/>
          </p:nvPr>
        </p:nvSpPr>
        <p:spPr>
          <a:xfrm>
            <a:off x="1854656" y="751009"/>
            <a:ext cx="7730489" cy="553998"/>
          </a:xfrm>
        </p:spPr>
        <p:txBody>
          <a:bodyPr/>
          <a:lstStyle/>
          <a:p>
            <a:pPr eaLnBrk="1" hangingPunct="1"/>
            <a:r>
              <a:rPr lang="en-US" altLang="id-ID" sz="3600" dirty="0" smtClean="0"/>
              <a:t>What is the goal BP?</a:t>
            </a:r>
          </a:p>
        </p:txBody>
      </p:sp>
      <p:sp>
        <p:nvSpPr>
          <p:cNvPr id="30723" name="Content Placeholder 2"/>
          <p:cNvSpPr>
            <a:spLocks noGrp="1" noChangeArrowheads="1"/>
          </p:cNvSpPr>
          <p:nvPr>
            <p:ph idx="1"/>
          </p:nvPr>
        </p:nvSpPr>
        <p:spPr>
          <a:xfrm>
            <a:off x="1789938" y="1153744"/>
            <a:ext cx="5894705" cy="369332"/>
          </a:xfrm>
        </p:spPr>
        <p:txBody>
          <a:bodyPr/>
          <a:lstStyle/>
          <a:p>
            <a:pPr eaLnBrk="1" hangingPunct="1"/>
            <a:endParaRPr lang="id-ID" altLang="id-ID" smtClean="0"/>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505331"/>
            <a:ext cx="4953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558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a:xfrm>
            <a:off x="2230755" y="2324227"/>
            <a:ext cx="7730489" cy="369332"/>
          </a:xfrm>
        </p:spPr>
        <p:txBody>
          <a:bodyPr/>
          <a:lstStyle/>
          <a:p>
            <a:pPr algn="ctr"/>
            <a:r>
              <a:rPr lang="en-US" altLang="id-ID" smtClean="0"/>
              <a:t>Goal BP</a:t>
            </a:r>
          </a:p>
        </p:txBody>
      </p:sp>
      <p:graphicFrame>
        <p:nvGraphicFramePr>
          <p:cNvPr id="4" name="Content Placeholder 3">
            <a:extLst>
              <a:ext uri="{FF2B5EF4-FFF2-40B4-BE49-F238E27FC236}">
                <a16:creationId xmlns:a16="http://schemas.microsoft.com/office/drawing/2014/main" xmlns="" id="{018850A5-9FB9-4E46-A6E8-EDA837C60B59}"/>
              </a:ext>
            </a:extLst>
          </p:cNvPr>
          <p:cNvGraphicFramePr>
            <a:graphicFrameLocks noGrp="1"/>
          </p:cNvGraphicFramePr>
          <p:nvPr>
            <p:ph idx="1"/>
          </p:nvPr>
        </p:nvGraphicFramePr>
        <p:xfrm>
          <a:off x="1524000" y="1295400"/>
          <a:ext cx="8077200" cy="4256194"/>
        </p:xfrm>
        <a:graphic>
          <a:graphicData uri="http://schemas.openxmlformats.org/drawingml/2006/table">
            <a:tbl>
              <a:tblPr>
                <a:tableStyleId>{5C22544A-7EE6-4342-B048-85BDC9FD1C3A}</a:tableStyleId>
              </a:tblPr>
              <a:tblGrid>
                <a:gridCol w="1759391">
                  <a:extLst>
                    <a:ext uri="{9D8B030D-6E8A-4147-A177-3AD203B41FA5}">
                      <a16:colId xmlns:a16="http://schemas.microsoft.com/office/drawing/2014/main" xmlns="" val="20000"/>
                    </a:ext>
                  </a:extLst>
                </a:gridCol>
                <a:gridCol w="2285319">
                  <a:extLst>
                    <a:ext uri="{9D8B030D-6E8A-4147-A177-3AD203B41FA5}">
                      <a16:colId xmlns:a16="http://schemas.microsoft.com/office/drawing/2014/main" xmlns="" val="20001"/>
                    </a:ext>
                  </a:extLst>
                </a:gridCol>
                <a:gridCol w="2016245">
                  <a:extLst>
                    <a:ext uri="{9D8B030D-6E8A-4147-A177-3AD203B41FA5}">
                      <a16:colId xmlns:a16="http://schemas.microsoft.com/office/drawing/2014/main" xmlns="" val="20002"/>
                    </a:ext>
                  </a:extLst>
                </a:gridCol>
                <a:gridCol w="2016245">
                  <a:extLst>
                    <a:ext uri="{9D8B030D-6E8A-4147-A177-3AD203B41FA5}">
                      <a16:colId xmlns:a16="http://schemas.microsoft.com/office/drawing/2014/main" xmlns="" val="20003"/>
                    </a:ext>
                  </a:extLst>
                </a:gridCol>
              </a:tblGrid>
              <a:tr h="375263">
                <a:tc>
                  <a:txBody>
                    <a:bodyPr/>
                    <a:lstStyle/>
                    <a:p>
                      <a:pPr algn="ctr" fontAlgn="ctr"/>
                      <a:r>
                        <a:rPr lang="en-US" sz="2400" u="sng" strike="noStrike" dirty="0">
                          <a:solidFill>
                            <a:srgbClr val="FF0000"/>
                          </a:solidFill>
                          <a:effectLst/>
                        </a:rPr>
                        <a:t>Group</a:t>
                      </a:r>
                      <a:endParaRPr lang="en-US" sz="2400" b="0" i="0" u="sng" strike="noStrike" dirty="0">
                        <a:solidFill>
                          <a:srgbClr val="FF0000"/>
                        </a:solidFill>
                        <a:effectLst/>
                        <a:latin typeface="Calibri"/>
                      </a:endParaRPr>
                    </a:p>
                  </a:txBody>
                  <a:tcPr marL="9525" marR="9525" marT="9523" marB="0" anchor="ctr"/>
                </a:tc>
                <a:tc gridSpan="3">
                  <a:txBody>
                    <a:bodyPr/>
                    <a:lstStyle/>
                    <a:p>
                      <a:pPr algn="ctr" fontAlgn="ctr"/>
                      <a:r>
                        <a:rPr lang="en-US" sz="2400" u="sng" strike="noStrike" dirty="0">
                          <a:solidFill>
                            <a:srgbClr val="FF0000"/>
                          </a:solidFill>
                          <a:effectLst/>
                        </a:rPr>
                        <a:t>BP Goal (mm Hg)</a:t>
                      </a:r>
                      <a:endParaRPr lang="en-US" sz="2400" b="0" i="0" u="sng" strike="noStrike" dirty="0">
                        <a:solidFill>
                          <a:srgbClr val="FF0000"/>
                        </a:solidFill>
                        <a:effectLst/>
                        <a:latin typeface="Calibri"/>
                      </a:endParaRPr>
                    </a:p>
                  </a:txBody>
                  <a:tcPr marL="9525" marR="9525" marT="9523"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75263">
                <a:tc>
                  <a:txBody>
                    <a:bodyPr/>
                    <a:lstStyle/>
                    <a:p>
                      <a:pPr algn="ctr" fontAlgn="ctr"/>
                      <a:endParaRPr lang="en-US" sz="2400" b="0" i="0" u="none" strike="noStrike">
                        <a:solidFill>
                          <a:srgbClr val="FF0000"/>
                        </a:solidFill>
                        <a:effectLst/>
                        <a:latin typeface="Calibri"/>
                      </a:endParaRPr>
                    </a:p>
                  </a:txBody>
                  <a:tcPr marL="9525" marR="9525" marT="9523" marB="0" anchor="ctr"/>
                </a:tc>
                <a:tc>
                  <a:txBody>
                    <a:bodyPr/>
                    <a:lstStyle/>
                    <a:p>
                      <a:pPr algn="ctr" fontAlgn="ctr"/>
                      <a:r>
                        <a:rPr lang="en-US" sz="2400" u="sng" strike="noStrike">
                          <a:solidFill>
                            <a:srgbClr val="FF0000"/>
                          </a:solidFill>
                          <a:effectLst/>
                        </a:rPr>
                        <a:t>General</a:t>
                      </a:r>
                      <a:endParaRPr lang="en-US" sz="2400" b="0" i="0" u="sng" strike="noStrike">
                        <a:solidFill>
                          <a:srgbClr val="FF0000"/>
                        </a:solidFill>
                        <a:effectLst/>
                        <a:latin typeface="Calibri"/>
                      </a:endParaRPr>
                    </a:p>
                  </a:txBody>
                  <a:tcPr marL="9525" marR="9525" marT="9523" marB="0" anchor="ctr"/>
                </a:tc>
                <a:tc>
                  <a:txBody>
                    <a:bodyPr/>
                    <a:lstStyle/>
                    <a:p>
                      <a:pPr algn="ctr" fontAlgn="ctr"/>
                      <a:r>
                        <a:rPr lang="en-US" sz="2400" u="sng" strike="noStrike" dirty="0">
                          <a:solidFill>
                            <a:srgbClr val="FF0000"/>
                          </a:solidFill>
                          <a:effectLst/>
                        </a:rPr>
                        <a:t>DM*</a:t>
                      </a:r>
                      <a:endParaRPr lang="en-US" sz="2400" b="0" i="0" u="sng" strike="noStrike" dirty="0">
                        <a:solidFill>
                          <a:srgbClr val="FF0000"/>
                        </a:solidFill>
                        <a:effectLst/>
                        <a:latin typeface="Calibri"/>
                      </a:endParaRPr>
                    </a:p>
                  </a:txBody>
                  <a:tcPr marL="9525" marR="9525" marT="9523" marB="0" anchor="ctr"/>
                </a:tc>
                <a:tc>
                  <a:txBody>
                    <a:bodyPr/>
                    <a:lstStyle/>
                    <a:p>
                      <a:pPr algn="ctr" fontAlgn="ctr"/>
                      <a:r>
                        <a:rPr lang="en-US" sz="2400" u="sng" strike="noStrike" dirty="0">
                          <a:solidFill>
                            <a:srgbClr val="FF0000"/>
                          </a:solidFill>
                          <a:effectLst/>
                        </a:rPr>
                        <a:t>CKD**</a:t>
                      </a:r>
                      <a:endParaRPr lang="en-US" sz="2400" b="0" i="0" u="sng" strike="noStrike" dirty="0">
                        <a:solidFill>
                          <a:srgbClr val="FF0000"/>
                        </a:solidFill>
                        <a:effectLst/>
                        <a:latin typeface="Calibri"/>
                      </a:endParaRPr>
                    </a:p>
                  </a:txBody>
                  <a:tcPr marL="9525" marR="9525" marT="9523" marB="0" anchor="ctr"/>
                </a:tc>
                <a:extLst>
                  <a:ext uri="{0D108BD9-81ED-4DB2-BD59-A6C34878D82A}">
                    <a16:rowId xmlns:a16="http://schemas.microsoft.com/office/drawing/2014/main" xmlns="" val="10001"/>
                  </a:ext>
                </a:extLst>
              </a:tr>
              <a:tr h="314306">
                <a:tc>
                  <a:txBody>
                    <a:bodyPr/>
                    <a:lstStyle/>
                    <a:p>
                      <a:pPr algn="ctr" fontAlgn="ctr"/>
                      <a:r>
                        <a:rPr lang="en-US" sz="2000" u="none" strike="noStrike">
                          <a:effectLst/>
                        </a:rPr>
                        <a:t>JNC 8:</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&lt;60 yr: &lt;140/90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extLst>
                  <a:ext uri="{0D108BD9-81ED-4DB2-BD59-A6C34878D82A}">
                    <a16:rowId xmlns:a16="http://schemas.microsoft.com/office/drawing/2014/main" xmlns="" val="10002"/>
                  </a:ext>
                </a:extLst>
              </a:tr>
              <a:tr h="314306">
                <a:tc>
                  <a:txBody>
                    <a:bodyPr/>
                    <a:lstStyle/>
                    <a:p>
                      <a:pPr algn="ctr" fontAlgn="ct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sng" strike="noStrike">
                          <a:effectLst/>
                        </a:rPr>
                        <a:t>&gt;</a:t>
                      </a:r>
                      <a:r>
                        <a:rPr lang="en-US" sz="2000" u="none" strike="noStrike">
                          <a:effectLst/>
                        </a:rPr>
                        <a:t>60 yr: &lt;150/90</a:t>
                      </a:r>
                      <a:endParaRPr lang="en-US" sz="2000" b="0" i="0" u="sng" strike="noStrike">
                        <a:solidFill>
                          <a:srgbClr val="000000"/>
                        </a:solidFill>
                        <a:effectLst/>
                        <a:latin typeface="Calibri"/>
                      </a:endParaRPr>
                    </a:p>
                  </a:txBody>
                  <a:tcPr marL="9525" marR="9525" marT="9523" marB="0" anchor="ctr"/>
                </a:tc>
                <a:tc>
                  <a:txBody>
                    <a:bodyPr/>
                    <a:lstStyle/>
                    <a:p>
                      <a:pPr algn="ctr" fontAlgn="ctr"/>
                      <a:endParaRPr lang="en-US" sz="2000" b="0" i="0" u="none" strike="noStrike">
                        <a:solidFill>
                          <a:srgbClr val="000000"/>
                        </a:solidFill>
                        <a:effectLst/>
                        <a:latin typeface="Calibri"/>
                      </a:endParaRPr>
                    </a:p>
                  </a:txBody>
                  <a:tcPr marL="9525" marR="9525" marT="9523" marB="0" anchor="ctr"/>
                </a:tc>
                <a:tc>
                  <a:txBody>
                    <a:bodyPr/>
                    <a:lstStyle/>
                    <a:p>
                      <a:pPr algn="ctr" fontAlgn="ctr"/>
                      <a:endParaRPr lang="en-US" sz="2000" b="0" i="0" u="none" strike="noStrike">
                        <a:solidFill>
                          <a:srgbClr val="000000"/>
                        </a:solidFill>
                        <a:effectLst/>
                        <a:latin typeface="Calibri"/>
                      </a:endParaRPr>
                    </a:p>
                  </a:txBody>
                  <a:tcPr marL="9525" marR="9525" marT="9523" marB="0" anchor="ctr"/>
                </a:tc>
                <a:extLst>
                  <a:ext uri="{0D108BD9-81ED-4DB2-BD59-A6C34878D82A}">
                    <a16:rowId xmlns:a16="http://schemas.microsoft.com/office/drawing/2014/main" xmlns="" val="10003"/>
                  </a:ext>
                </a:extLst>
              </a:tr>
              <a:tr h="799957">
                <a:tc>
                  <a:txBody>
                    <a:bodyPr/>
                    <a:lstStyle/>
                    <a:p>
                      <a:pPr algn="ctr" fontAlgn="ctr"/>
                      <a:r>
                        <a:rPr lang="en-US" sz="2000" u="none" strike="noStrike" dirty="0">
                          <a:effectLst/>
                        </a:rPr>
                        <a:t>ESH/ESC:</a:t>
                      </a:r>
                      <a:endParaRPr lang="en-US" sz="2000" b="0" i="0" u="none" strike="noStrike" dirty="0">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140/85</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extLst>
                  <a:ext uri="{0D108BD9-81ED-4DB2-BD59-A6C34878D82A}">
                    <a16:rowId xmlns:a16="http://schemas.microsoft.com/office/drawing/2014/main" xmlns="" val="10004"/>
                  </a:ext>
                </a:extLst>
              </a:tr>
              <a:tr h="314306">
                <a:tc>
                  <a:txBody>
                    <a:bodyPr/>
                    <a:lstStyle/>
                    <a:p>
                      <a:pPr algn="ctr" fontAlgn="ctr"/>
                      <a:r>
                        <a:rPr lang="en-US" sz="2000" u="none" strike="noStrike">
                          <a:effectLst/>
                        </a:rPr>
                        <a:t>Elderly</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140-150/90</a:t>
                      </a:r>
                      <a:endParaRPr lang="en-US" sz="2000" b="0" i="0" u="none" strike="noStrike">
                        <a:solidFill>
                          <a:srgbClr val="000000"/>
                        </a:solidFill>
                        <a:effectLst/>
                        <a:latin typeface="Calibri"/>
                      </a:endParaRPr>
                    </a:p>
                  </a:txBody>
                  <a:tcPr marL="9525" marR="9525" marT="9523" marB="0" anchor="ctr"/>
                </a:tc>
                <a:tc gridSpan="2">
                  <a:txBody>
                    <a:bodyPr/>
                    <a:lstStyle/>
                    <a:p>
                      <a:pPr algn="ctr" fontAlgn="ctr"/>
                      <a:r>
                        <a:rPr lang="en-US" sz="2000" u="none" strike="noStrike">
                          <a:effectLst/>
                        </a:rPr>
                        <a:t>(SBP &lt; 130 if proteinuria)</a:t>
                      </a:r>
                      <a:endParaRPr lang="en-US" sz="2000" b="0" i="0" u="none" strike="noStrike">
                        <a:solidFill>
                          <a:srgbClr val="000000"/>
                        </a:solidFill>
                        <a:effectLst/>
                        <a:latin typeface="Calibri"/>
                      </a:endParaRPr>
                    </a:p>
                  </a:txBody>
                  <a:tcPr marL="9525" marR="9525" marT="9523" marB="0" anchor="ctr"/>
                </a:tc>
                <a:tc hMerge="1">
                  <a:txBody>
                    <a:bodyPr/>
                    <a:lstStyle/>
                    <a:p>
                      <a:endParaRPr lang="en-US"/>
                    </a:p>
                  </a:txBody>
                  <a:tcPr/>
                </a:tc>
                <a:extLst>
                  <a:ext uri="{0D108BD9-81ED-4DB2-BD59-A6C34878D82A}">
                    <a16:rowId xmlns:a16="http://schemas.microsoft.com/office/drawing/2014/main" xmlns="" val="10005"/>
                  </a:ext>
                </a:extLst>
              </a:tr>
              <a:tr h="447595">
                <a:tc>
                  <a:txBody>
                    <a:bodyPr/>
                    <a:lstStyle/>
                    <a:p>
                      <a:pPr algn="ctr" fontAlgn="ctr"/>
                      <a:endParaRPr lang="en-US" sz="2000" b="0" i="0" u="none" strike="noStrike" dirty="0">
                        <a:solidFill>
                          <a:srgbClr val="000000"/>
                        </a:solidFill>
                        <a:effectLst/>
                        <a:latin typeface="Calibri"/>
                      </a:endParaRPr>
                    </a:p>
                  </a:txBody>
                  <a:tcPr marL="9525" marR="9525" marT="9523" marB="0" anchor="ctr"/>
                </a:tc>
                <a:tc>
                  <a:txBody>
                    <a:bodyPr/>
                    <a:lstStyle/>
                    <a:p>
                      <a:pPr algn="ctr" fontAlgn="ctr"/>
                      <a:r>
                        <a:rPr lang="en-US" sz="2000" u="none" strike="noStrike" dirty="0">
                          <a:effectLst/>
                        </a:rPr>
                        <a:t>(&lt;80 </a:t>
                      </a:r>
                      <a:r>
                        <a:rPr lang="en-US" sz="2000" u="none" strike="noStrike" dirty="0" err="1">
                          <a:effectLst/>
                        </a:rPr>
                        <a:t>yr</a:t>
                      </a:r>
                      <a:r>
                        <a:rPr lang="en-US" sz="2000" u="none" strike="noStrike" dirty="0">
                          <a:effectLst/>
                        </a:rPr>
                        <a:t>: SBP&lt;140)</a:t>
                      </a:r>
                      <a:endParaRPr lang="en-US" sz="2000" b="0" i="0" u="none" strike="noStrike" dirty="0">
                        <a:solidFill>
                          <a:srgbClr val="000000"/>
                        </a:solidFill>
                        <a:effectLst/>
                        <a:latin typeface="Calibri"/>
                      </a:endParaRPr>
                    </a:p>
                  </a:txBody>
                  <a:tcPr marL="9525" marR="9525" marT="9523" marB="0" anchor="ctr"/>
                </a:tc>
                <a:tc>
                  <a:txBody>
                    <a:bodyPr/>
                    <a:lstStyle/>
                    <a:p>
                      <a:pPr algn="ctr" fontAlgn="ctr"/>
                      <a:endParaRPr lang="en-US" sz="2000" b="0" i="0" u="none" strike="noStrike" dirty="0">
                        <a:solidFill>
                          <a:srgbClr val="000000"/>
                        </a:solidFill>
                        <a:effectLst/>
                        <a:latin typeface="Calibri"/>
                      </a:endParaRPr>
                    </a:p>
                  </a:txBody>
                  <a:tcPr marL="9525" marR="9525" marT="9523" marB="0" anchor="ctr"/>
                </a:tc>
                <a:tc>
                  <a:txBody>
                    <a:bodyPr/>
                    <a:lstStyle/>
                    <a:p>
                      <a:pPr algn="ctr" fontAlgn="ctr"/>
                      <a:endParaRPr lang="en-US" sz="2000" b="0" i="0" u="none" strike="noStrike">
                        <a:solidFill>
                          <a:srgbClr val="000000"/>
                        </a:solidFill>
                        <a:effectLst/>
                        <a:latin typeface="Calibri"/>
                      </a:endParaRPr>
                    </a:p>
                  </a:txBody>
                  <a:tcPr marL="9525" marR="9525" marT="9523" marB="0" anchor="ctr"/>
                </a:tc>
                <a:extLst>
                  <a:ext uri="{0D108BD9-81ED-4DB2-BD59-A6C34878D82A}">
                    <a16:rowId xmlns:a16="http://schemas.microsoft.com/office/drawing/2014/main" xmlns="" val="10006"/>
                  </a:ext>
                </a:extLst>
              </a:tr>
              <a:tr h="500392">
                <a:tc>
                  <a:txBody>
                    <a:bodyPr/>
                    <a:lstStyle/>
                    <a:p>
                      <a:pPr algn="ctr" fontAlgn="ctr"/>
                      <a:r>
                        <a:rPr lang="en-US" sz="2000" u="none" strike="noStrike">
                          <a:effectLst/>
                        </a:rPr>
                        <a:t>ASH/ISH</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extLst>
                  <a:ext uri="{0D108BD9-81ED-4DB2-BD59-A6C34878D82A}">
                    <a16:rowId xmlns:a16="http://schemas.microsoft.com/office/drawing/2014/main" xmlns="" val="10007"/>
                  </a:ext>
                </a:extLst>
              </a:tr>
              <a:tr h="314306">
                <a:tc>
                  <a:txBody>
                    <a:bodyPr/>
                    <a:lstStyle/>
                    <a:p>
                      <a:pPr algn="ctr" fontAlgn="ct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sng" strike="noStrike">
                          <a:effectLst/>
                        </a:rPr>
                        <a:t>&gt;</a:t>
                      </a:r>
                      <a:r>
                        <a:rPr lang="en-US" sz="2000" u="none" strike="noStrike">
                          <a:effectLst/>
                        </a:rPr>
                        <a:t>80 yr: &lt;150/90</a:t>
                      </a:r>
                      <a:endParaRPr lang="en-US" sz="2000" b="0" i="0" u="sng" strike="noStrike">
                        <a:solidFill>
                          <a:srgbClr val="000000"/>
                        </a:solidFill>
                        <a:effectLst/>
                        <a:latin typeface="Calibri"/>
                      </a:endParaRPr>
                    </a:p>
                  </a:txBody>
                  <a:tcPr marL="9525" marR="9525" marT="9523" marB="0" anchor="ctr"/>
                </a:tc>
                <a:tc gridSpan="2">
                  <a:txBody>
                    <a:bodyPr/>
                    <a:lstStyle/>
                    <a:p>
                      <a:pPr algn="ctr" fontAlgn="ctr"/>
                      <a:r>
                        <a:rPr lang="en-US" sz="2000" u="none" strike="noStrike">
                          <a:effectLst/>
                        </a:rPr>
                        <a:t>(Consider &lt; 130/80 if proteinuria)</a:t>
                      </a:r>
                      <a:endParaRPr lang="en-US" sz="2000" b="0" i="0" u="none" strike="noStrike">
                        <a:solidFill>
                          <a:srgbClr val="000000"/>
                        </a:solidFill>
                        <a:effectLst/>
                        <a:latin typeface="Calibri"/>
                      </a:endParaRPr>
                    </a:p>
                  </a:txBody>
                  <a:tcPr marL="9525" marR="9525" marT="9523" marB="0" anchor="ctr"/>
                </a:tc>
                <a:tc hMerge="1">
                  <a:txBody>
                    <a:bodyPr/>
                    <a:lstStyle/>
                    <a:p>
                      <a:endParaRPr lang="en-US"/>
                    </a:p>
                  </a:txBody>
                  <a:tcPr/>
                </a:tc>
                <a:extLst>
                  <a:ext uri="{0D108BD9-81ED-4DB2-BD59-A6C34878D82A}">
                    <a16:rowId xmlns:a16="http://schemas.microsoft.com/office/drawing/2014/main" xmlns="" val="10008"/>
                  </a:ext>
                </a:extLst>
              </a:tr>
              <a:tr h="500392">
                <a:tc>
                  <a:txBody>
                    <a:bodyPr/>
                    <a:lstStyle/>
                    <a:p>
                      <a:pPr algn="ctr" fontAlgn="ctr"/>
                      <a:r>
                        <a:rPr lang="en-US" sz="2000" u="none" strike="noStrike">
                          <a:effectLst/>
                        </a:rPr>
                        <a:t>AHA/ACC</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a:effectLst/>
                        </a:rPr>
                        <a:t>&lt; 140/90</a:t>
                      </a:r>
                      <a:endParaRPr lang="en-US" sz="2000" b="0" i="0" u="none" strike="noStrike">
                        <a:solidFill>
                          <a:srgbClr val="000000"/>
                        </a:solidFill>
                        <a:effectLst/>
                        <a:latin typeface="Calibri"/>
                      </a:endParaRPr>
                    </a:p>
                  </a:txBody>
                  <a:tcPr marL="9525" marR="9525" marT="9523" marB="0" anchor="ctr"/>
                </a:tc>
                <a:tc>
                  <a:txBody>
                    <a:bodyPr/>
                    <a:lstStyle/>
                    <a:p>
                      <a:pPr algn="ctr" fontAlgn="ctr"/>
                      <a:r>
                        <a:rPr lang="en-US" sz="2000" u="none" strike="noStrike" dirty="0">
                          <a:effectLst/>
                        </a:rPr>
                        <a:t>&lt; 140/90</a:t>
                      </a:r>
                      <a:endParaRPr lang="en-US" sz="2000" b="0" i="0" u="none" strike="noStrike" dirty="0">
                        <a:solidFill>
                          <a:srgbClr val="000000"/>
                        </a:solidFill>
                        <a:effectLst/>
                        <a:latin typeface="Calibri"/>
                      </a:endParaRPr>
                    </a:p>
                  </a:txBody>
                  <a:tcPr marL="9525" marR="9525" marT="9523" marB="0" anchor="ctr"/>
                </a:tc>
                <a:extLst>
                  <a:ext uri="{0D108BD9-81ED-4DB2-BD59-A6C34878D82A}">
                    <a16:rowId xmlns:a16="http://schemas.microsoft.com/office/drawing/2014/main" xmlns="" val="10009"/>
                  </a:ext>
                </a:extLst>
              </a:tr>
            </a:tbl>
          </a:graphicData>
        </a:graphic>
      </p:graphicFrame>
      <p:sp>
        <p:nvSpPr>
          <p:cNvPr id="33850" name="TextBox 4"/>
          <p:cNvSpPr txBox="1">
            <a:spLocks noChangeArrowheads="1"/>
          </p:cNvSpPr>
          <p:nvPr/>
        </p:nvSpPr>
        <p:spPr bwMode="auto">
          <a:xfrm>
            <a:off x="2133600" y="6084888"/>
            <a:ext cx="3276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3200">
                <a:solidFill>
                  <a:schemeClr val="tx1"/>
                </a:solidFill>
                <a:latin typeface="Arial" panose="020B0604020202020204" pitchFamily="34" charset="0"/>
              </a:defRPr>
            </a:lvl1pPr>
            <a:lvl2pPr marL="742950" indent="-285750">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000">
                <a:solidFill>
                  <a:schemeClr val="tx1"/>
                </a:solidFill>
                <a:latin typeface="Arial" panose="020B0604020202020204" pitchFamily="34" charset="0"/>
              </a:defRPr>
            </a:lvl4pPr>
            <a:lvl5pPr marL="2057400" indent="-228600">
              <a:spcBef>
                <a:spcPct val="20000"/>
              </a:spcBef>
              <a:buClr>
                <a:schemeClr val="tx1"/>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id-ID" sz="1800" dirty="0">
                <a:solidFill>
                  <a:schemeClr val="bg1"/>
                </a:solidFill>
              </a:rPr>
              <a:t>*ADA: &lt; 140/80 or lower</a:t>
            </a:r>
          </a:p>
        </p:txBody>
      </p:sp>
      <p:sp>
        <p:nvSpPr>
          <p:cNvPr id="33851" name="TextBox 5"/>
          <p:cNvSpPr txBox="1">
            <a:spLocks noChangeArrowheads="1"/>
          </p:cNvSpPr>
          <p:nvPr/>
        </p:nvSpPr>
        <p:spPr bwMode="auto">
          <a:xfrm>
            <a:off x="5410200" y="5945188"/>
            <a:ext cx="4191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3200">
                <a:solidFill>
                  <a:schemeClr val="tx1"/>
                </a:solidFill>
                <a:latin typeface="Arial" panose="020B0604020202020204" pitchFamily="34" charset="0"/>
              </a:defRPr>
            </a:lvl1pPr>
            <a:lvl2pPr marL="742950" indent="-285750">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000">
                <a:solidFill>
                  <a:schemeClr val="tx1"/>
                </a:solidFill>
                <a:latin typeface="Arial" panose="020B0604020202020204" pitchFamily="34" charset="0"/>
              </a:defRPr>
            </a:lvl4pPr>
            <a:lvl5pPr marL="2057400" indent="-228600">
              <a:spcBef>
                <a:spcPct val="20000"/>
              </a:spcBef>
              <a:buClr>
                <a:schemeClr val="tx1"/>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id-ID" sz="1800" dirty="0">
                <a:solidFill>
                  <a:schemeClr val="bg1"/>
                </a:solidFill>
              </a:rPr>
              <a:t>**KDIGO: </a:t>
            </a:r>
            <a:r>
              <a:rPr lang="en-US" altLang="id-ID" sz="1800" u="sng" dirty="0">
                <a:solidFill>
                  <a:schemeClr val="bg1"/>
                </a:solidFill>
              </a:rPr>
              <a:t>&lt;</a:t>
            </a:r>
            <a:r>
              <a:rPr lang="en-US" altLang="id-ID" sz="1800" dirty="0">
                <a:solidFill>
                  <a:schemeClr val="bg1"/>
                </a:solidFill>
              </a:rPr>
              <a:t>140/90 w/o albuminuria</a:t>
            </a:r>
          </a:p>
          <a:p>
            <a:pPr algn="ctr" eaLnBrk="1" hangingPunct="1">
              <a:spcBef>
                <a:spcPct val="0"/>
              </a:spcBef>
              <a:buClrTx/>
              <a:buFontTx/>
              <a:buNone/>
            </a:pPr>
            <a:r>
              <a:rPr lang="en-US" altLang="id-ID" sz="1800" u="sng" dirty="0">
                <a:solidFill>
                  <a:schemeClr val="bg1"/>
                </a:solidFill>
              </a:rPr>
              <a:t>&lt;</a:t>
            </a:r>
            <a:r>
              <a:rPr lang="en-US" altLang="id-ID" sz="1800" dirty="0">
                <a:solidFill>
                  <a:schemeClr val="bg1"/>
                </a:solidFill>
              </a:rPr>
              <a:t>130/80 if </a:t>
            </a:r>
            <a:r>
              <a:rPr lang="en-US" altLang="id-ID" sz="1800" u="sng" dirty="0">
                <a:solidFill>
                  <a:schemeClr val="bg1"/>
                </a:solidFill>
              </a:rPr>
              <a:t>&gt;</a:t>
            </a:r>
            <a:r>
              <a:rPr lang="en-US" altLang="id-ID" sz="1800" dirty="0">
                <a:solidFill>
                  <a:schemeClr val="bg1"/>
                </a:solidFill>
              </a:rPr>
              <a:t>30 mg/24hr</a:t>
            </a:r>
            <a:endParaRPr lang="en-US" altLang="id-ID" sz="1800" u="sng" dirty="0">
              <a:solidFill>
                <a:schemeClr val="bg1"/>
              </a:solidFill>
            </a:endParaRPr>
          </a:p>
        </p:txBody>
      </p:sp>
    </p:spTree>
    <p:extLst>
      <p:ext uri="{BB962C8B-B14F-4D97-AF65-F5344CB8AC3E}">
        <p14:creationId xmlns:p14="http://schemas.microsoft.com/office/powerpoint/2010/main" val="785204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noChangeArrowheads="1"/>
          </p:cNvSpPr>
          <p:nvPr>
            <p:ph type="title"/>
          </p:nvPr>
        </p:nvSpPr>
        <p:spPr>
          <a:xfrm>
            <a:off x="2230755" y="2324227"/>
            <a:ext cx="7730489" cy="738664"/>
          </a:xfrm>
        </p:spPr>
        <p:txBody>
          <a:bodyPr/>
          <a:lstStyle/>
          <a:p>
            <a:pPr algn="ctr" eaLnBrk="1" hangingPunct="1"/>
            <a:r>
              <a:rPr lang="en-US" altLang="id-ID" smtClean="0"/>
              <a:t>Comparison of Recent</a:t>
            </a:r>
            <a:br>
              <a:rPr lang="en-US" altLang="id-ID" smtClean="0"/>
            </a:br>
            <a:r>
              <a:rPr lang="en-US" altLang="id-ID" smtClean="0"/>
              <a:t>Guideline Statements</a:t>
            </a:r>
          </a:p>
        </p:txBody>
      </p:sp>
      <p:graphicFrame>
        <p:nvGraphicFramePr>
          <p:cNvPr id="4" name="Content Placeholder 3">
            <a:extLst>
              <a:ext uri="{FF2B5EF4-FFF2-40B4-BE49-F238E27FC236}">
                <a16:creationId xmlns:a16="http://schemas.microsoft.com/office/drawing/2014/main" xmlns="" id="{EB7A6DFD-66D1-4A2A-B8CC-AC816C0B3AEC}"/>
              </a:ext>
            </a:extLst>
          </p:cNvPr>
          <p:cNvGraphicFramePr>
            <a:graphicFrameLocks noGrp="1"/>
          </p:cNvGraphicFramePr>
          <p:nvPr>
            <p:ph idx="1"/>
            <p:extLst>
              <p:ext uri="{D42A27DB-BD31-4B8C-83A1-F6EECF244321}">
                <p14:modId xmlns:p14="http://schemas.microsoft.com/office/powerpoint/2010/main" val="2822720651"/>
              </p:ext>
            </p:extLst>
          </p:nvPr>
        </p:nvGraphicFramePr>
        <p:xfrm>
          <a:off x="1143000" y="381002"/>
          <a:ext cx="9982200" cy="6248397"/>
        </p:xfrm>
        <a:graphic>
          <a:graphicData uri="http://schemas.openxmlformats.org/drawingml/2006/table">
            <a:tbl>
              <a:tblPr>
                <a:tableStyleId>{5C22544A-7EE6-4342-B048-85BDC9FD1C3A}</a:tableStyleId>
              </a:tblPr>
              <a:tblGrid>
                <a:gridCol w="1859932">
                  <a:extLst>
                    <a:ext uri="{9D8B030D-6E8A-4147-A177-3AD203B41FA5}">
                      <a16:colId xmlns:a16="http://schemas.microsoft.com/office/drawing/2014/main" xmlns="" val="20000"/>
                    </a:ext>
                  </a:extLst>
                </a:gridCol>
                <a:gridCol w="2030567">
                  <a:extLst>
                    <a:ext uri="{9D8B030D-6E8A-4147-A177-3AD203B41FA5}">
                      <a16:colId xmlns:a16="http://schemas.microsoft.com/office/drawing/2014/main" xmlns="" val="20001"/>
                    </a:ext>
                  </a:extLst>
                </a:gridCol>
                <a:gridCol w="2030567">
                  <a:extLst>
                    <a:ext uri="{9D8B030D-6E8A-4147-A177-3AD203B41FA5}">
                      <a16:colId xmlns:a16="http://schemas.microsoft.com/office/drawing/2014/main" xmlns="" val="20002"/>
                    </a:ext>
                  </a:extLst>
                </a:gridCol>
                <a:gridCol w="2030567">
                  <a:extLst>
                    <a:ext uri="{9D8B030D-6E8A-4147-A177-3AD203B41FA5}">
                      <a16:colId xmlns:a16="http://schemas.microsoft.com/office/drawing/2014/main" xmlns="" val="20003"/>
                    </a:ext>
                  </a:extLst>
                </a:gridCol>
                <a:gridCol w="2030567">
                  <a:extLst>
                    <a:ext uri="{9D8B030D-6E8A-4147-A177-3AD203B41FA5}">
                      <a16:colId xmlns:a16="http://schemas.microsoft.com/office/drawing/2014/main" xmlns="" val="20004"/>
                    </a:ext>
                  </a:extLst>
                </a:gridCol>
              </a:tblGrid>
              <a:tr h="1069018">
                <a:tc>
                  <a:txBody>
                    <a:bodyPr/>
                    <a:lstStyle/>
                    <a:p>
                      <a:pPr algn="ctr" fontAlgn="ctr"/>
                      <a:endParaRPr lang="en-US" sz="1800" b="0" i="0" u="none" strike="noStrike" dirty="0">
                        <a:solidFill>
                          <a:srgbClr val="000000"/>
                        </a:solidFill>
                        <a:effectLst/>
                        <a:latin typeface="Calibri"/>
                      </a:endParaRPr>
                    </a:p>
                  </a:txBody>
                  <a:tcPr marL="9525" marR="9525" marT="9526" marB="0" anchor="ctr"/>
                </a:tc>
                <a:tc>
                  <a:txBody>
                    <a:bodyPr/>
                    <a:lstStyle/>
                    <a:p>
                      <a:pPr algn="ctr" fontAlgn="ctr"/>
                      <a:r>
                        <a:rPr lang="en-US" sz="2400" u="sng" strike="noStrike" dirty="0">
                          <a:solidFill>
                            <a:srgbClr val="FF0000"/>
                          </a:solidFill>
                          <a:effectLst/>
                        </a:rPr>
                        <a:t>JNC 8</a:t>
                      </a:r>
                      <a:endParaRPr lang="en-US" sz="2400" b="0" i="0" u="sng" strike="noStrike" dirty="0">
                        <a:solidFill>
                          <a:srgbClr val="FF0000"/>
                        </a:solidFill>
                        <a:effectLst/>
                        <a:latin typeface="Calibri"/>
                      </a:endParaRPr>
                    </a:p>
                  </a:txBody>
                  <a:tcPr marL="9525" marR="9525" marT="9526" marB="0" anchor="ctr"/>
                </a:tc>
                <a:tc>
                  <a:txBody>
                    <a:bodyPr/>
                    <a:lstStyle/>
                    <a:p>
                      <a:pPr algn="ctr" fontAlgn="ctr"/>
                      <a:r>
                        <a:rPr lang="en-US" sz="2400" u="sng" strike="noStrike" dirty="0">
                          <a:solidFill>
                            <a:srgbClr val="FF0000"/>
                          </a:solidFill>
                          <a:effectLst/>
                        </a:rPr>
                        <a:t>ESH/ESC</a:t>
                      </a:r>
                      <a:endParaRPr lang="en-US" sz="2400" b="0" i="0" u="sng" strike="noStrike" dirty="0">
                        <a:solidFill>
                          <a:srgbClr val="FF0000"/>
                        </a:solidFill>
                        <a:effectLst/>
                        <a:latin typeface="Calibri"/>
                      </a:endParaRPr>
                    </a:p>
                  </a:txBody>
                  <a:tcPr marL="9525" marR="9525" marT="9526" marB="0" anchor="ctr"/>
                </a:tc>
                <a:tc>
                  <a:txBody>
                    <a:bodyPr/>
                    <a:lstStyle/>
                    <a:p>
                      <a:pPr algn="ctr" fontAlgn="ctr"/>
                      <a:r>
                        <a:rPr lang="en-US" sz="2400" u="sng" strike="noStrike" dirty="0">
                          <a:solidFill>
                            <a:srgbClr val="FF0000"/>
                          </a:solidFill>
                          <a:effectLst/>
                        </a:rPr>
                        <a:t>AHA/ACC</a:t>
                      </a:r>
                      <a:endParaRPr lang="en-US" sz="2400" b="0" i="0" u="sng" strike="noStrike" dirty="0">
                        <a:solidFill>
                          <a:srgbClr val="FF0000"/>
                        </a:solidFill>
                        <a:effectLst/>
                        <a:latin typeface="Calibri"/>
                      </a:endParaRPr>
                    </a:p>
                  </a:txBody>
                  <a:tcPr marL="9525" marR="9525" marT="9526" marB="0" anchor="ctr"/>
                </a:tc>
                <a:tc>
                  <a:txBody>
                    <a:bodyPr/>
                    <a:lstStyle/>
                    <a:p>
                      <a:pPr algn="ctr" fontAlgn="ctr"/>
                      <a:r>
                        <a:rPr lang="en-US" sz="2400" u="sng" strike="noStrike" dirty="0">
                          <a:solidFill>
                            <a:srgbClr val="FF0000"/>
                          </a:solidFill>
                          <a:effectLst/>
                        </a:rPr>
                        <a:t>ASH/ISH</a:t>
                      </a:r>
                      <a:endParaRPr lang="en-US" sz="2400" b="0" i="0" u="sng" strike="noStrike" dirty="0">
                        <a:solidFill>
                          <a:srgbClr val="FF0000"/>
                        </a:solidFill>
                        <a:effectLst/>
                        <a:latin typeface="Calibri"/>
                      </a:endParaRPr>
                    </a:p>
                  </a:txBody>
                  <a:tcPr marL="9525" marR="9525" marT="9526" marB="0" anchor="ctr"/>
                </a:tc>
                <a:extLst>
                  <a:ext uri="{0D108BD9-81ED-4DB2-BD59-A6C34878D82A}">
                    <a16:rowId xmlns:a16="http://schemas.microsoft.com/office/drawing/2014/main" xmlns="" val="10000"/>
                  </a:ext>
                </a:extLst>
              </a:tr>
              <a:tr h="534508">
                <a:tc>
                  <a:txBody>
                    <a:bodyPr/>
                    <a:lstStyle/>
                    <a:p>
                      <a:pPr algn="ctr" fontAlgn="ctr"/>
                      <a:endParaRPr lang="en-US" sz="1800" b="0" i="0" u="none" strike="noStrike">
                        <a:solidFill>
                          <a:srgbClr val="000000"/>
                        </a:solidFill>
                        <a:effectLst/>
                        <a:latin typeface="Calibri"/>
                      </a:endParaRPr>
                    </a:p>
                  </a:txBody>
                  <a:tcPr marL="9525" marR="9525" marT="9526" marB="0" anchor="ctr"/>
                </a:tc>
                <a:tc>
                  <a:txBody>
                    <a:bodyPr/>
                    <a:lstStyle/>
                    <a:p>
                      <a:pPr algn="ctr" fontAlgn="ctr"/>
                      <a:endParaRPr lang="en-US" sz="1800" b="0" i="0" u="none" strike="noStrike">
                        <a:solidFill>
                          <a:srgbClr val="000000"/>
                        </a:solidFill>
                        <a:effectLst/>
                        <a:latin typeface="Calibri"/>
                      </a:endParaRPr>
                    </a:p>
                  </a:txBody>
                  <a:tcPr marL="9525" marR="9525" marT="9526" marB="0" anchor="ctr"/>
                </a:tc>
                <a:tc>
                  <a:txBody>
                    <a:bodyPr/>
                    <a:lstStyle/>
                    <a:p>
                      <a:pPr algn="ctr" fontAlgn="ctr"/>
                      <a:r>
                        <a:rPr lang="en-US" sz="2000" u="sng" strike="noStrike" dirty="0">
                          <a:effectLst/>
                        </a:rPr>
                        <a:t>&gt;</a:t>
                      </a:r>
                      <a:r>
                        <a:rPr lang="en-US" sz="2000" u="none" strike="noStrike" dirty="0">
                          <a:effectLst/>
                        </a:rPr>
                        <a:t>140/90</a:t>
                      </a:r>
                      <a:endParaRPr lang="en-US" sz="2000" b="0" i="0" u="sng" strike="noStrike" dirty="0">
                        <a:solidFill>
                          <a:srgbClr val="000000"/>
                        </a:solidFill>
                        <a:effectLst/>
                        <a:latin typeface="Calibri"/>
                      </a:endParaRPr>
                    </a:p>
                  </a:txBody>
                  <a:tcPr marL="9525" marR="9525" marT="9526" marB="0" anchor="ctr"/>
                </a:tc>
                <a:tc>
                  <a:txBody>
                    <a:bodyPr/>
                    <a:lstStyle/>
                    <a:p>
                      <a:pPr algn="ctr" fontAlgn="ctr"/>
                      <a:endParaRPr lang="en-US" sz="1800" b="0" i="0" u="none" strike="noStrike" dirty="0">
                        <a:solidFill>
                          <a:srgbClr val="000000"/>
                        </a:solidFill>
                        <a:effectLst/>
                        <a:latin typeface="Calibri"/>
                      </a:endParaRPr>
                    </a:p>
                  </a:txBody>
                  <a:tcPr marL="9525" marR="9525" marT="9526" marB="0" anchor="ctr"/>
                </a:tc>
                <a:tc>
                  <a:txBody>
                    <a:bodyPr/>
                    <a:lstStyle/>
                    <a:p>
                      <a:pPr algn="ctr" fontAlgn="ctr"/>
                      <a:endParaRPr lang="en-US" sz="1800" b="0" i="0" u="none" strike="noStrike">
                        <a:solidFill>
                          <a:srgbClr val="000000"/>
                        </a:solidFill>
                        <a:effectLst/>
                        <a:latin typeface="Calibri"/>
                      </a:endParaRPr>
                    </a:p>
                  </a:txBody>
                  <a:tcPr marL="9525" marR="9525" marT="9526" marB="0" anchor="ctr"/>
                </a:tc>
                <a:extLst>
                  <a:ext uri="{0D108BD9-81ED-4DB2-BD59-A6C34878D82A}">
                    <a16:rowId xmlns:a16="http://schemas.microsoft.com/office/drawing/2014/main" xmlns="" val="10001"/>
                  </a:ext>
                </a:extLst>
              </a:tr>
              <a:tr h="507574">
                <a:tc>
                  <a:txBody>
                    <a:bodyPr/>
                    <a:lstStyle/>
                    <a:p>
                      <a:pPr algn="ctr" fontAlgn="ctr"/>
                      <a:r>
                        <a:rPr lang="en-US" sz="2000" u="none" strike="noStrike" dirty="0">
                          <a:effectLst/>
                        </a:rPr>
                        <a:t>Threshold</a:t>
                      </a:r>
                      <a:endParaRPr lang="en-US" sz="2000" b="0" i="0" u="none" strike="noStrike" dirty="0">
                        <a:solidFill>
                          <a:srgbClr val="000000"/>
                        </a:solidFill>
                        <a:effectLst/>
                        <a:latin typeface="Calibri"/>
                      </a:endParaRPr>
                    </a:p>
                  </a:txBody>
                  <a:tcPr marL="9525" marR="9525" marT="9526" marB="0" anchor="ctr"/>
                </a:tc>
                <a:tc>
                  <a:txBody>
                    <a:bodyPr/>
                    <a:lstStyle/>
                    <a:p>
                      <a:pPr algn="ctr" fontAlgn="ctr"/>
                      <a:r>
                        <a:rPr lang="en-US" sz="2000" u="sng" strike="noStrike">
                          <a:effectLst/>
                        </a:rPr>
                        <a:t>&gt;</a:t>
                      </a:r>
                      <a:r>
                        <a:rPr lang="en-US" sz="2000" u="none" strike="noStrike">
                          <a:effectLst/>
                        </a:rPr>
                        <a:t>140/90 &lt; 60 yr</a:t>
                      </a:r>
                      <a:endParaRPr lang="en-US" sz="2000" b="0" i="0" u="sng" strike="noStrike">
                        <a:solidFill>
                          <a:srgbClr val="000000"/>
                        </a:solidFill>
                        <a:effectLst/>
                        <a:latin typeface="Calibri"/>
                      </a:endParaRPr>
                    </a:p>
                  </a:txBody>
                  <a:tcPr marL="9525" marR="9525" marT="9526" marB="0" anchor="ctr"/>
                </a:tc>
                <a:tc>
                  <a:txBody>
                    <a:bodyPr/>
                    <a:lstStyle/>
                    <a:p>
                      <a:pPr algn="ctr" fontAlgn="ctr"/>
                      <a:r>
                        <a:rPr lang="en-US" sz="2000" u="none" strike="noStrike" dirty="0" err="1">
                          <a:effectLst/>
                        </a:rPr>
                        <a:t>Eldery</a:t>
                      </a:r>
                      <a:r>
                        <a:rPr lang="en-US" sz="2000" u="none" strike="noStrike" dirty="0">
                          <a:effectLst/>
                        </a:rPr>
                        <a:t> SBP </a:t>
                      </a:r>
                      <a:r>
                        <a:rPr lang="en-US" sz="2000" u="sng" strike="noStrike" dirty="0">
                          <a:effectLst/>
                        </a:rPr>
                        <a:t>&gt;</a:t>
                      </a:r>
                      <a:r>
                        <a:rPr lang="en-US" sz="2000" u="none" strike="noStrike" dirty="0">
                          <a:effectLst/>
                        </a:rPr>
                        <a:t>160</a:t>
                      </a:r>
                      <a:endParaRPr lang="en-US" sz="2000" b="0" i="0" u="none" strike="noStrike" dirty="0">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sng" strike="noStrike" dirty="0">
                          <a:effectLst/>
                        </a:rPr>
                        <a:t>&gt;</a:t>
                      </a:r>
                      <a:r>
                        <a:rPr lang="en-US" sz="2000" u="none" strike="noStrike" dirty="0">
                          <a:effectLst/>
                        </a:rPr>
                        <a:t>140/90 &lt;80 </a:t>
                      </a:r>
                      <a:r>
                        <a:rPr lang="en-US" sz="2000" u="none" strike="noStrike" dirty="0" err="1">
                          <a:effectLst/>
                        </a:rPr>
                        <a:t>yr</a:t>
                      </a:r>
                      <a:endParaRPr lang="en-US" sz="2000" b="0" i="0" u="sng"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2"/>
                  </a:ext>
                </a:extLst>
              </a:tr>
              <a:tr h="398207">
                <a:tc>
                  <a:txBody>
                    <a:bodyPr/>
                    <a:lstStyle/>
                    <a:p>
                      <a:pPr algn="ctr" fontAlgn="ctr"/>
                      <a:r>
                        <a:rPr lang="en-US" sz="2000" u="none" strike="noStrike" dirty="0">
                          <a:effectLst/>
                        </a:rPr>
                        <a:t>for Drug Rx</a:t>
                      </a:r>
                      <a:endParaRPr lang="en-US" sz="2000" b="0" i="0" u="none" strike="noStrike" dirty="0">
                        <a:solidFill>
                          <a:srgbClr val="000000"/>
                        </a:solidFill>
                        <a:effectLst/>
                        <a:latin typeface="Calibri"/>
                      </a:endParaRPr>
                    </a:p>
                  </a:txBody>
                  <a:tcPr marL="9525" marR="9525" marT="9526" marB="0" anchor="ctr"/>
                </a:tc>
                <a:tc>
                  <a:txBody>
                    <a:bodyPr/>
                    <a:lstStyle/>
                    <a:p>
                      <a:pPr algn="ctr" fontAlgn="ctr"/>
                      <a:r>
                        <a:rPr lang="en-US" sz="2000" u="sng" strike="noStrike" dirty="0">
                          <a:effectLst/>
                        </a:rPr>
                        <a:t>&gt;</a:t>
                      </a:r>
                      <a:r>
                        <a:rPr lang="en-US" sz="2000" u="none" strike="noStrike" dirty="0">
                          <a:effectLst/>
                        </a:rPr>
                        <a:t>150/90 </a:t>
                      </a:r>
                      <a:r>
                        <a:rPr lang="en-US" sz="2000" u="sng" strike="noStrike" dirty="0">
                          <a:effectLst/>
                        </a:rPr>
                        <a:t>&gt;</a:t>
                      </a:r>
                      <a:r>
                        <a:rPr lang="en-US" sz="2000" u="none" strike="noStrike" dirty="0">
                          <a:effectLst/>
                        </a:rPr>
                        <a:t>60 </a:t>
                      </a:r>
                      <a:r>
                        <a:rPr lang="en-US" sz="2000" u="none" strike="noStrike" dirty="0" err="1">
                          <a:effectLst/>
                        </a:rPr>
                        <a:t>yr</a:t>
                      </a:r>
                      <a:endParaRPr lang="en-US" sz="2000" b="0" i="0" u="sng" strike="noStrike" dirty="0">
                        <a:solidFill>
                          <a:srgbClr val="000000"/>
                        </a:solidFill>
                        <a:effectLst/>
                        <a:latin typeface="Calibri"/>
                      </a:endParaRPr>
                    </a:p>
                  </a:txBody>
                  <a:tcPr marL="9525" marR="9525" marT="9526" marB="0" anchor="ctr"/>
                </a:tc>
                <a:tc>
                  <a:txBody>
                    <a:bodyPr/>
                    <a:lstStyle/>
                    <a:p>
                      <a:pPr algn="ctr" fontAlgn="ctr"/>
                      <a:r>
                        <a:rPr lang="en-US" sz="2000" u="none" strike="noStrike" dirty="0">
                          <a:effectLst/>
                        </a:rPr>
                        <a:t>Consider SBP</a:t>
                      </a:r>
                      <a:endParaRPr lang="en-US" sz="2000" b="0" i="0" u="none" strike="noStrike" dirty="0">
                        <a:solidFill>
                          <a:srgbClr val="000000"/>
                        </a:solidFill>
                        <a:effectLst/>
                        <a:latin typeface="Calibri"/>
                      </a:endParaRPr>
                    </a:p>
                  </a:txBody>
                  <a:tcPr marL="9525" marR="9525" marT="9526" marB="0" anchor="ctr"/>
                </a:tc>
                <a:tc>
                  <a:txBody>
                    <a:bodyPr/>
                    <a:lstStyle/>
                    <a:p>
                      <a:pPr algn="ctr" fontAlgn="ctr"/>
                      <a:r>
                        <a:rPr lang="en-US" sz="2000" u="sng" strike="noStrike" dirty="0">
                          <a:effectLst/>
                        </a:rPr>
                        <a:t>&gt;</a:t>
                      </a:r>
                      <a:r>
                        <a:rPr lang="en-US" sz="2000" u="none" strike="noStrike" dirty="0">
                          <a:effectLst/>
                        </a:rPr>
                        <a:t>140/90</a:t>
                      </a:r>
                      <a:endParaRPr lang="en-US" sz="2000" b="0" i="0" u="sng" strike="noStrike" dirty="0">
                        <a:solidFill>
                          <a:srgbClr val="000000"/>
                        </a:solidFill>
                        <a:effectLst/>
                        <a:latin typeface="Calibri"/>
                      </a:endParaRPr>
                    </a:p>
                  </a:txBody>
                  <a:tcPr marL="9525" marR="9525" marT="9526" marB="0" anchor="ctr"/>
                </a:tc>
                <a:tc>
                  <a:txBody>
                    <a:bodyPr/>
                    <a:lstStyle/>
                    <a:p>
                      <a:pPr algn="ctr" fontAlgn="ctr"/>
                      <a:r>
                        <a:rPr lang="en-US" sz="2000" u="sng" strike="noStrike" dirty="0">
                          <a:effectLst/>
                        </a:rPr>
                        <a:t>&gt;</a:t>
                      </a:r>
                      <a:r>
                        <a:rPr lang="en-US" sz="2000" u="none" strike="noStrike" dirty="0">
                          <a:effectLst/>
                        </a:rPr>
                        <a:t>150/90 </a:t>
                      </a:r>
                      <a:r>
                        <a:rPr lang="en-US" sz="2000" u="sng" strike="noStrike" dirty="0">
                          <a:effectLst/>
                        </a:rPr>
                        <a:t>&gt;</a:t>
                      </a:r>
                      <a:r>
                        <a:rPr lang="en-US" sz="2000" u="none" strike="noStrike" dirty="0">
                          <a:effectLst/>
                        </a:rPr>
                        <a:t>80 </a:t>
                      </a:r>
                      <a:r>
                        <a:rPr lang="en-US" sz="2000" u="none" strike="noStrike" dirty="0" err="1">
                          <a:effectLst/>
                        </a:rPr>
                        <a:t>yr</a:t>
                      </a:r>
                      <a:endParaRPr lang="en-US" sz="2000" b="0" i="0" u="sng"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3"/>
                  </a:ext>
                </a:extLst>
              </a:tr>
              <a:tr h="398207">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none" strike="noStrike">
                          <a:effectLst/>
                        </a:rPr>
                        <a:t>140-150 if &lt;80 yr</a:t>
                      </a: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4"/>
                  </a:ext>
                </a:extLst>
              </a:tr>
              <a:tr h="601428">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5"/>
                  </a:ext>
                </a:extLst>
              </a:tr>
              <a:tr h="398207">
                <a:tc>
                  <a:txBody>
                    <a:bodyPr/>
                    <a:lstStyle/>
                    <a:p>
                      <a:pPr algn="ctr" fontAlgn="ctr"/>
                      <a:r>
                        <a:rPr lang="en-US" sz="2000" u="none" strike="noStrike">
                          <a:effectLst/>
                        </a:rPr>
                        <a:t>B-blocker</a:t>
                      </a: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none" strike="noStrike">
                          <a:effectLst/>
                        </a:rPr>
                        <a:t>No</a:t>
                      </a: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none" strike="noStrike">
                          <a:effectLst/>
                        </a:rPr>
                        <a:t>Yes</a:t>
                      </a: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none" strike="noStrike">
                          <a:effectLst/>
                        </a:rPr>
                        <a:t>No</a:t>
                      </a: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none" strike="noStrike" dirty="0">
                          <a:effectLst/>
                        </a:rPr>
                        <a:t>No</a:t>
                      </a:r>
                      <a:endParaRPr lang="en-US" sz="2000" b="0" i="0" u="none"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6"/>
                  </a:ext>
                </a:extLst>
              </a:tr>
              <a:tr h="398207">
                <a:tc>
                  <a:txBody>
                    <a:bodyPr/>
                    <a:lstStyle/>
                    <a:p>
                      <a:pPr algn="ctr" fontAlgn="ctr"/>
                      <a:r>
                        <a:rPr lang="en-US" sz="2000" u="none" strike="noStrike">
                          <a:effectLst/>
                        </a:rPr>
                        <a:t>First line Rx</a:t>
                      </a: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7"/>
                  </a:ext>
                </a:extLst>
              </a:tr>
              <a:tr h="1146627">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8"/>
                  </a:ext>
                </a:extLst>
              </a:tr>
              <a:tr h="398207">
                <a:tc>
                  <a:txBody>
                    <a:bodyPr/>
                    <a:lstStyle/>
                    <a:p>
                      <a:pPr algn="ctr" fontAlgn="ctr"/>
                      <a:r>
                        <a:rPr lang="en-US" sz="2000" u="none" strike="noStrike">
                          <a:effectLst/>
                        </a:rPr>
                        <a:t>Initiate Therapy</a:t>
                      </a: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sng" strike="noStrike">
                          <a:effectLst/>
                        </a:rPr>
                        <a:t>&gt;</a:t>
                      </a:r>
                      <a:r>
                        <a:rPr lang="en-US" sz="2000" u="none" strike="noStrike">
                          <a:effectLst/>
                        </a:rPr>
                        <a:t>160/100</a:t>
                      </a:r>
                      <a:endParaRPr lang="en-US" sz="2000" b="0" i="0" u="sng" strike="noStrike">
                        <a:solidFill>
                          <a:srgbClr val="000000"/>
                        </a:solidFill>
                        <a:effectLst/>
                        <a:latin typeface="Calibri"/>
                      </a:endParaRPr>
                    </a:p>
                  </a:txBody>
                  <a:tcPr marL="9525" marR="9525" marT="9526" marB="0" anchor="ctr"/>
                </a:tc>
                <a:tc>
                  <a:txBody>
                    <a:bodyPr/>
                    <a:lstStyle/>
                    <a:p>
                      <a:pPr algn="ctr" fontAlgn="ctr"/>
                      <a:r>
                        <a:rPr lang="en-US" sz="2000" u="none" strike="noStrike">
                          <a:effectLst/>
                        </a:rPr>
                        <a:t>"Markedly</a:t>
                      </a: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sng" strike="noStrike">
                          <a:effectLst/>
                        </a:rPr>
                        <a:t>&gt;</a:t>
                      </a:r>
                      <a:r>
                        <a:rPr lang="en-US" sz="2000" u="none" strike="noStrike">
                          <a:effectLst/>
                        </a:rPr>
                        <a:t>160/100</a:t>
                      </a:r>
                      <a:endParaRPr lang="en-US" sz="2000" b="0" i="0" u="sng" strike="noStrike">
                        <a:solidFill>
                          <a:srgbClr val="000000"/>
                        </a:solidFill>
                        <a:effectLst/>
                        <a:latin typeface="Calibri"/>
                      </a:endParaRPr>
                    </a:p>
                  </a:txBody>
                  <a:tcPr marL="9525" marR="9525" marT="9526" marB="0" anchor="ctr"/>
                </a:tc>
                <a:tc>
                  <a:txBody>
                    <a:bodyPr/>
                    <a:lstStyle/>
                    <a:p>
                      <a:pPr algn="ctr" fontAlgn="ctr"/>
                      <a:r>
                        <a:rPr lang="en-US" sz="2000" u="sng" strike="noStrike" dirty="0">
                          <a:effectLst/>
                        </a:rPr>
                        <a:t>&gt;</a:t>
                      </a:r>
                      <a:r>
                        <a:rPr lang="en-US" sz="2000" u="none" strike="noStrike" dirty="0">
                          <a:effectLst/>
                        </a:rPr>
                        <a:t>160/100</a:t>
                      </a:r>
                      <a:endParaRPr lang="en-US" sz="2000" b="0" i="0" u="sng"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09"/>
                  </a:ext>
                </a:extLst>
              </a:tr>
              <a:tr h="398207">
                <a:tc>
                  <a:txBody>
                    <a:bodyPr/>
                    <a:lstStyle/>
                    <a:p>
                      <a:pPr algn="ctr" fontAlgn="ctr"/>
                      <a:r>
                        <a:rPr lang="en-US" sz="2000" u="none" strike="noStrike">
                          <a:effectLst/>
                        </a:rPr>
                        <a:t>w/ 2 drugs</a:t>
                      </a: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r>
                        <a:rPr lang="en-US" sz="2000" u="none" strike="noStrike" dirty="0">
                          <a:effectLst/>
                        </a:rPr>
                        <a:t>elevated BP"</a:t>
                      </a:r>
                      <a:endParaRPr lang="en-US" sz="2000" b="0" i="0" u="none" strike="noStrike" dirty="0">
                        <a:solidFill>
                          <a:srgbClr val="000000"/>
                        </a:solidFill>
                        <a:effectLst/>
                        <a:latin typeface="Calibri"/>
                      </a:endParaRPr>
                    </a:p>
                  </a:txBody>
                  <a:tcPr marL="9525" marR="9525" marT="9526" marB="0" anchor="ctr"/>
                </a:tc>
                <a:tc>
                  <a:txBody>
                    <a:bodyPr/>
                    <a:lstStyle/>
                    <a:p>
                      <a:pPr algn="ctr" fontAlgn="ctr"/>
                      <a:endParaRPr lang="en-US" sz="2000" b="0" i="0" u="none" strike="noStrike">
                        <a:solidFill>
                          <a:srgbClr val="000000"/>
                        </a:solidFill>
                        <a:effectLst/>
                        <a:latin typeface="Calibri"/>
                      </a:endParaRPr>
                    </a:p>
                  </a:txBody>
                  <a:tcPr marL="9525" marR="9525" marT="9526" marB="0" anchor="ctr"/>
                </a:tc>
                <a:tc>
                  <a:txBody>
                    <a:bodyPr/>
                    <a:lstStyle/>
                    <a:p>
                      <a:pPr algn="ctr" fontAlgn="ctr"/>
                      <a:endParaRPr lang="en-US" sz="2000" b="0" i="0" u="none" strike="noStrike" dirty="0">
                        <a:solidFill>
                          <a:srgbClr val="000000"/>
                        </a:solidFill>
                        <a:effectLst/>
                        <a:latin typeface="Calibri"/>
                      </a:endParaRPr>
                    </a:p>
                  </a:txBody>
                  <a:tcPr marL="9525" marR="9525" marT="9526"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192156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755" y="2324227"/>
            <a:ext cx="7730489" cy="1846659"/>
          </a:xfrm>
        </p:spPr>
        <p:txBody>
          <a:bodyPr/>
          <a:lstStyle/>
          <a:p>
            <a:pPr algn="ctr"/>
            <a:r>
              <a:rPr lang="en-US" sz="6000" dirty="0" smtClean="0"/>
              <a:t>TATALAKSANA HIPERTENSI</a:t>
            </a:r>
            <a:endParaRPr lang="en-US" sz="6000" dirty="0"/>
          </a:p>
        </p:txBody>
      </p:sp>
      <p:sp>
        <p:nvSpPr>
          <p:cNvPr id="3" name="Text Placeholder 2"/>
          <p:cNvSpPr>
            <a:spLocks noGrp="1"/>
          </p:cNvSpPr>
          <p:nvPr>
            <p:ph type="body" idx="1"/>
          </p:nvPr>
        </p:nvSpPr>
        <p:spPr>
          <a:xfrm>
            <a:off x="1789938" y="1153744"/>
            <a:ext cx="5894705" cy="369332"/>
          </a:xfrm>
        </p:spPr>
        <p:txBody>
          <a:bodyPr/>
          <a:lstStyle/>
          <a:p>
            <a:endParaRPr lang="en-US" dirty="0"/>
          </a:p>
        </p:txBody>
      </p:sp>
    </p:spTree>
    <p:extLst>
      <p:ext uri="{BB962C8B-B14F-4D97-AF65-F5344CB8AC3E}">
        <p14:creationId xmlns:p14="http://schemas.microsoft.com/office/powerpoint/2010/main" val="887641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asellaDiTesto 10"/>
          <p:cNvSpPr txBox="1">
            <a:spLocks noChangeArrowheads="1"/>
          </p:cNvSpPr>
          <p:nvPr/>
        </p:nvSpPr>
        <p:spPr bwMode="auto">
          <a:xfrm>
            <a:off x="2136775" y="457200"/>
            <a:ext cx="5457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Char char="•"/>
              <a:defRPr sz="3200">
                <a:solidFill>
                  <a:schemeClr val="tx1"/>
                </a:solidFill>
                <a:latin typeface="Arial" panose="020B0604020202020204" pitchFamily="34" charset="0"/>
              </a:defRPr>
            </a:lvl1pPr>
            <a:lvl2pPr marL="742950" indent="-285750">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000">
                <a:solidFill>
                  <a:schemeClr val="tx1"/>
                </a:solidFill>
                <a:latin typeface="Arial" panose="020B0604020202020204" pitchFamily="34" charset="0"/>
              </a:defRPr>
            </a:lvl4pPr>
            <a:lvl5pPr marL="2057400" indent="-228600">
              <a:spcBef>
                <a:spcPct val="20000"/>
              </a:spcBef>
              <a:buClr>
                <a:schemeClr val="tx1"/>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9pPr>
          </a:lstStyle>
          <a:p>
            <a:pPr eaLnBrk="1" hangingPunct="1">
              <a:spcBef>
                <a:spcPct val="0"/>
              </a:spcBef>
              <a:buClrTx/>
              <a:buFontTx/>
              <a:buNone/>
            </a:pPr>
            <a:r>
              <a:rPr lang="it-IT" altLang="id-ID" sz="2000" b="1" dirty="0">
                <a:solidFill>
                  <a:srgbClr val="FFFF00"/>
                </a:solidFill>
                <a:ea typeface="ＭＳ Ｐゴシック" panose="020B0600070205080204" pitchFamily="34" charset="-128"/>
              </a:rPr>
              <a:t>Lifestyle changes for hypertensive patients</a:t>
            </a:r>
          </a:p>
        </p:txBody>
      </p:sp>
      <p:sp>
        <p:nvSpPr>
          <p:cNvPr id="34819" name="Rettangolo 12"/>
          <p:cNvSpPr>
            <a:spLocks noChangeArrowheads="1"/>
          </p:cNvSpPr>
          <p:nvPr/>
        </p:nvSpPr>
        <p:spPr bwMode="auto">
          <a:xfrm>
            <a:off x="2197100" y="5603875"/>
            <a:ext cx="53975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3200">
                <a:solidFill>
                  <a:schemeClr val="tx1"/>
                </a:solidFill>
                <a:latin typeface="Arial" panose="020B0604020202020204" pitchFamily="34" charset="0"/>
              </a:defRPr>
            </a:lvl1pPr>
            <a:lvl2pPr marL="742950" indent="-285750">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000">
                <a:solidFill>
                  <a:schemeClr val="tx1"/>
                </a:solidFill>
                <a:latin typeface="Arial" panose="020B0604020202020204" pitchFamily="34" charset="0"/>
              </a:defRPr>
            </a:lvl4pPr>
            <a:lvl5pPr marL="2057400" indent="-228600">
              <a:spcBef>
                <a:spcPct val="20000"/>
              </a:spcBef>
              <a:buClr>
                <a:schemeClr val="tx1"/>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defRPr>
            </a:lvl9pPr>
          </a:lstStyle>
          <a:p>
            <a:pPr eaLnBrk="1" hangingPunct="1">
              <a:spcBef>
                <a:spcPct val="0"/>
              </a:spcBef>
              <a:buClrTx/>
              <a:buFontTx/>
              <a:buNone/>
            </a:pPr>
            <a:r>
              <a:rPr lang="it-IT" altLang="id-ID" sz="900"/>
              <a:t>* Unless contraindicated. BMI, body mass index.</a:t>
            </a:r>
          </a:p>
        </p:txBody>
      </p:sp>
      <p:graphicFrame>
        <p:nvGraphicFramePr>
          <p:cNvPr id="5" name="Tabella 4">
            <a:extLst>
              <a:ext uri="{FF2B5EF4-FFF2-40B4-BE49-F238E27FC236}">
                <a16:creationId xmlns:a16="http://schemas.microsoft.com/office/drawing/2014/main" xmlns="" id="{0C3A7787-38AC-47B0-8DE0-58B8DA5C6E47}"/>
              </a:ext>
            </a:extLst>
          </p:cNvPr>
          <p:cNvGraphicFramePr>
            <a:graphicFrameLocks noGrp="1"/>
          </p:cNvGraphicFramePr>
          <p:nvPr>
            <p:extLst>
              <p:ext uri="{D42A27DB-BD31-4B8C-83A1-F6EECF244321}">
                <p14:modId xmlns:p14="http://schemas.microsoft.com/office/powerpoint/2010/main" val="2513872220"/>
              </p:ext>
            </p:extLst>
          </p:nvPr>
        </p:nvGraphicFramePr>
        <p:xfrm>
          <a:off x="1981200" y="990599"/>
          <a:ext cx="8534400" cy="5257798"/>
        </p:xfrm>
        <a:graphic>
          <a:graphicData uri="http://schemas.openxmlformats.org/drawingml/2006/table">
            <a:tbl>
              <a:tblPr/>
              <a:tblGrid>
                <a:gridCol w="5722904">
                  <a:extLst>
                    <a:ext uri="{9D8B030D-6E8A-4147-A177-3AD203B41FA5}">
                      <a16:colId xmlns:a16="http://schemas.microsoft.com/office/drawing/2014/main" xmlns="" val="20000"/>
                    </a:ext>
                  </a:extLst>
                </a:gridCol>
                <a:gridCol w="2811496">
                  <a:extLst>
                    <a:ext uri="{9D8B030D-6E8A-4147-A177-3AD203B41FA5}">
                      <a16:colId xmlns:a16="http://schemas.microsoft.com/office/drawing/2014/main" xmlns="" val="20001"/>
                    </a:ext>
                  </a:extLst>
                </a:gridCol>
              </a:tblGrid>
              <a:tr h="529977">
                <a:tc gridSpan="2">
                  <a:txBody>
                    <a:bodyPr/>
                    <a:lstStyle>
                      <a:lvl1pPr>
                        <a:spcBef>
                          <a:spcPct val="20000"/>
                        </a:spcBef>
                        <a:buFont typeface="Arial" panose="020B0604020202020204" pitchFamily="34" charset="0"/>
                        <a:tabLst>
                          <a:tab pos="1320800" algn="l"/>
                          <a:tab pos="24257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20800" algn="l"/>
                          <a:tab pos="24257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20800" algn="l"/>
                          <a:tab pos="24257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20800" algn="l"/>
                          <a:tab pos="2425700" algn="l"/>
                        </a:tabLst>
                      </a:pPr>
                      <a:r>
                        <a:rPr kumimoji="0" lang="it-IT" sz="1600" b="1" i="0" u="none" strike="noStrike" cap="none" normalizeH="0" baseline="0" dirty="0" err="1">
                          <a:ln>
                            <a:noFill/>
                          </a:ln>
                          <a:solidFill>
                            <a:srgbClr val="FFFFFF"/>
                          </a:solidFill>
                          <a:effectLst/>
                          <a:latin typeface="Arial" panose="020B0604020202020204" pitchFamily="34" charset="0"/>
                          <a:ea typeface="ＭＳ Ｐゴシック" panose="020B0600070205080204" pitchFamily="34" charset="-128"/>
                          <a:cs typeface="Arial" panose="020B0604020202020204" pitchFamily="34" charset="0"/>
                        </a:rPr>
                        <a:t>Recommendations</a:t>
                      </a:r>
                      <a:r>
                        <a:rPr kumimoji="0" lang="it-IT" sz="16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cs typeface="Arial" panose="020B0604020202020204" pitchFamily="34" charset="0"/>
                        </a:rPr>
                        <a:t> to reduce BP and/or CV </a:t>
                      </a:r>
                      <a:r>
                        <a:rPr kumimoji="0" lang="it-IT" sz="1600" b="1" i="0" u="none" strike="noStrike" cap="none" normalizeH="0" baseline="0" dirty="0" err="1">
                          <a:ln>
                            <a:noFill/>
                          </a:ln>
                          <a:solidFill>
                            <a:srgbClr val="FFFFFF"/>
                          </a:solidFill>
                          <a:effectLst/>
                          <a:latin typeface="Arial" panose="020B0604020202020204" pitchFamily="34" charset="0"/>
                          <a:ea typeface="ＭＳ Ｐゴシック" panose="020B0600070205080204" pitchFamily="34" charset="-128"/>
                          <a:cs typeface="Arial" panose="020B0604020202020204" pitchFamily="34" charset="0"/>
                        </a:rPr>
                        <a:t>risk</a:t>
                      </a:r>
                      <a:r>
                        <a:rPr kumimoji="0" lang="it-IT" sz="16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cs typeface="Arial" panose="020B0604020202020204" pitchFamily="34" charset="0"/>
                        </a:rPr>
                        <a:t> </a:t>
                      </a:r>
                      <a:r>
                        <a:rPr kumimoji="0" lang="it-IT" sz="1600" b="1" i="0" u="none" strike="noStrike" cap="none" normalizeH="0" baseline="0" dirty="0" err="1">
                          <a:ln>
                            <a:noFill/>
                          </a:ln>
                          <a:solidFill>
                            <a:srgbClr val="FFFFFF"/>
                          </a:solidFill>
                          <a:effectLst/>
                          <a:latin typeface="Arial" panose="020B0604020202020204" pitchFamily="34" charset="0"/>
                          <a:ea typeface="ＭＳ Ｐゴシック" panose="020B0600070205080204" pitchFamily="34" charset="-128"/>
                          <a:cs typeface="Arial" panose="020B0604020202020204" pitchFamily="34" charset="0"/>
                        </a:rPr>
                        <a:t>factors</a:t>
                      </a:r>
                      <a:endParaRPr kumimoji="0" lang="it-IT" sz="16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it-IT"/>
                    </a:p>
                  </a:txBody>
                  <a:tcPr/>
                </a:tc>
                <a:extLst>
                  <a:ext uri="{0D108BD9-81ED-4DB2-BD59-A6C34878D82A}">
                    <a16:rowId xmlns:a16="http://schemas.microsoft.com/office/drawing/2014/main" xmlns="" val="10000"/>
                  </a:ext>
                </a:extLst>
              </a:tr>
              <a:tr h="713598">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Salt intake</a:t>
                      </a:r>
                      <a:endPar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Restrict 5-6 g/day</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713598">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Moderate alcohol intake</a:t>
                      </a:r>
                      <a:endPar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Limit to 20-30 g/day men,</a:t>
                      </a:r>
                      <a:b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b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10-20 g/day women</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713598">
                <a:tc gridSpan="2">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Increase vegetable, fruit, low-fat dairy intake</a:t>
                      </a:r>
                      <a:endPar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it-IT"/>
                    </a:p>
                  </a:txBody>
                  <a:tcPr/>
                </a:tc>
                <a:extLst>
                  <a:ext uri="{0D108BD9-81ED-4DB2-BD59-A6C34878D82A}">
                    <a16:rowId xmlns:a16="http://schemas.microsoft.com/office/drawing/2014/main" xmlns="" val="10003"/>
                  </a:ext>
                </a:extLst>
              </a:tr>
              <a:tr h="713598">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BMI goal</a:t>
                      </a:r>
                      <a:endPar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25 kg/m</a:t>
                      </a:r>
                      <a:r>
                        <a:rPr kumimoji="0" lang="it-IT" sz="1400" b="0" i="0" u="none" strike="noStrike" cap="none" normalizeH="0" baseline="3000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4"/>
                  </a:ext>
                </a:extLst>
              </a:tr>
              <a:tr h="713598">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Waist circumference goal</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Men: &lt;102 cm (40 in.)*</a:t>
                      </a:r>
                    </a:p>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Women: &lt;88 cm (34 in.)*</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5"/>
                  </a:ext>
                </a:extLst>
              </a:tr>
              <a:tr h="713598">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Exercise goals</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30 </a:t>
                      </a:r>
                      <a:r>
                        <a:rPr kumimoji="0" lang="it-IT" sz="1400" b="0" i="0" u="none" strike="noStrike" cap="none" normalizeH="0" baseline="0" dirty="0" err="1">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min</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t>
                      </a:r>
                      <a:r>
                        <a:rPr kumimoji="0" lang="it-IT" sz="1400" b="0" i="0" u="none" strike="noStrike" cap="none" normalizeH="0" baseline="0" dirty="0" err="1">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day</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 5-7 </a:t>
                      </a:r>
                      <a:r>
                        <a:rPr kumimoji="0" lang="it-IT" sz="1400" b="0" i="0" u="none" strike="noStrike" cap="none" normalizeH="0" baseline="0" dirty="0" err="1">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days</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/week</a:t>
                      </a:r>
                    </a:p>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(moderate, </a:t>
                      </a:r>
                      <a:r>
                        <a:rPr kumimoji="0" lang="it-IT" sz="1400" b="0" i="0" u="none" strike="noStrike" cap="none" normalizeH="0" baseline="0" dirty="0" err="1">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dynamic</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 </a:t>
                      </a:r>
                      <a:r>
                        <a:rPr kumimoji="0" lang="it-IT" sz="1400" b="0" i="0" u="none" strike="noStrike" cap="none" normalizeH="0" baseline="0" dirty="0" err="1">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exercise</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6"/>
                  </a:ext>
                </a:extLst>
              </a:tr>
              <a:tr h="446233">
                <a:tc gridSpan="2">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tab pos="1346200" algn="l"/>
                          <a:tab pos="1905000" algn="l"/>
                          <a:tab pos="2489200" algn="l"/>
                        </a:tabLst>
                      </a:pPr>
                      <a:r>
                        <a:rPr kumimoji="0" lang="it-IT" sz="1400" b="0" i="0" u="none" strike="noStrike" cap="none" normalizeH="0" baseline="0" dirty="0" err="1">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Quit</a:t>
                      </a:r>
                      <a:r>
                        <a:rPr kumimoji="0" 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 smoking</a:t>
                      </a:r>
                    </a:p>
                  </a:txBody>
                  <a:tcPr marL="108000" marR="108000" marT="71975" marB="7197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it-IT"/>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116154692"/>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0907" y="2057400"/>
            <a:ext cx="7858125" cy="1220470"/>
          </a:xfrm>
          <a:prstGeom prst="rect">
            <a:avLst/>
          </a:prstGeom>
        </p:spPr>
        <p:txBody>
          <a:bodyPr vert="horz" wrap="square" lIns="0" tIns="55244" rIns="0" bIns="0" rtlCol="0">
            <a:spAutoFit/>
          </a:bodyPr>
          <a:lstStyle/>
          <a:p>
            <a:pPr marL="241300" marR="5080" indent="-228600">
              <a:lnSpc>
                <a:spcPct val="90000"/>
              </a:lnSpc>
              <a:spcBef>
                <a:spcPts val="434"/>
              </a:spcBef>
            </a:pPr>
            <a:r>
              <a:rPr sz="2800" spc="-5" dirty="0">
                <a:solidFill>
                  <a:srgbClr val="FFFFFF"/>
                </a:solidFill>
                <a:latin typeface="Tahoma"/>
                <a:cs typeface="Tahoma"/>
              </a:rPr>
              <a:t>Suatu </a:t>
            </a:r>
            <a:r>
              <a:rPr sz="2800" spc="-10" dirty="0">
                <a:solidFill>
                  <a:srgbClr val="FFFFFF"/>
                </a:solidFill>
                <a:latin typeface="Tahoma"/>
                <a:cs typeface="Tahoma"/>
              </a:rPr>
              <a:t>keadaan </a:t>
            </a:r>
            <a:r>
              <a:rPr sz="2800" spc="-5" dirty="0">
                <a:solidFill>
                  <a:srgbClr val="FFFFFF"/>
                </a:solidFill>
                <a:latin typeface="Tahoma"/>
                <a:cs typeface="Tahoma"/>
              </a:rPr>
              <a:t>klinis </a:t>
            </a:r>
            <a:r>
              <a:rPr sz="2800" spc="-10" dirty="0">
                <a:solidFill>
                  <a:srgbClr val="FFFFFF"/>
                </a:solidFill>
                <a:latin typeface="Tahoma"/>
                <a:cs typeface="Tahoma"/>
              </a:rPr>
              <a:t>dimana tekanan darah  seseorang </a:t>
            </a:r>
            <a:r>
              <a:rPr sz="2800" spc="-5" dirty="0">
                <a:solidFill>
                  <a:srgbClr val="FFFFFF"/>
                </a:solidFill>
                <a:latin typeface="Tahoma"/>
                <a:cs typeface="Tahoma"/>
              </a:rPr>
              <a:t>lebih tinggi </a:t>
            </a:r>
            <a:r>
              <a:rPr sz="2800" spc="-10" dirty="0">
                <a:solidFill>
                  <a:srgbClr val="FFFFFF"/>
                </a:solidFill>
                <a:latin typeface="Tahoma"/>
                <a:cs typeface="Tahoma"/>
              </a:rPr>
              <a:t>daripada tekanan  </a:t>
            </a:r>
            <a:r>
              <a:rPr sz="2800" spc="-10" dirty="0" err="1">
                <a:solidFill>
                  <a:srgbClr val="FFFFFF"/>
                </a:solidFill>
                <a:latin typeface="Tahoma"/>
                <a:cs typeface="Tahoma"/>
              </a:rPr>
              <a:t>darah</a:t>
            </a:r>
            <a:r>
              <a:rPr sz="2800" spc="15" dirty="0">
                <a:solidFill>
                  <a:srgbClr val="FFFFFF"/>
                </a:solidFill>
                <a:latin typeface="Tahoma"/>
                <a:cs typeface="Tahoma"/>
              </a:rPr>
              <a:t> </a:t>
            </a:r>
            <a:r>
              <a:rPr sz="2800" spc="-10" dirty="0" smtClean="0">
                <a:solidFill>
                  <a:srgbClr val="FFFFFF"/>
                </a:solidFill>
                <a:latin typeface="Tahoma"/>
                <a:cs typeface="Tahoma"/>
              </a:rPr>
              <a:t>normal</a:t>
            </a:r>
            <a:r>
              <a:rPr lang="en-US" sz="2800" spc="-10" dirty="0" smtClean="0">
                <a:solidFill>
                  <a:srgbClr val="FFFFFF"/>
                </a:solidFill>
                <a:latin typeface="Tahoma"/>
                <a:cs typeface="Tahoma"/>
              </a:rPr>
              <a:t> (&gt;140/90 mmHg)</a:t>
            </a:r>
            <a:endParaRPr sz="2800" dirty="0">
              <a:latin typeface="Tahoma"/>
              <a:cs typeface="Tahoma"/>
            </a:endParaRPr>
          </a:p>
        </p:txBody>
      </p:sp>
      <p:sp>
        <p:nvSpPr>
          <p:cNvPr id="3" name="object 3"/>
          <p:cNvSpPr txBox="1"/>
          <p:nvPr/>
        </p:nvSpPr>
        <p:spPr>
          <a:xfrm>
            <a:off x="2133600" y="3640798"/>
            <a:ext cx="7653655" cy="2209800"/>
          </a:xfrm>
          <a:prstGeom prst="rect">
            <a:avLst/>
          </a:prstGeom>
        </p:spPr>
        <p:txBody>
          <a:bodyPr vert="horz" wrap="square" lIns="0" tIns="34925" rIns="0" bIns="0" rtlCol="0">
            <a:spAutoFit/>
          </a:bodyPr>
          <a:lstStyle/>
          <a:p>
            <a:pPr marL="241300" indent="-228600">
              <a:lnSpc>
                <a:spcPct val="100000"/>
              </a:lnSpc>
              <a:spcBef>
                <a:spcPts val="275"/>
              </a:spcBef>
              <a:buFont typeface="Arial"/>
              <a:buChar char="•"/>
              <a:tabLst>
                <a:tab pos="241300" algn="l"/>
              </a:tabLst>
            </a:pPr>
            <a:r>
              <a:rPr sz="2800" b="1" spc="-10" dirty="0">
                <a:solidFill>
                  <a:srgbClr val="FFFFFF"/>
                </a:solidFill>
                <a:latin typeface="Tahoma"/>
                <a:cs typeface="Tahoma"/>
              </a:rPr>
              <a:t>Epidemiologi</a:t>
            </a:r>
            <a:r>
              <a:rPr sz="2800" b="1" spc="50" dirty="0">
                <a:solidFill>
                  <a:srgbClr val="FFFFFF"/>
                </a:solidFill>
                <a:latin typeface="Tahoma"/>
                <a:cs typeface="Tahoma"/>
              </a:rPr>
              <a:t> </a:t>
            </a:r>
            <a:r>
              <a:rPr sz="2800" b="1" spc="-5" dirty="0">
                <a:solidFill>
                  <a:srgbClr val="FFFFFF"/>
                </a:solidFill>
                <a:latin typeface="Tahoma"/>
                <a:cs typeface="Tahoma"/>
              </a:rPr>
              <a:t>:</a:t>
            </a:r>
            <a:endParaRPr sz="2800" dirty="0">
              <a:latin typeface="Tahoma"/>
              <a:cs typeface="Tahoma"/>
            </a:endParaRPr>
          </a:p>
          <a:p>
            <a:pPr marL="698500" marR="5080" lvl="1" indent="-228600">
              <a:lnSpc>
                <a:spcPts val="3420"/>
              </a:lnSpc>
              <a:spcBef>
                <a:spcPts val="135"/>
              </a:spcBef>
              <a:buFont typeface="Arial"/>
              <a:buChar char="•"/>
              <a:tabLst>
                <a:tab pos="698500" algn="l"/>
              </a:tabLst>
            </a:pPr>
            <a:r>
              <a:rPr sz="2700" spc="-5" dirty="0">
                <a:solidFill>
                  <a:srgbClr val="FFFFFF"/>
                </a:solidFill>
                <a:latin typeface="Tahoma"/>
                <a:cs typeface="Tahoma"/>
              </a:rPr>
              <a:t>Jumlah </a:t>
            </a:r>
            <a:r>
              <a:rPr sz="2700" spc="-10" dirty="0">
                <a:solidFill>
                  <a:srgbClr val="FFFFFF"/>
                </a:solidFill>
                <a:latin typeface="Tahoma"/>
                <a:cs typeface="Tahoma"/>
              </a:rPr>
              <a:t>penderita hipertensi </a:t>
            </a:r>
            <a:r>
              <a:rPr sz="2700" dirty="0">
                <a:solidFill>
                  <a:srgbClr val="FFFFFF"/>
                </a:solidFill>
                <a:latin typeface="Tahoma"/>
                <a:cs typeface="Tahoma"/>
              </a:rPr>
              <a:t>di </a:t>
            </a:r>
            <a:r>
              <a:rPr sz="2700" spc="-10" dirty="0">
                <a:solidFill>
                  <a:srgbClr val="FFFFFF"/>
                </a:solidFill>
                <a:latin typeface="Tahoma"/>
                <a:cs typeface="Tahoma"/>
              </a:rPr>
              <a:t>seluruh dunia </a:t>
            </a:r>
            <a:r>
              <a:rPr sz="2700" dirty="0">
                <a:solidFill>
                  <a:srgbClr val="FFFFFF"/>
                </a:solidFill>
                <a:latin typeface="Tahoma"/>
                <a:cs typeface="Tahoma"/>
              </a:rPr>
              <a:t>:  1</a:t>
            </a:r>
            <a:r>
              <a:rPr sz="2700" spc="0" dirty="0">
                <a:solidFill>
                  <a:srgbClr val="FFFFFF"/>
                </a:solidFill>
                <a:latin typeface="Tahoma"/>
                <a:cs typeface="Tahoma"/>
              </a:rPr>
              <a:t> </a:t>
            </a:r>
            <a:r>
              <a:rPr sz="2700" spc="-15" dirty="0">
                <a:solidFill>
                  <a:srgbClr val="FFFFFF"/>
                </a:solidFill>
                <a:latin typeface="Tahoma"/>
                <a:cs typeface="Tahoma"/>
              </a:rPr>
              <a:t>milyar</a:t>
            </a:r>
            <a:endParaRPr sz="2700" dirty="0">
              <a:latin typeface="Tahoma"/>
              <a:cs typeface="Tahoma"/>
            </a:endParaRPr>
          </a:p>
          <a:p>
            <a:pPr marL="698500" lvl="1" indent="-228600">
              <a:lnSpc>
                <a:spcPct val="100000"/>
              </a:lnSpc>
              <a:spcBef>
                <a:spcPts val="40"/>
              </a:spcBef>
              <a:buFont typeface="Arial"/>
              <a:buChar char="•"/>
              <a:tabLst>
                <a:tab pos="698500" algn="l"/>
              </a:tabLst>
            </a:pPr>
            <a:r>
              <a:rPr sz="2700" spc="-10" dirty="0">
                <a:solidFill>
                  <a:srgbClr val="FFFFFF"/>
                </a:solidFill>
                <a:latin typeface="Tahoma"/>
                <a:cs typeface="Tahoma"/>
              </a:rPr>
              <a:t>USA </a:t>
            </a:r>
            <a:r>
              <a:rPr sz="2700" dirty="0">
                <a:solidFill>
                  <a:srgbClr val="FFFFFF"/>
                </a:solidFill>
                <a:latin typeface="Tahoma"/>
                <a:cs typeface="Tahoma"/>
              </a:rPr>
              <a:t>: 65</a:t>
            </a:r>
            <a:r>
              <a:rPr sz="2700" spc="10" dirty="0">
                <a:solidFill>
                  <a:srgbClr val="FFFFFF"/>
                </a:solidFill>
                <a:latin typeface="Tahoma"/>
                <a:cs typeface="Tahoma"/>
              </a:rPr>
              <a:t> </a:t>
            </a:r>
            <a:r>
              <a:rPr sz="2700" spc="-10" dirty="0">
                <a:solidFill>
                  <a:srgbClr val="FFFFFF"/>
                </a:solidFill>
                <a:latin typeface="Tahoma"/>
                <a:cs typeface="Tahoma"/>
              </a:rPr>
              <a:t>juta</a:t>
            </a:r>
            <a:endParaRPr sz="2700" dirty="0">
              <a:latin typeface="Tahoma"/>
              <a:cs typeface="Tahoma"/>
            </a:endParaRPr>
          </a:p>
          <a:p>
            <a:pPr marL="698500" lvl="1" indent="-228600">
              <a:lnSpc>
                <a:spcPct val="100000"/>
              </a:lnSpc>
              <a:spcBef>
                <a:spcPts val="170"/>
              </a:spcBef>
              <a:buFont typeface="Arial"/>
              <a:buChar char="•"/>
              <a:tabLst>
                <a:tab pos="698500" algn="l"/>
              </a:tabLst>
            </a:pPr>
            <a:r>
              <a:rPr sz="2700" spc="-10" dirty="0" smtClean="0">
                <a:solidFill>
                  <a:srgbClr val="FFFFFF"/>
                </a:solidFill>
                <a:latin typeface="Tahoma"/>
                <a:cs typeface="Tahoma"/>
              </a:rPr>
              <a:t>Indonesia</a:t>
            </a:r>
            <a:r>
              <a:rPr lang="en-US" sz="2700" spc="-10" dirty="0" smtClean="0">
                <a:solidFill>
                  <a:srgbClr val="FFFFFF"/>
                </a:solidFill>
                <a:latin typeface="Tahoma"/>
                <a:cs typeface="Tahoma"/>
              </a:rPr>
              <a:t>: 27,6% (SKRT, 2004)</a:t>
            </a:r>
            <a:endParaRPr sz="2700" dirty="0">
              <a:latin typeface="Tahoma"/>
              <a:cs typeface="Tahoma"/>
            </a:endParaRPr>
          </a:p>
        </p:txBody>
      </p:sp>
      <p:sp>
        <p:nvSpPr>
          <p:cNvPr id="5" name="object 5"/>
          <p:cNvSpPr txBox="1"/>
          <p:nvPr/>
        </p:nvSpPr>
        <p:spPr>
          <a:xfrm>
            <a:off x="5641975" y="6348181"/>
            <a:ext cx="4752340" cy="281940"/>
          </a:xfrm>
          <a:prstGeom prst="rect">
            <a:avLst/>
          </a:prstGeom>
        </p:spPr>
        <p:txBody>
          <a:bodyPr vert="horz" wrap="square" lIns="0" tIns="16510" rIns="0" bIns="0" rtlCol="0">
            <a:spAutoFit/>
          </a:bodyPr>
          <a:lstStyle/>
          <a:p>
            <a:pPr marL="12700">
              <a:lnSpc>
                <a:spcPct val="100000"/>
              </a:lnSpc>
              <a:spcBef>
                <a:spcPts val="130"/>
              </a:spcBef>
            </a:pPr>
            <a:r>
              <a:rPr sz="1600" b="1" spc="-10" dirty="0">
                <a:solidFill>
                  <a:srgbClr val="FFFFFF"/>
                </a:solidFill>
                <a:latin typeface="Tahoma"/>
                <a:cs typeface="Tahoma"/>
              </a:rPr>
              <a:t>Conlin PR, </a:t>
            </a:r>
            <a:r>
              <a:rPr sz="1650" b="1" i="1" spc="-35" dirty="0">
                <a:solidFill>
                  <a:srgbClr val="FFFFFF"/>
                </a:solidFill>
                <a:latin typeface="Tahoma"/>
                <a:cs typeface="Tahoma"/>
              </a:rPr>
              <a:t>Int </a:t>
            </a:r>
            <a:r>
              <a:rPr sz="1650" b="1" i="1" spc="-30" dirty="0">
                <a:solidFill>
                  <a:srgbClr val="FFFFFF"/>
                </a:solidFill>
                <a:latin typeface="Tahoma"/>
                <a:cs typeface="Tahoma"/>
              </a:rPr>
              <a:t>J Clin </a:t>
            </a:r>
            <a:r>
              <a:rPr sz="1650" b="1" i="1" spc="-35" dirty="0">
                <a:solidFill>
                  <a:srgbClr val="FFFFFF"/>
                </a:solidFill>
                <a:latin typeface="Tahoma"/>
                <a:cs typeface="Tahoma"/>
              </a:rPr>
              <a:t>Pract </a:t>
            </a:r>
            <a:r>
              <a:rPr sz="1600" b="1" spc="-5" dirty="0">
                <a:solidFill>
                  <a:srgbClr val="FFFFFF"/>
                </a:solidFill>
                <a:latin typeface="Tahoma"/>
                <a:cs typeface="Tahoma"/>
              </a:rPr>
              <a:t>2005;</a:t>
            </a:r>
            <a:r>
              <a:rPr sz="1600" b="1" spc="215" dirty="0">
                <a:solidFill>
                  <a:srgbClr val="FFFFFF"/>
                </a:solidFill>
                <a:latin typeface="Tahoma"/>
                <a:cs typeface="Tahoma"/>
              </a:rPr>
              <a:t> </a:t>
            </a:r>
            <a:r>
              <a:rPr sz="1600" b="1" spc="-5" dirty="0">
                <a:solidFill>
                  <a:srgbClr val="FFFFFF"/>
                </a:solidFill>
                <a:latin typeface="Tahoma"/>
                <a:cs typeface="Tahoma"/>
              </a:rPr>
              <a:t>59(2):214-24</a:t>
            </a:r>
            <a:endParaRPr sz="1600">
              <a:latin typeface="Tahoma"/>
              <a:cs typeface="Tahoma"/>
            </a:endParaRPr>
          </a:p>
        </p:txBody>
      </p:sp>
      <p:sp>
        <p:nvSpPr>
          <p:cNvPr id="7" name="TextBox 6"/>
          <p:cNvSpPr txBox="1"/>
          <p:nvPr/>
        </p:nvSpPr>
        <p:spPr>
          <a:xfrm>
            <a:off x="2895600" y="621641"/>
            <a:ext cx="5867400" cy="923330"/>
          </a:xfrm>
          <a:prstGeom prst="rect">
            <a:avLst/>
          </a:prstGeom>
          <a:noFill/>
        </p:spPr>
        <p:txBody>
          <a:bodyPr wrap="square" rtlCol="0">
            <a:spAutoFit/>
          </a:bodyPr>
          <a:lstStyle/>
          <a:p>
            <a:pPr algn="ctr"/>
            <a:r>
              <a:rPr lang="en-US" sz="5400" b="1" dirty="0" smtClean="0">
                <a:solidFill>
                  <a:srgbClr val="FFC000"/>
                </a:solidFill>
              </a:rPr>
              <a:t>HIPERTENSI</a:t>
            </a:r>
            <a:endParaRPr lang="en-US" sz="5400" b="1" dirty="0">
              <a:solidFill>
                <a:srgbClr val="FFC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701421"/>
            <a:ext cx="469836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FFC000"/>
                </a:solidFill>
                <a:latin typeface="Arial"/>
                <a:cs typeface="Arial"/>
              </a:rPr>
              <a:t>Lifestyle</a:t>
            </a:r>
            <a:r>
              <a:rPr sz="3600" spc="-15" dirty="0">
                <a:solidFill>
                  <a:srgbClr val="FFC000"/>
                </a:solidFill>
                <a:latin typeface="Arial"/>
                <a:cs typeface="Arial"/>
              </a:rPr>
              <a:t> </a:t>
            </a:r>
            <a:r>
              <a:rPr sz="3600" spc="-5" dirty="0">
                <a:solidFill>
                  <a:srgbClr val="FFC000"/>
                </a:solidFill>
                <a:latin typeface="Arial"/>
                <a:cs typeface="Arial"/>
              </a:rPr>
              <a:t>Modification</a:t>
            </a:r>
            <a:endParaRPr sz="3600">
              <a:latin typeface="Arial"/>
              <a:cs typeface="Arial"/>
            </a:endParaRPr>
          </a:p>
        </p:txBody>
      </p:sp>
      <p:sp>
        <p:nvSpPr>
          <p:cNvPr id="3" name="object 3"/>
          <p:cNvSpPr/>
          <p:nvPr/>
        </p:nvSpPr>
        <p:spPr>
          <a:xfrm>
            <a:off x="1729358" y="1696034"/>
            <a:ext cx="5882767" cy="4354322"/>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641083" y="3174580"/>
            <a:ext cx="3660394" cy="3435985"/>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2"/>
          <p:cNvSpPr>
            <a:spLocks noChangeArrowheads="1"/>
          </p:cNvSpPr>
          <p:nvPr/>
        </p:nvSpPr>
        <p:spPr bwMode="auto">
          <a:xfrm>
            <a:off x="2209800" y="6324600"/>
            <a:ext cx="457200" cy="228600"/>
          </a:xfrm>
          <a:prstGeom prst="rect">
            <a:avLst/>
          </a:prstGeom>
          <a:solidFill>
            <a:srgbClr val="0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New Roman" panose="02020603050405020304" pitchFamily="18" charset="0"/>
              </a:defRPr>
            </a:lvl1pPr>
            <a:lvl2pPr marL="742950" indent="-285750">
              <a:defRPr sz="2400" b="1" i="1">
                <a:solidFill>
                  <a:schemeClr val="tx1"/>
                </a:solidFill>
                <a:latin typeface="Times New Roman" panose="02020603050405020304" pitchFamily="18" charset="0"/>
              </a:defRPr>
            </a:lvl2pPr>
            <a:lvl3pPr marL="1143000" indent="-228600">
              <a:defRPr sz="2400" b="1" i="1">
                <a:solidFill>
                  <a:schemeClr val="tx1"/>
                </a:solidFill>
                <a:latin typeface="Times New Roman" panose="02020603050405020304" pitchFamily="18" charset="0"/>
              </a:defRPr>
            </a:lvl3pPr>
            <a:lvl4pPr marL="1600200" indent="-228600">
              <a:defRPr sz="2400" b="1" i="1">
                <a:solidFill>
                  <a:schemeClr val="tx1"/>
                </a:solidFill>
                <a:latin typeface="Times New Roman" panose="02020603050405020304" pitchFamily="18" charset="0"/>
              </a:defRPr>
            </a:lvl4pPr>
            <a:lvl5pPr marL="2057400" indent="-228600">
              <a:defRPr sz="2400" b="1" i="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i="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i="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i="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i="1">
                <a:solidFill>
                  <a:schemeClr val="tx1"/>
                </a:solidFill>
                <a:latin typeface="Times New Roman" panose="02020603050405020304" pitchFamily="18" charset="0"/>
              </a:defRPr>
            </a:lvl9pPr>
          </a:lstStyle>
          <a:p>
            <a:pPr eaLnBrk="1" hangingPunct="1"/>
            <a:endParaRPr lang="en-US" altLang="en-US"/>
          </a:p>
        </p:txBody>
      </p:sp>
      <p:graphicFrame>
        <p:nvGraphicFramePr>
          <p:cNvPr id="214172" name="Group 156"/>
          <p:cNvGraphicFramePr>
            <a:graphicFrameLocks noGrp="1"/>
          </p:cNvGraphicFramePr>
          <p:nvPr>
            <p:ph type="tbl" idx="4294967295"/>
            <p:extLst>
              <p:ext uri="{D42A27DB-BD31-4B8C-83A1-F6EECF244321}">
                <p14:modId xmlns:p14="http://schemas.microsoft.com/office/powerpoint/2010/main" val="1338539188"/>
              </p:ext>
            </p:extLst>
          </p:nvPr>
        </p:nvGraphicFramePr>
        <p:xfrm>
          <a:off x="1524000" y="1"/>
          <a:ext cx="9144000" cy="6856415"/>
        </p:xfrm>
        <a:graphic>
          <a:graphicData uri="http://schemas.openxmlformats.org/drawingml/2006/table">
            <a:tbl>
              <a:tblPr/>
              <a:tblGrid>
                <a:gridCol w="2332038"/>
                <a:gridCol w="2239962"/>
                <a:gridCol w="2286000"/>
                <a:gridCol w="2286000"/>
              </a:tblGrid>
              <a:tr h="1005896">
                <a:tc gridSpan="4">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rgbClr val="FFFF00"/>
                          </a:solidFill>
                          <a:effectLst>
                            <a:outerShdw blurRad="38100" dist="38100" dir="2700000" algn="tl">
                              <a:srgbClr val="000000"/>
                            </a:outerShdw>
                          </a:effectLst>
                          <a:latin typeface="Times New Roman" panose="02020603050405020304" pitchFamily="18" charset="0"/>
                        </a:rPr>
                        <a:t>CHS January 2004</a:t>
                      </a:r>
                      <a:br>
                        <a:rPr kumimoji="0" lang="en-US" sz="3600" b="0" i="0" u="none" strike="noStrike" cap="none" normalizeH="0" baseline="0" dirty="0" smtClean="0">
                          <a:ln>
                            <a:noFill/>
                          </a:ln>
                          <a:solidFill>
                            <a:srgbClr val="FFFF00"/>
                          </a:solidFill>
                          <a:effectLst>
                            <a:outerShdw blurRad="38100" dist="38100" dir="2700000" algn="tl">
                              <a:srgbClr val="000000"/>
                            </a:outerShdw>
                          </a:effectLst>
                          <a:latin typeface="Times New Roman" panose="02020603050405020304" pitchFamily="18" charset="0"/>
                        </a:rPr>
                      </a:br>
                      <a:r>
                        <a:rPr kumimoji="0" lang="en-US" sz="2400" b="0" i="0" u="none" strike="noStrike" cap="none" normalizeH="0" baseline="0" dirty="0" smtClean="0">
                          <a:ln>
                            <a:noFill/>
                          </a:ln>
                          <a:solidFill>
                            <a:srgbClr val="FFFF00"/>
                          </a:solidFill>
                          <a:effectLst>
                            <a:outerShdw blurRad="38100" dist="38100" dir="2700000" algn="tl">
                              <a:srgbClr val="000000"/>
                            </a:outerShdw>
                          </a:effectLst>
                          <a:latin typeface="Times New Roman" panose="02020603050405020304" pitchFamily="18" charset="0"/>
                        </a:rPr>
                        <a:t>Considerations for individualization of anti-hypertensive therapy</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38193">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Indication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Initial Therapy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Second line Rx</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Notes/Cautions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843010">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DM with nephropathy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ACE-i or ARB</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addition thiazide, *</a:t>
                      </a:r>
                      <a:r>
                        <a:rPr kumimoji="0" lang="en-US" sz="1600" b="0" i="0" u="none" strike="noStrike" cap="none" normalizeH="0" baseline="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smtClean="0">
                          <a:ln>
                            <a:noFill/>
                          </a:ln>
                          <a:solidFill>
                            <a:schemeClr val="bg1"/>
                          </a:solidFill>
                          <a:effectLst/>
                          <a:latin typeface="Times New Roman" panose="02020603050405020304" pitchFamily="18" charset="0"/>
                        </a:rPr>
                        <a:t> -blockers , LA-CCB, ACE/ARB combo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rowSpan="2">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a:t>
                      </a:r>
                      <a:r>
                        <a:rPr kumimoji="0" lang="en-US" sz="1600" b="0" i="0" u="none" strike="noStrike" cap="none" normalizeH="0" baseline="0" dirty="0" err="1" smtClean="0">
                          <a:ln>
                            <a:noFill/>
                          </a:ln>
                          <a:solidFill>
                            <a:schemeClr val="bg1"/>
                          </a:solidFill>
                          <a:effectLst/>
                          <a:latin typeface="Times New Roman" panose="02020603050405020304" pitchFamily="18" charset="0"/>
                        </a:rPr>
                        <a:t>Cardioselective</a:t>
                      </a:r>
                      <a:r>
                        <a:rPr kumimoji="0" lang="en-US" sz="1600" b="0" i="0" u="none" strike="noStrike" cap="none" normalizeH="0" baseline="0" dirty="0" smtClean="0">
                          <a:ln>
                            <a:noFill/>
                          </a:ln>
                          <a:solidFill>
                            <a:schemeClr val="bg1"/>
                          </a:solidFill>
                          <a:effectLst/>
                          <a:latin typeface="Times New Roman" panose="02020603050405020304" pitchFamily="18" charset="0"/>
                        </a:rPr>
                        <a:t>             </a:t>
                      </a:r>
                      <a:r>
                        <a:rPr kumimoji="0" lang="en-US" sz="1600" b="0" i="0" u="none" strike="noStrike" cap="none" normalizeH="0" baseline="0" dirty="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dirty="0" smtClean="0">
                          <a:ln>
                            <a:noFill/>
                          </a:ln>
                          <a:solidFill>
                            <a:schemeClr val="bg1"/>
                          </a:solidFill>
                          <a:effectLst/>
                          <a:latin typeface="Times New Roman" panose="02020603050405020304" pitchFamily="18" charset="0"/>
                        </a:rPr>
                        <a:t> -blockers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If CR </a:t>
                      </a:r>
                      <a:r>
                        <a:rPr kumimoji="0" lang="en-US"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&gt;150 </a:t>
                      </a:r>
                      <a:r>
                        <a:rPr kumimoji="0" lang="en-US" sz="16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rPr>
                        <a:t>mmol</a:t>
                      </a:r>
                      <a:r>
                        <a:rPr kumimoji="0" lang="en-US"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/l use loop diuretic for volume control</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r>
              <a:tr h="627923">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DM without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nephropathy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ACE-i or ARB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or thiazide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Combo1st line Rx or *</a:t>
                      </a:r>
                      <a:r>
                        <a:rPr kumimoji="0" lang="en-US" sz="1600" b="0" i="0" u="none" strike="noStrike" cap="none" normalizeH="0" baseline="0" dirty="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dirty="0" smtClean="0">
                          <a:ln>
                            <a:noFill/>
                          </a:ln>
                          <a:solidFill>
                            <a:schemeClr val="bg1"/>
                          </a:solidFill>
                          <a:effectLst/>
                          <a:latin typeface="Times New Roman" panose="02020603050405020304" pitchFamily="18" charset="0"/>
                        </a:rPr>
                        <a:t>-blockers, LA-CCB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vMerge="1">
                  <a:txBody>
                    <a:bodyPr/>
                    <a:lstStyle/>
                    <a:p>
                      <a:endParaRPr lang="en-US"/>
                    </a:p>
                  </a:txBody>
                  <a:tcPr/>
                </a:tc>
              </a:tr>
              <a:tr h="627923">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Angina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smtClean="0">
                          <a:ln>
                            <a:noFill/>
                          </a:ln>
                          <a:solidFill>
                            <a:schemeClr val="bg1"/>
                          </a:solidFill>
                          <a:effectLst/>
                          <a:latin typeface="Times New Roman" panose="02020603050405020304" pitchFamily="18" charset="0"/>
                        </a:rPr>
                        <a:t> -blockers + strongly consider ACE-i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LA-CCB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1"/>
                        </a:solidFill>
                        <a:effectLst/>
                        <a:latin typeface="Times New Roman" panose="02020603050405020304"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Avoid short acting </a:t>
                      </a:r>
                      <a:r>
                        <a:rPr kumimoji="0" lang="en-US" sz="1600" b="0" i="0" u="none" strike="noStrike" cap="none" normalizeH="0" baseline="0" dirty="0" err="1" smtClean="0">
                          <a:ln>
                            <a:noFill/>
                          </a:ln>
                          <a:solidFill>
                            <a:schemeClr val="bg1"/>
                          </a:solidFill>
                          <a:effectLst/>
                          <a:latin typeface="Times New Roman" panose="02020603050405020304" pitchFamily="18" charset="0"/>
                        </a:rPr>
                        <a:t>nifedipine</a:t>
                      </a:r>
                      <a:endParaRPr kumimoji="0" lang="en-US" sz="1600" b="0" i="0" u="none" strike="noStrike" cap="none" normalizeH="0" baseline="0" dirty="0" smtClean="0">
                        <a:ln>
                          <a:noFill/>
                        </a:ln>
                        <a:solidFill>
                          <a:schemeClr val="bg1"/>
                        </a:solidFill>
                        <a:effectLst/>
                        <a:latin typeface="Times New Roman" panose="02020603050405020304"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r>
              <a:tr h="360383">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Prior MI</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smtClean="0">
                          <a:ln>
                            <a:noFill/>
                          </a:ln>
                          <a:solidFill>
                            <a:schemeClr val="bg1"/>
                          </a:solidFill>
                          <a:effectLst/>
                          <a:latin typeface="Times New Roman" panose="02020603050405020304" pitchFamily="18" charset="0"/>
                        </a:rPr>
                        <a:t> -blockers + ACE-i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Combine additional Rx</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Times New Roman" panose="02020603050405020304"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r>
              <a:tr h="823006">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CHF</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smtClean="0">
                          <a:ln>
                            <a:noFill/>
                          </a:ln>
                          <a:solidFill>
                            <a:schemeClr val="bg1"/>
                          </a:solidFill>
                          <a:effectLst/>
                          <a:latin typeface="Times New Roman" panose="02020603050405020304" pitchFamily="18" charset="0"/>
                        </a:rPr>
                        <a:t> -blockers + ACE-i + spironolactone (ARB if ACE-i intolerant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Hydralazine /ISDN: thiazide or loop diuretics as additive therapy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Avoid non DHP-CCB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(diltiazem, verapamil)</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r>
              <a:tr h="579152">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Prior CVA or TIA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ACE-i/diuretic combination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1"/>
                        </a:solidFill>
                        <a:effectLst/>
                        <a:latin typeface="Times New Roman" panose="02020603050405020304"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BP reduction </a:t>
                      </a:r>
                      <a:r>
                        <a:rPr kumimoji="0" lang="en-US" sz="1600" b="0" i="0" u="none" strike="noStrike" cap="none" normalizeH="0" baseline="0" dirty="0" smtClean="0">
                          <a:ln>
                            <a:noFill/>
                          </a:ln>
                          <a:solidFill>
                            <a:schemeClr val="bg1"/>
                          </a:solidFill>
                          <a:effectLst/>
                          <a:latin typeface="Times New Roman" panose="02020603050405020304" pitchFamily="18" charset="0"/>
                          <a:sym typeface="Symbol" panose="05050102010706020507" pitchFamily="18" charset="2"/>
                        </a:rPr>
                        <a:t> recurrent events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r>
              <a:tr h="627923">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Renal Disease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ACE-i/diuretic as additive Rx</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ARB if ACE-i intolerant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Combo other agents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panose="02020603050405020304" pitchFamily="18" charset="0"/>
                        </a:rPr>
                        <a:t>Avoid ACE-</a:t>
                      </a:r>
                      <a:r>
                        <a:rPr kumimoji="0" lang="en-US" sz="1600" b="0" i="0" u="none" strike="noStrike" cap="none" normalizeH="0" baseline="0" dirty="0" err="1" smtClean="0">
                          <a:ln>
                            <a:noFill/>
                          </a:ln>
                          <a:solidFill>
                            <a:schemeClr val="bg1"/>
                          </a:solidFill>
                          <a:effectLst/>
                          <a:latin typeface="Times New Roman" panose="02020603050405020304" pitchFamily="18" charset="0"/>
                        </a:rPr>
                        <a:t>i</a:t>
                      </a:r>
                      <a:r>
                        <a:rPr kumimoji="0" lang="en-US" sz="1600" b="0" i="0" u="none" strike="noStrike" cap="none" normalizeH="0" baseline="0" dirty="0" smtClean="0">
                          <a:ln>
                            <a:noFill/>
                          </a:ln>
                          <a:solidFill>
                            <a:schemeClr val="bg1"/>
                          </a:solidFill>
                          <a:effectLst/>
                          <a:latin typeface="Times New Roman" panose="02020603050405020304" pitchFamily="18" charset="0"/>
                        </a:rPr>
                        <a:t> if bilateral Renal artery stenosis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r>
              <a:tr h="823006">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LVH</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1"/>
                        </a:solidFill>
                        <a:effectLst/>
                        <a:latin typeface="Times New Roman" panose="02020603050405020304"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ACE-I, ARBs, DHP-CCB, thiazide, </a:t>
                      </a:r>
                      <a:r>
                        <a:rPr kumimoji="0" lang="en-US" sz="1600" b="0" i="0" u="none" strike="noStrike" cap="none" normalizeH="0" baseline="0" smtClean="0">
                          <a:ln>
                            <a:noFill/>
                          </a:ln>
                          <a:solidFill>
                            <a:schemeClr val="bg1"/>
                          </a:solidFill>
                          <a:effectLst/>
                          <a:latin typeface="Times New Roman" panose="02020603050405020304" pitchFamily="18" charset="0"/>
                          <a:sym typeface="Symbol" panose="05050102010706020507" pitchFamily="18" charset="2"/>
                        </a:rPr>
                        <a:t></a:t>
                      </a:r>
                      <a:r>
                        <a:rPr kumimoji="0" lang="en-US" sz="1600" b="0" i="0" u="none" strike="noStrike" cap="none" normalizeH="0" baseline="0" smtClean="0">
                          <a:ln>
                            <a:noFill/>
                          </a:ln>
                          <a:solidFill>
                            <a:schemeClr val="bg1"/>
                          </a:solidFill>
                          <a:effectLst/>
                          <a:latin typeface="Times New Roman" panose="02020603050405020304" pitchFamily="18" charset="0"/>
                        </a:rPr>
                        <a:t> -blockers  &lt; 55 yr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bg1"/>
                        </a:solidFill>
                        <a:effectLst/>
                        <a:latin typeface="Times New Roman" panose="02020603050405020304"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defRPr sz="2800">
                          <a:solidFill>
                            <a:schemeClr val="bg1"/>
                          </a:solidFill>
                          <a:latin typeface="Times New Roman" panose="02020603050405020304" pitchFamily="18" charset="0"/>
                        </a:defRPr>
                      </a:lvl1pPr>
                      <a:lvl2pPr>
                        <a:spcBef>
                          <a:spcPct val="20000"/>
                        </a:spcBef>
                        <a:defRPr sz="2400">
                          <a:solidFill>
                            <a:schemeClr val="bg1"/>
                          </a:solidFill>
                          <a:latin typeface="Times New Roman" panose="02020603050405020304" pitchFamily="18" charset="0"/>
                        </a:defRPr>
                      </a:lvl2pPr>
                      <a:lvl3pPr>
                        <a:spcBef>
                          <a:spcPct val="20000"/>
                        </a:spcBef>
                        <a:defRPr sz="2000">
                          <a:solidFill>
                            <a:schemeClr val="bg1"/>
                          </a:solidFill>
                          <a:latin typeface="Times New Roman" panose="02020603050405020304" pitchFamily="18" charset="0"/>
                        </a:defRPr>
                      </a:lvl3pPr>
                      <a:lvl4pPr>
                        <a:spcBef>
                          <a:spcPct val="20000"/>
                        </a:spcBef>
                        <a:defRPr>
                          <a:solidFill>
                            <a:schemeClr val="bg1"/>
                          </a:solidFill>
                          <a:latin typeface="Times New Roman" panose="02020603050405020304" pitchFamily="18" charset="0"/>
                        </a:defRPr>
                      </a:lvl4pPr>
                      <a:lvl5pPr>
                        <a:spcBef>
                          <a:spcPct val="20000"/>
                        </a:spcBef>
                        <a:defRPr>
                          <a:solidFill>
                            <a:schemeClr val="bg1"/>
                          </a:solidFill>
                          <a:latin typeface="Times New Roman" panose="02020603050405020304" pitchFamily="18" charset="0"/>
                        </a:defRPr>
                      </a:lvl5pPr>
                      <a:lvl6pPr fontAlgn="base">
                        <a:spcBef>
                          <a:spcPct val="20000"/>
                        </a:spcBef>
                        <a:spcAft>
                          <a:spcPct val="0"/>
                        </a:spcAft>
                        <a:defRPr>
                          <a:solidFill>
                            <a:schemeClr val="bg1"/>
                          </a:solidFill>
                          <a:latin typeface="Times New Roman" panose="02020603050405020304" pitchFamily="18" charset="0"/>
                        </a:defRPr>
                      </a:lvl6pPr>
                      <a:lvl7pPr fontAlgn="base">
                        <a:spcBef>
                          <a:spcPct val="20000"/>
                        </a:spcBef>
                        <a:spcAft>
                          <a:spcPct val="0"/>
                        </a:spcAft>
                        <a:defRPr>
                          <a:solidFill>
                            <a:schemeClr val="bg1"/>
                          </a:solidFill>
                          <a:latin typeface="Times New Roman" panose="02020603050405020304" pitchFamily="18" charset="0"/>
                        </a:defRPr>
                      </a:lvl7pPr>
                      <a:lvl8pPr fontAlgn="base">
                        <a:spcBef>
                          <a:spcPct val="20000"/>
                        </a:spcBef>
                        <a:spcAft>
                          <a:spcPct val="0"/>
                        </a:spcAft>
                        <a:defRPr>
                          <a:solidFill>
                            <a:schemeClr val="bg1"/>
                          </a:solidFill>
                          <a:latin typeface="Times New Roman" panose="02020603050405020304" pitchFamily="18" charset="0"/>
                        </a:defRPr>
                      </a:lvl8pPr>
                      <a:lvl9pPr fontAlgn="base">
                        <a:spcBef>
                          <a:spcPct val="20000"/>
                        </a:spcBef>
                        <a:spcAft>
                          <a:spcPct val="0"/>
                        </a:spcAft>
                        <a:defRPr>
                          <a:solidFill>
                            <a:schemeClr val="bg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anose="02020603050405020304" pitchFamily="18" charset="0"/>
                        </a:rPr>
                        <a:t>Avoid hydralazine and minoxidil</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r>
            </a:tbl>
          </a:graphicData>
        </a:graphic>
      </p:graphicFrame>
    </p:spTree>
    <p:extLst>
      <p:ext uri="{BB962C8B-B14F-4D97-AF65-F5344CB8AC3E}">
        <p14:creationId xmlns:p14="http://schemas.microsoft.com/office/powerpoint/2010/main" val="258945929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60522" y="466902"/>
            <a:ext cx="5950458" cy="597560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752600" y="762000"/>
            <a:ext cx="1168400" cy="635000"/>
          </a:xfrm>
          <a:prstGeom prst="rect">
            <a:avLst/>
          </a:prstGeom>
        </p:spPr>
        <p:txBody>
          <a:bodyPr vert="horz" wrap="square" lIns="0" tIns="12065" rIns="0" bIns="0" rtlCol="0">
            <a:spAutoFit/>
          </a:bodyPr>
          <a:lstStyle/>
          <a:p>
            <a:pPr marL="12700">
              <a:lnSpc>
                <a:spcPct val="100000"/>
              </a:lnSpc>
              <a:spcBef>
                <a:spcPts val="95"/>
              </a:spcBef>
            </a:pPr>
            <a:r>
              <a:rPr sz="4000" spc="-10" dirty="0">
                <a:solidFill>
                  <a:srgbClr val="FFC000"/>
                </a:solidFill>
              </a:rPr>
              <a:t>JNC</a:t>
            </a:r>
            <a:r>
              <a:rPr sz="4000" spc="-80" dirty="0">
                <a:solidFill>
                  <a:srgbClr val="FFC000"/>
                </a:solidFill>
              </a:rPr>
              <a:t> </a:t>
            </a:r>
            <a:r>
              <a:rPr sz="4000" spc="-5" dirty="0">
                <a:solidFill>
                  <a:srgbClr val="FFC000"/>
                </a:solidFill>
              </a:rPr>
              <a:t>8</a:t>
            </a:r>
            <a:endParaRPr sz="4000" dirty="0">
              <a:solidFill>
                <a:srgbClr val="FFC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51735" y="392201"/>
            <a:ext cx="7305548" cy="593826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77339" y="112774"/>
            <a:ext cx="8951976" cy="674522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636014" y="152501"/>
            <a:ext cx="8833485" cy="6702679"/>
          </a:xfrm>
          <a:prstGeom prst="rect">
            <a:avLst/>
          </a:prstGeom>
          <a:blipFill>
            <a:blip r:embed="rId3" cstate="print"/>
            <a:stretch>
              <a:fillRect/>
            </a:stretch>
          </a:blipFill>
        </p:spPr>
        <p:txBody>
          <a:bodyPr wrap="square" lIns="0" tIns="0" rIns="0" bIns="0" rtlCol="0"/>
          <a:lstStyle/>
          <a:p>
            <a:endParaRPr/>
          </a:p>
        </p:txBody>
      </p:sp>
      <p:graphicFrame>
        <p:nvGraphicFramePr>
          <p:cNvPr id="4" name="object 4"/>
          <p:cNvGraphicFramePr>
            <a:graphicFrameLocks noGrp="1"/>
          </p:cNvGraphicFramePr>
          <p:nvPr>
            <p:extLst>
              <p:ext uri="{D42A27DB-BD31-4B8C-83A1-F6EECF244321}">
                <p14:modId xmlns:p14="http://schemas.microsoft.com/office/powerpoint/2010/main" val="1937779056"/>
              </p:ext>
            </p:extLst>
          </p:nvPr>
        </p:nvGraphicFramePr>
        <p:xfrm>
          <a:off x="1632839" y="149352"/>
          <a:ext cx="8834118" cy="6699250"/>
        </p:xfrm>
        <a:graphic>
          <a:graphicData uri="http://schemas.openxmlformats.org/drawingml/2006/table">
            <a:tbl>
              <a:tblPr firstRow="1" bandRow="1">
                <a:tableStyleId>{2D5ABB26-0587-4C30-8999-92F81FD0307C}</a:tableStyleId>
              </a:tblPr>
              <a:tblGrid>
                <a:gridCol w="1543050"/>
                <a:gridCol w="2767329"/>
                <a:gridCol w="840104"/>
                <a:gridCol w="368300"/>
                <a:gridCol w="471170"/>
                <a:gridCol w="763270"/>
                <a:gridCol w="1376045"/>
                <a:gridCol w="704850"/>
              </a:tblGrid>
              <a:tr h="658495">
                <a:tc gridSpan="8">
                  <a:txBody>
                    <a:bodyPr/>
                    <a:lstStyle/>
                    <a:p>
                      <a:pPr marL="1316990">
                        <a:lnSpc>
                          <a:spcPct val="100000"/>
                        </a:lnSpc>
                        <a:spcBef>
                          <a:spcPts val="175"/>
                        </a:spcBef>
                      </a:pPr>
                      <a:r>
                        <a:rPr sz="2800" b="1" spc="-20" dirty="0">
                          <a:solidFill>
                            <a:srgbClr val="008000"/>
                          </a:solidFill>
                          <a:latin typeface="Calibri"/>
                          <a:cs typeface="Calibri"/>
                        </a:rPr>
                        <a:t>Strategies </a:t>
                      </a:r>
                      <a:r>
                        <a:rPr sz="2800" b="1" spc="-15" dirty="0">
                          <a:solidFill>
                            <a:srgbClr val="008000"/>
                          </a:solidFill>
                          <a:latin typeface="Calibri"/>
                          <a:cs typeface="Calibri"/>
                        </a:rPr>
                        <a:t>to </a:t>
                      </a:r>
                      <a:r>
                        <a:rPr sz="2800" b="1" spc="-10" dirty="0">
                          <a:solidFill>
                            <a:srgbClr val="008000"/>
                          </a:solidFill>
                          <a:latin typeface="Calibri"/>
                          <a:cs typeface="Calibri"/>
                        </a:rPr>
                        <a:t>Dose </a:t>
                      </a:r>
                      <a:r>
                        <a:rPr sz="2800" b="1" spc="-15" dirty="0">
                          <a:solidFill>
                            <a:srgbClr val="008000"/>
                          </a:solidFill>
                          <a:latin typeface="Calibri"/>
                          <a:cs typeface="Calibri"/>
                        </a:rPr>
                        <a:t>Antihypertensive</a:t>
                      </a:r>
                      <a:r>
                        <a:rPr sz="2800" b="1" spc="150" dirty="0">
                          <a:solidFill>
                            <a:srgbClr val="008000"/>
                          </a:solidFill>
                          <a:latin typeface="Calibri"/>
                          <a:cs typeface="Calibri"/>
                        </a:rPr>
                        <a:t> </a:t>
                      </a:r>
                      <a:r>
                        <a:rPr sz="2800" b="1" spc="-10" dirty="0">
                          <a:solidFill>
                            <a:srgbClr val="008000"/>
                          </a:solidFill>
                          <a:latin typeface="Calibri"/>
                          <a:cs typeface="Calibri"/>
                        </a:rPr>
                        <a:t>Drugs</a:t>
                      </a:r>
                      <a:endParaRPr sz="2800" dirty="0">
                        <a:latin typeface="Calibri"/>
                        <a:cs typeface="Calibri"/>
                      </a:endParaRPr>
                    </a:p>
                  </a:txBody>
                  <a:tcPr marL="0" marR="0" marT="22225" marB="0">
                    <a:lnL w="6350">
                      <a:solidFill>
                        <a:srgbClr val="C8DBC1"/>
                      </a:solidFill>
                      <a:prstDash val="solid"/>
                    </a:lnL>
                    <a:lnR w="6350">
                      <a:solidFill>
                        <a:srgbClr val="C8DBC1"/>
                      </a:solidFill>
                      <a:prstDash val="solid"/>
                    </a:lnR>
                    <a:lnT w="6350">
                      <a:solidFill>
                        <a:srgbClr val="C8DBC1"/>
                      </a:solidFill>
                      <a:prstDash val="solid"/>
                    </a:lnT>
                    <a:solidFill>
                      <a:schemeClr val="bg1"/>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467995">
                <a:tc>
                  <a:txBody>
                    <a:bodyPr/>
                    <a:lstStyle/>
                    <a:p>
                      <a:pPr marL="52069" algn="ctr">
                        <a:lnSpc>
                          <a:spcPct val="100000"/>
                        </a:lnSpc>
                        <a:spcBef>
                          <a:spcPts val="204"/>
                        </a:spcBef>
                      </a:pPr>
                      <a:r>
                        <a:rPr sz="2400" spc="-15" dirty="0">
                          <a:solidFill>
                            <a:schemeClr val="tx1"/>
                          </a:solidFill>
                          <a:latin typeface="Calibri"/>
                          <a:cs typeface="Calibri"/>
                        </a:rPr>
                        <a:t>Strategies</a:t>
                      </a:r>
                      <a:endParaRPr sz="2400" dirty="0">
                        <a:solidFill>
                          <a:schemeClr val="tx1"/>
                        </a:solidFill>
                        <a:latin typeface="Calibri"/>
                        <a:cs typeface="Calibri"/>
                      </a:endParaRPr>
                    </a:p>
                  </a:txBody>
                  <a:tcPr marL="0" marR="0" marT="26034" marB="0">
                    <a:lnL w="6350">
                      <a:solidFill>
                        <a:srgbClr val="C8DBC1"/>
                      </a:solidFill>
                      <a:prstDash val="solid"/>
                    </a:lnL>
                    <a:solidFill>
                      <a:srgbClr val="FFC000"/>
                    </a:solidFill>
                  </a:tcPr>
                </a:tc>
                <a:tc>
                  <a:txBody>
                    <a:bodyPr/>
                    <a:lstStyle/>
                    <a:p>
                      <a:pPr marL="779145">
                        <a:lnSpc>
                          <a:spcPct val="100000"/>
                        </a:lnSpc>
                        <a:spcBef>
                          <a:spcPts val="204"/>
                        </a:spcBef>
                      </a:pPr>
                      <a:r>
                        <a:rPr sz="2400" spc="-5" dirty="0">
                          <a:solidFill>
                            <a:schemeClr val="tx1"/>
                          </a:solidFill>
                          <a:latin typeface="Calibri"/>
                          <a:cs typeface="Calibri"/>
                        </a:rPr>
                        <a:t>Description</a:t>
                      </a:r>
                      <a:endParaRPr sz="2400" dirty="0">
                        <a:solidFill>
                          <a:schemeClr val="tx1"/>
                        </a:solidFill>
                        <a:latin typeface="Calibri"/>
                        <a:cs typeface="Calibri"/>
                      </a:endParaRPr>
                    </a:p>
                  </a:txBody>
                  <a:tcPr marL="0" marR="0" marT="26034" marB="0">
                    <a:solidFill>
                      <a:srgbClr val="FFC000"/>
                    </a:solidFill>
                  </a:tcPr>
                </a:tc>
                <a:tc gridSpan="6">
                  <a:txBody>
                    <a:bodyPr/>
                    <a:lstStyle/>
                    <a:p>
                      <a:pPr marL="161925" algn="ctr">
                        <a:lnSpc>
                          <a:spcPct val="100000"/>
                        </a:lnSpc>
                        <a:spcBef>
                          <a:spcPts val="204"/>
                        </a:spcBef>
                      </a:pPr>
                      <a:r>
                        <a:rPr sz="2400" spc="-10" dirty="0">
                          <a:solidFill>
                            <a:schemeClr val="tx1"/>
                          </a:solidFill>
                          <a:latin typeface="Calibri"/>
                          <a:cs typeface="Calibri"/>
                        </a:rPr>
                        <a:t>Details</a:t>
                      </a:r>
                      <a:endParaRPr sz="2400" dirty="0">
                        <a:solidFill>
                          <a:schemeClr val="tx1"/>
                        </a:solidFill>
                        <a:latin typeface="Calibri"/>
                        <a:cs typeface="Calibri"/>
                      </a:endParaRPr>
                    </a:p>
                  </a:txBody>
                  <a:tcPr marL="0" marR="0" marT="26034" marB="0">
                    <a:lnR w="6350">
                      <a:solidFill>
                        <a:srgbClr val="C8DBC1"/>
                      </a:solidFill>
                      <a:prstDash val="solid"/>
                    </a:lnR>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401955">
                <a:tc>
                  <a:txBody>
                    <a:bodyPr/>
                    <a:lstStyle/>
                    <a:p>
                      <a:pPr marL="51435" algn="ctr">
                        <a:lnSpc>
                          <a:spcPts val="2860"/>
                        </a:lnSpc>
                        <a:spcBef>
                          <a:spcPts val="204"/>
                        </a:spcBef>
                      </a:pPr>
                      <a:r>
                        <a:rPr sz="2400" dirty="0">
                          <a:solidFill>
                            <a:schemeClr val="tx1"/>
                          </a:solidFill>
                          <a:latin typeface="Calibri"/>
                          <a:cs typeface="Calibri"/>
                        </a:rPr>
                        <a:t>A</a:t>
                      </a:r>
                    </a:p>
                  </a:txBody>
                  <a:tcPr marL="0" marR="0" marT="26034" marB="0">
                    <a:lnL w="6350">
                      <a:solidFill>
                        <a:srgbClr val="C8DBC1"/>
                      </a:solidFill>
                      <a:prstDash val="solid"/>
                    </a:lnL>
                    <a:solidFill>
                      <a:srgbClr val="FFC000"/>
                    </a:solidFill>
                  </a:tcPr>
                </a:tc>
                <a:tc>
                  <a:txBody>
                    <a:bodyPr/>
                    <a:lstStyle/>
                    <a:p>
                      <a:pPr marL="140335">
                        <a:lnSpc>
                          <a:spcPct val="100000"/>
                        </a:lnSpc>
                        <a:spcBef>
                          <a:spcPts val="235"/>
                        </a:spcBef>
                      </a:pPr>
                      <a:r>
                        <a:rPr sz="2000" dirty="0">
                          <a:latin typeface="Calibri"/>
                          <a:cs typeface="Calibri"/>
                        </a:rPr>
                        <a:t>Mulai 1 </a:t>
                      </a:r>
                      <a:r>
                        <a:rPr sz="2000" spc="-10" dirty="0">
                          <a:latin typeface="Calibri"/>
                          <a:cs typeface="Calibri"/>
                        </a:rPr>
                        <a:t>obat naikan</a:t>
                      </a:r>
                      <a:r>
                        <a:rPr sz="2000" spc="-25" dirty="0">
                          <a:latin typeface="Calibri"/>
                          <a:cs typeface="Calibri"/>
                        </a:rPr>
                        <a:t> </a:t>
                      </a:r>
                      <a:r>
                        <a:rPr sz="2000" spc="-5" dirty="0">
                          <a:latin typeface="Calibri"/>
                          <a:cs typeface="Calibri"/>
                        </a:rPr>
                        <a:t>sp</a:t>
                      </a:r>
                      <a:endParaRPr sz="2000">
                        <a:latin typeface="Calibri"/>
                        <a:cs typeface="Calibri"/>
                      </a:endParaRPr>
                    </a:p>
                  </a:txBody>
                  <a:tcPr marL="0" marR="0" marT="29845" marB="0">
                    <a:solidFill>
                      <a:srgbClr val="FFC000"/>
                    </a:solidFill>
                  </a:tcPr>
                </a:tc>
                <a:tc gridSpan="6">
                  <a:txBody>
                    <a:bodyPr/>
                    <a:lstStyle/>
                    <a:p>
                      <a:pPr marL="250825">
                        <a:lnSpc>
                          <a:spcPct val="100000"/>
                        </a:lnSpc>
                        <a:spcBef>
                          <a:spcPts val="235"/>
                        </a:spcBef>
                      </a:pPr>
                      <a:r>
                        <a:rPr sz="2000" spc="-15" dirty="0">
                          <a:latin typeface="Calibri"/>
                          <a:cs typeface="Calibri"/>
                        </a:rPr>
                        <a:t>Jika target </a:t>
                      </a:r>
                      <a:r>
                        <a:rPr sz="2000" dirty="0">
                          <a:latin typeface="Calibri"/>
                          <a:cs typeface="Calibri"/>
                        </a:rPr>
                        <a:t>BP </a:t>
                      </a:r>
                      <a:r>
                        <a:rPr sz="2000" spc="-5" dirty="0">
                          <a:latin typeface="Calibri"/>
                          <a:cs typeface="Calibri"/>
                        </a:rPr>
                        <a:t>blm </a:t>
                      </a:r>
                      <a:r>
                        <a:rPr sz="2000" spc="-10" dirty="0">
                          <a:latin typeface="Calibri"/>
                          <a:cs typeface="Calibri"/>
                        </a:rPr>
                        <a:t>tercapai naikkan</a:t>
                      </a:r>
                      <a:r>
                        <a:rPr sz="2000" spc="260" dirty="0">
                          <a:latin typeface="Calibri"/>
                          <a:cs typeface="Calibri"/>
                        </a:rPr>
                        <a:t> </a:t>
                      </a:r>
                      <a:r>
                        <a:rPr sz="2000" spc="-5" dirty="0">
                          <a:latin typeface="Calibri"/>
                          <a:cs typeface="Calibri"/>
                        </a:rPr>
                        <a:t>dosis</a:t>
                      </a:r>
                      <a:endParaRPr sz="2000" dirty="0">
                        <a:latin typeface="Calibri"/>
                        <a:cs typeface="Calibri"/>
                      </a:endParaRPr>
                    </a:p>
                  </a:txBody>
                  <a:tcPr marL="0" marR="0" marT="29845" marB="0">
                    <a:lnR w="6350">
                      <a:solidFill>
                        <a:srgbClr val="C8DBC1"/>
                      </a:solidFill>
                      <a:prstDash val="solid"/>
                    </a:lnR>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74320">
                <a:tc>
                  <a:txBody>
                    <a:bodyPr/>
                    <a:lstStyle/>
                    <a:p>
                      <a:pPr>
                        <a:lnSpc>
                          <a:spcPct val="100000"/>
                        </a:lnSpc>
                      </a:pPr>
                      <a:endParaRPr sz="1700">
                        <a:latin typeface="Times New Roman"/>
                        <a:cs typeface="Times New Roman"/>
                      </a:endParaRPr>
                    </a:p>
                  </a:txBody>
                  <a:tcPr marL="0" marR="0" marT="0" marB="0">
                    <a:lnL w="6350">
                      <a:solidFill>
                        <a:srgbClr val="C8DBC1"/>
                      </a:solidFill>
                      <a:prstDash val="solid"/>
                    </a:lnL>
                    <a:solidFill>
                      <a:srgbClr val="FFC000"/>
                    </a:solidFill>
                  </a:tcPr>
                </a:tc>
                <a:tc>
                  <a:txBody>
                    <a:bodyPr/>
                    <a:lstStyle/>
                    <a:p>
                      <a:pPr marL="140335">
                        <a:lnSpc>
                          <a:spcPts val="1864"/>
                        </a:lnSpc>
                      </a:pPr>
                      <a:r>
                        <a:rPr sz="2000" spc="-5" dirty="0">
                          <a:latin typeface="Calibri"/>
                          <a:cs typeface="Calibri"/>
                        </a:rPr>
                        <a:t>dosis</a:t>
                      </a:r>
                      <a:endParaRPr sz="2000">
                        <a:latin typeface="Calibri"/>
                        <a:cs typeface="Calibri"/>
                      </a:endParaRPr>
                    </a:p>
                  </a:txBody>
                  <a:tcPr marL="0" marR="0" marT="0" marB="0">
                    <a:solidFill>
                      <a:srgbClr val="FFC000"/>
                    </a:solidFill>
                  </a:tcPr>
                </a:tc>
                <a:tc>
                  <a:txBody>
                    <a:bodyPr/>
                    <a:lstStyle/>
                    <a:p>
                      <a:pPr marL="250825">
                        <a:lnSpc>
                          <a:spcPts val="1864"/>
                        </a:lnSpc>
                      </a:pPr>
                      <a:r>
                        <a:rPr sz="2000" spc="-10" dirty="0">
                          <a:latin typeface="Calibri"/>
                          <a:cs typeface="Calibri"/>
                        </a:rPr>
                        <a:t>obat</a:t>
                      </a:r>
                      <a:endParaRPr sz="2000" dirty="0">
                        <a:latin typeface="Calibri"/>
                        <a:cs typeface="Calibri"/>
                      </a:endParaRPr>
                    </a:p>
                  </a:txBody>
                  <a:tcPr marL="0" marR="0" marT="0" marB="0">
                    <a:solidFill>
                      <a:srgbClr val="FFC000"/>
                    </a:solidFill>
                  </a:tcPr>
                </a:tc>
                <a:tc>
                  <a:txBody>
                    <a:bodyPr/>
                    <a:lstStyle/>
                    <a:p>
                      <a:pPr marL="122555">
                        <a:lnSpc>
                          <a:spcPts val="1864"/>
                        </a:lnSpc>
                      </a:pPr>
                      <a:r>
                        <a:rPr sz="2000" dirty="0">
                          <a:latin typeface="Calibri"/>
                          <a:cs typeface="Calibri"/>
                        </a:rPr>
                        <a:t>1</a:t>
                      </a:r>
                    </a:p>
                  </a:txBody>
                  <a:tcPr marL="0" marR="0" marT="0" marB="0">
                    <a:solidFill>
                      <a:srgbClr val="FFC000"/>
                    </a:solidFill>
                  </a:tcPr>
                </a:tc>
                <a:tc>
                  <a:txBody>
                    <a:bodyPr/>
                    <a:lstStyle/>
                    <a:p>
                      <a:pPr marL="121285">
                        <a:lnSpc>
                          <a:spcPts val="1864"/>
                        </a:lnSpc>
                      </a:pPr>
                      <a:r>
                        <a:rPr sz="2000" spc="-5" dirty="0">
                          <a:latin typeface="Calibri"/>
                          <a:cs typeface="Calibri"/>
                        </a:rPr>
                        <a:t>sp</a:t>
                      </a:r>
                      <a:endParaRPr sz="2000" dirty="0">
                        <a:latin typeface="Calibri"/>
                        <a:cs typeface="Calibri"/>
                      </a:endParaRPr>
                    </a:p>
                  </a:txBody>
                  <a:tcPr marL="0" marR="0" marT="0" marB="0">
                    <a:solidFill>
                      <a:srgbClr val="FFC000"/>
                    </a:solidFill>
                  </a:tcPr>
                </a:tc>
                <a:tc>
                  <a:txBody>
                    <a:bodyPr/>
                    <a:lstStyle/>
                    <a:p>
                      <a:pPr marL="121285">
                        <a:lnSpc>
                          <a:spcPts val="1864"/>
                        </a:lnSpc>
                      </a:pPr>
                      <a:r>
                        <a:rPr sz="2000" spc="-5" dirty="0">
                          <a:latin typeface="Calibri"/>
                          <a:cs typeface="Calibri"/>
                        </a:rPr>
                        <a:t>dosis</a:t>
                      </a:r>
                      <a:endParaRPr sz="2000" dirty="0">
                        <a:latin typeface="Calibri"/>
                        <a:cs typeface="Calibri"/>
                      </a:endParaRPr>
                    </a:p>
                  </a:txBody>
                  <a:tcPr marL="0" marR="0" marT="0" marB="0">
                    <a:solidFill>
                      <a:srgbClr val="FFC000"/>
                    </a:solidFill>
                  </a:tcPr>
                </a:tc>
                <a:tc>
                  <a:txBody>
                    <a:bodyPr/>
                    <a:lstStyle/>
                    <a:p>
                      <a:pPr marL="121285">
                        <a:lnSpc>
                          <a:spcPts val="1864"/>
                        </a:lnSpc>
                      </a:pPr>
                      <a:r>
                        <a:rPr sz="2000" spc="-5" dirty="0">
                          <a:latin typeface="Calibri"/>
                          <a:cs typeface="Calibri"/>
                        </a:rPr>
                        <a:t>maksimum</a:t>
                      </a:r>
                      <a:endParaRPr sz="2000" dirty="0">
                        <a:latin typeface="Calibri"/>
                        <a:cs typeface="Calibri"/>
                      </a:endParaRPr>
                    </a:p>
                  </a:txBody>
                  <a:tcPr marL="0" marR="0" marT="0" marB="0">
                    <a:solidFill>
                      <a:srgbClr val="FFC000"/>
                    </a:solidFill>
                  </a:tcPr>
                </a:tc>
                <a:tc>
                  <a:txBody>
                    <a:bodyPr/>
                    <a:lstStyle/>
                    <a:p>
                      <a:pPr marL="121920">
                        <a:lnSpc>
                          <a:spcPts val="1864"/>
                        </a:lnSpc>
                      </a:pPr>
                      <a:r>
                        <a:rPr sz="2000" spc="-5" dirty="0">
                          <a:latin typeface="Calibri"/>
                          <a:cs typeface="Calibri"/>
                        </a:rPr>
                        <a:t>sblm</a:t>
                      </a:r>
                      <a:endParaRPr sz="2000" dirty="0">
                        <a:latin typeface="Calibri"/>
                        <a:cs typeface="Calibri"/>
                      </a:endParaRPr>
                    </a:p>
                  </a:txBody>
                  <a:tcPr marL="0" marR="0" marT="0" marB="0">
                    <a:lnR w="6350">
                      <a:solidFill>
                        <a:srgbClr val="C8DBC1"/>
                      </a:solidFill>
                      <a:prstDash val="solid"/>
                    </a:lnR>
                    <a:solidFill>
                      <a:srgbClr val="FFC000"/>
                    </a:solidFill>
                  </a:tcPr>
                </a:tc>
              </a:tr>
              <a:tr h="304800">
                <a:tc>
                  <a:txBody>
                    <a:bodyPr/>
                    <a:lstStyle/>
                    <a:p>
                      <a:pPr>
                        <a:lnSpc>
                          <a:spcPct val="100000"/>
                        </a:lnSpc>
                      </a:pPr>
                      <a:endParaRPr sz="1900">
                        <a:latin typeface="Times New Roman"/>
                        <a:cs typeface="Times New Roman"/>
                      </a:endParaRPr>
                    </a:p>
                  </a:txBody>
                  <a:tcPr marL="0" marR="0" marT="0" marB="0">
                    <a:lnL w="6350">
                      <a:solidFill>
                        <a:srgbClr val="C8DBC1"/>
                      </a:solidFill>
                      <a:prstDash val="solid"/>
                    </a:lnL>
                    <a:solidFill>
                      <a:srgbClr val="FFC000"/>
                    </a:solidFill>
                  </a:tcPr>
                </a:tc>
                <a:tc>
                  <a:txBody>
                    <a:bodyPr/>
                    <a:lstStyle/>
                    <a:p>
                      <a:pPr marL="140335">
                        <a:lnSpc>
                          <a:spcPts val="2100"/>
                        </a:lnSpc>
                      </a:pPr>
                      <a:r>
                        <a:rPr sz="2000" spc="-10" dirty="0">
                          <a:latin typeface="Calibri"/>
                          <a:cs typeface="Calibri"/>
                        </a:rPr>
                        <a:t>maksimum,kemudian</a:t>
                      </a:r>
                      <a:endParaRPr sz="2000">
                        <a:latin typeface="Calibri"/>
                        <a:cs typeface="Calibri"/>
                      </a:endParaRPr>
                    </a:p>
                  </a:txBody>
                  <a:tcPr marL="0" marR="0" marT="0" marB="0">
                    <a:solidFill>
                      <a:srgbClr val="FFC000"/>
                    </a:solidFill>
                  </a:tcPr>
                </a:tc>
                <a:tc gridSpan="6">
                  <a:txBody>
                    <a:bodyPr/>
                    <a:lstStyle/>
                    <a:p>
                      <a:pPr marL="250825">
                        <a:lnSpc>
                          <a:spcPts val="2100"/>
                        </a:lnSpc>
                      </a:pPr>
                      <a:r>
                        <a:rPr sz="2000" spc="-5" dirty="0">
                          <a:latin typeface="Calibri"/>
                          <a:cs typeface="Calibri"/>
                        </a:rPr>
                        <a:t>menambahkan </a:t>
                      </a:r>
                      <a:r>
                        <a:rPr sz="2000" spc="-10" dirty="0">
                          <a:latin typeface="Calibri"/>
                          <a:cs typeface="Calibri"/>
                        </a:rPr>
                        <a:t>obat </a:t>
                      </a:r>
                      <a:r>
                        <a:rPr sz="2000" spc="-20" dirty="0">
                          <a:latin typeface="Calibri"/>
                          <a:cs typeface="Calibri"/>
                        </a:rPr>
                        <a:t>ke-2 </a:t>
                      </a:r>
                      <a:r>
                        <a:rPr sz="2000" spc="-5" dirty="0">
                          <a:latin typeface="Calibri"/>
                          <a:cs typeface="Calibri"/>
                        </a:rPr>
                        <a:t>dan</a:t>
                      </a:r>
                      <a:r>
                        <a:rPr sz="2000" spc="5" dirty="0">
                          <a:latin typeface="Calibri"/>
                          <a:cs typeface="Calibri"/>
                        </a:rPr>
                        <a:t> </a:t>
                      </a:r>
                      <a:r>
                        <a:rPr sz="2000" spc="-15" dirty="0">
                          <a:latin typeface="Calibri"/>
                          <a:cs typeface="Calibri"/>
                        </a:rPr>
                        <a:t>ke-3.</a:t>
                      </a:r>
                      <a:endParaRPr sz="2000" dirty="0">
                        <a:latin typeface="Calibri"/>
                        <a:cs typeface="Calibri"/>
                      </a:endParaRPr>
                    </a:p>
                  </a:txBody>
                  <a:tcPr marL="0" marR="0" marT="0" marB="0">
                    <a:lnR w="6350">
                      <a:solidFill>
                        <a:srgbClr val="C8DBC1"/>
                      </a:solidFill>
                      <a:prstDash val="solid"/>
                    </a:lnR>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327660">
                <a:tc>
                  <a:txBody>
                    <a:bodyPr/>
                    <a:lstStyle/>
                    <a:p>
                      <a:pPr>
                        <a:lnSpc>
                          <a:spcPct val="100000"/>
                        </a:lnSpc>
                      </a:pPr>
                      <a:endParaRPr sz="2000">
                        <a:latin typeface="Times New Roman"/>
                        <a:cs typeface="Times New Roman"/>
                      </a:endParaRPr>
                    </a:p>
                  </a:txBody>
                  <a:tcPr marL="0" marR="0" marT="0" marB="0">
                    <a:lnL w="6350">
                      <a:solidFill>
                        <a:srgbClr val="C8DBC1"/>
                      </a:solidFill>
                      <a:prstDash val="solid"/>
                    </a:lnL>
                    <a:solidFill>
                      <a:srgbClr val="FFC000"/>
                    </a:solidFill>
                  </a:tcPr>
                </a:tc>
                <a:tc>
                  <a:txBody>
                    <a:bodyPr/>
                    <a:lstStyle/>
                    <a:p>
                      <a:pPr marL="140335">
                        <a:lnSpc>
                          <a:spcPts val="2100"/>
                        </a:lnSpc>
                      </a:pPr>
                      <a:r>
                        <a:rPr sz="2000" spc="-5" dirty="0">
                          <a:latin typeface="Calibri"/>
                          <a:cs typeface="Calibri"/>
                        </a:rPr>
                        <a:t>tambahkan </a:t>
                      </a:r>
                      <a:r>
                        <a:rPr sz="2000" spc="-10" dirty="0">
                          <a:latin typeface="Calibri"/>
                          <a:cs typeface="Calibri"/>
                        </a:rPr>
                        <a:t>obat</a:t>
                      </a:r>
                      <a:r>
                        <a:rPr sz="2000" spc="-15" dirty="0">
                          <a:latin typeface="Calibri"/>
                          <a:cs typeface="Calibri"/>
                        </a:rPr>
                        <a:t> </a:t>
                      </a:r>
                      <a:r>
                        <a:rPr sz="2000" spc="-20" dirty="0">
                          <a:latin typeface="Calibri"/>
                          <a:cs typeface="Calibri"/>
                        </a:rPr>
                        <a:t>ke-2</a:t>
                      </a:r>
                      <a:endParaRPr sz="2000">
                        <a:latin typeface="Calibri"/>
                        <a:cs typeface="Calibri"/>
                      </a:endParaRPr>
                    </a:p>
                  </a:txBody>
                  <a:tcPr marL="0" marR="0" marT="0" marB="0">
                    <a:solidFill>
                      <a:srgbClr val="FFC000"/>
                    </a:solidFill>
                  </a:tcPr>
                </a:tc>
                <a:tc gridSpan="6">
                  <a:txBody>
                    <a:bodyPr/>
                    <a:lstStyle/>
                    <a:p>
                      <a:pPr>
                        <a:lnSpc>
                          <a:spcPct val="100000"/>
                        </a:lnSpc>
                      </a:pPr>
                      <a:endParaRPr sz="2000" dirty="0">
                        <a:latin typeface="Times New Roman"/>
                        <a:cs typeface="Times New Roman"/>
                      </a:endParaRPr>
                    </a:p>
                  </a:txBody>
                  <a:tcPr marL="0" marR="0" marT="0" marB="0">
                    <a:lnR w="6350">
                      <a:solidFill>
                        <a:srgbClr val="C8DBC1"/>
                      </a:solidFill>
                      <a:prstDash val="solid"/>
                    </a:lnR>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316990">
                <a:tc>
                  <a:txBody>
                    <a:bodyPr/>
                    <a:lstStyle/>
                    <a:p>
                      <a:pPr marL="50165" algn="ctr">
                        <a:lnSpc>
                          <a:spcPct val="100000"/>
                        </a:lnSpc>
                        <a:spcBef>
                          <a:spcPts val="209"/>
                        </a:spcBef>
                      </a:pPr>
                      <a:r>
                        <a:rPr sz="2400" dirty="0">
                          <a:solidFill>
                            <a:schemeClr val="tx1"/>
                          </a:solidFill>
                          <a:latin typeface="Calibri"/>
                          <a:cs typeface="Calibri"/>
                        </a:rPr>
                        <a:t>B</a:t>
                      </a:r>
                    </a:p>
                  </a:txBody>
                  <a:tcPr marL="0" marR="0" marT="26669" marB="0">
                    <a:lnL w="6350">
                      <a:solidFill>
                        <a:srgbClr val="C8DBC1"/>
                      </a:solidFill>
                      <a:prstDash val="solid"/>
                    </a:lnL>
                    <a:solidFill>
                      <a:srgbClr val="FFC000"/>
                    </a:solidFill>
                  </a:tcPr>
                </a:tc>
                <a:tc>
                  <a:txBody>
                    <a:bodyPr/>
                    <a:lstStyle/>
                    <a:p>
                      <a:pPr marL="140335" marR="236854">
                        <a:lnSpc>
                          <a:spcPct val="100000"/>
                        </a:lnSpc>
                        <a:spcBef>
                          <a:spcPts val="235"/>
                        </a:spcBef>
                      </a:pPr>
                      <a:r>
                        <a:rPr sz="2000" dirty="0">
                          <a:latin typeface="Calibri"/>
                          <a:cs typeface="Calibri"/>
                        </a:rPr>
                        <a:t>Mulai 1 </a:t>
                      </a:r>
                      <a:r>
                        <a:rPr sz="2000" spc="-10" dirty="0">
                          <a:latin typeface="Calibri"/>
                          <a:cs typeface="Calibri"/>
                        </a:rPr>
                        <a:t>obat</a:t>
                      </a:r>
                      <a:r>
                        <a:rPr sz="2000" spc="-70" dirty="0">
                          <a:latin typeface="Calibri"/>
                          <a:cs typeface="Calibri"/>
                        </a:rPr>
                        <a:t> </a:t>
                      </a:r>
                      <a:r>
                        <a:rPr sz="2000" spc="-10" dirty="0">
                          <a:latin typeface="Calibri"/>
                          <a:cs typeface="Calibri"/>
                        </a:rPr>
                        <a:t>kemudian  </a:t>
                      </a:r>
                      <a:r>
                        <a:rPr sz="2000" spc="-5" dirty="0">
                          <a:latin typeface="Calibri"/>
                          <a:cs typeface="Calibri"/>
                        </a:rPr>
                        <a:t>tambahkan </a:t>
                      </a:r>
                      <a:r>
                        <a:rPr sz="2000" spc="-10" dirty="0">
                          <a:latin typeface="Calibri"/>
                          <a:cs typeface="Calibri"/>
                        </a:rPr>
                        <a:t>obat </a:t>
                      </a:r>
                      <a:r>
                        <a:rPr sz="2000" spc="-20" dirty="0">
                          <a:latin typeface="Calibri"/>
                          <a:cs typeface="Calibri"/>
                        </a:rPr>
                        <a:t>ke-2  </a:t>
                      </a:r>
                      <a:r>
                        <a:rPr sz="2000" spc="-5" dirty="0">
                          <a:latin typeface="Calibri"/>
                          <a:cs typeface="Calibri"/>
                        </a:rPr>
                        <a:t>sblm dosis</a:t>
                      </a:r>
                      <a:r>
                        <a:rPr sz="2000" spc="-25" dirty="0">
                          <a:latin typeface="Calibri"/>
                          <a:cs typeface="Calibri"/>
                        </a:rPr>
                        <a:t> </a:t>
                      </a:r>
                      <a:r>
                        <a:rPr sz="2000" spc="-5" dirty="0">
                          <a:latin typeface="Calibri"/>
                          <a:cs typeface="Calibri"/>
                        </a:rPr>
                        <a:t>maksimum</a:t>
                      </a:r>
                      <a:endParaRPr sz="2000">
                        <a:latin typeface="Calibri"/>
                        <a:cs typeface="Calibri"/>
                      </a:endParaRPr>
                    </a:p>
                  </a:txBody>
                  <a:tcPr marL="0" marR="0" marT="29845" marB="0">
                    <a:solidFill>
                      <a:srgbClr val="FFC000"/>
                    </a:solidFill>
                  </a:tcPr>
                </a:tc>
                <a:tc gridSpan="6">
                  <a:txBody>
                    <a:bodyPr/>
                    <a:lstStyle/>
                    <a:p>
                      <a:pPr marL="250825" marR="80010" algn="just">
                        <a:lnSpc>
                          <a:spcPct val="100000"/>
                        </a:lnSpc>
                        <a:spcBef>
                          <a:spcPts val="235"/>
                        </a:spcBef>
                      </a:pPr>
                      <a:r>
                        <a:rPr sz="2000" spc="-25" dirty="0">
                          <a:latin typeface="Calibri"/>
                          <a:cs typeface="Calibri"/>
                        </a:rPr>
                        <a:t>Tambahkan </a:t>
                      </a:r>
                      <a:r>
                        <a:rPr sz="2000" spc="-10" dirty="0">
                          <a:latin typeface="Calibri"/>
                          <a:cs typeface="Calibri"/>
                        </a:rPr>
                        <a:t>obat </a:t>
                      </a:r>
                      <a:r>
                        <a:rPr sz="2000" spc="-20" dirty="0">
                          <a:latin typeface="Calibri"/>
                          <a:cs typeface="Calibri"/>
                        </a:rPr>
                        <a:t>ke-2 </a:t>
                      </a:r>
                      <a:r>
                        <a:rPr sz="2000" spc="-5" dirty="0">
                          <a:latin typeface="Calibri"/>
                          <a:cs typeface="Calibri"/>
                        </a:rPr>
                        <a:t>sblm </a:t>
                      </a:r>
                      <a:r>
                        <a:rPr sz="2000" spc="-10" dirty="0">
                          <a:latin typeface="Calibri"/>
                          <a:cs typeface="Calibri"/>
                        </a:rPr>
                        <a:t>obat </a:t>
                      </a:r>
                      <a:r>
                        <a:rPr sz="2000" dirty="0">
                          <a:latin typeface="Calibri"/>
                          <a:cs typeface="Calibri"/>
                        </a:rPr>
                        <a:t>1  </a:t>
                      </a:r>
                      <a:r>
                        <a:rPr sz="2000" spc="-5" dirty="0">
                          <a:latin typeface="Calibri"/>
                          <a:cs typeface="Calibri"/>
                        </a:rPr>
                        <a:t>mencapai dosis maks.Jk </a:t>
                      </a:r>
                      <a:r>
                        <a:rPr sz="2000" spc="-40" dirty="0">
                          <a:latin typeface="Calibri"/>
                          <a:cs typeface="Calibri"/>
                        </a:rPr>
                        <a:t>Target </a:t>
                      </a:r>
                      <a:r>
                        <a:rPr sz="2000" dirty="0">
                          <a:latin typeface="Calibri"/>
                          <a:cs typeface="Calibri"/>
                        </a:rPr>
                        <a:t>BP </a:t>
                      </a:r>
                      <a:r>
                        <a:rPr sz="2000" spc="-5" dirty="0">
                          <a:latin typeface="Calibri"/>
                          <a:cs typeface="Calibri"/>
                        </a:rPr>
                        <a:t>blm  </a:t>
                      </a:r>
                      <a:r>
                        <a:rPr sz="2000" spc="-10" dirty="0">
                          <a:latin typeface="Calibri"/>
                          <a:cs typeface="Calibri"/>
                        </a:rPr>
                        <a:t>tercapai,tambahkan obat </a:t>
                      </a:r>
                      <a:r>
                        <a:rPr sz="2000" spc="-20" dirty="0">
                          <a:latin typeface="Calibri"/>
                          <a:cs typeface="Calibri"/>
                        </a:rPr>
                        <a:t>ke-3 </a:t>
                      </a:r>
                      <a:r>
                        <a:rPr sz="2000" spc="-5" dirty="0">
                          <a:latin typeface="Calibri"/>
                          <a:cs typeface="Calibri"/>
                        </a:rPr>
                        <a:t>dan  </a:t>
                      </a:r>
                      <a:r>
                        <a:rPr sz="2000" spc="-10" dirty="0">
                          <a:latin typeface="Calibri"/>
                          <a:cs typeface="Calibri"/>
                        </a:rPr>
                        <a:t>titrasi </a:t>
                      </a:r>
                      <a:r>
                        <a:rPr sz="2000" spc="-5" dirty="0">
                          <a:latin typeface="Calibri"/>
                          <a:cs typeface="Calibri"/>
                        </a:rPr>
                        <a:t>sp dosis</a:t>
                      </a:r>
                      <a:r>
                        <a:rPr sz="2000" spc="25" dirty="0">
                          <a:latin typeface="Calibri"/>
                          <a:cs typeface="Calibri"/>
                        </a:rPr>
                        <a:t> </a:t>
                      </a:r>
                      <a:r>
                        <a:rPr sz="2000" spc="-10" dirty="0">
                          <a:latin typeface="Calibri"/>
                          <a:cs typeface="Calibri"/>
                        </a:rPr>
                        <a:t>maks.</a:t>
                      </a:r>
                      <a:endParaRPr sz="2000" dirty="0">
                        <a:latin typeface="Calibri"/>
                        <a:cs typeface="Calibri"/>
                      </a:endParaRPr>
                    </a:p>
                  </a:txBody>
                  <a:tcPr marL="0" marR="0" marT="29845" marB="0">
                    <a:lnR w="6350">
                      <a:solidFill>
                        <a:srgbClr val="C8DBC1"/>
                      </a:solidFill>
                      <a:prstDash val="solid"/>
                    </a:lnR>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947035">
                <a:tc>
                  <a:txBody>
                    <a:bodyPr/>
                    <a:lstStyle/>
                    <a:p>
                      <a:pPr marL="50165" algn="ctr">
                        <a:lnSpc>
                          <a:spcPct val="100000"/>
                        </a:lnSpc>
                        <a:spcBef>
                          <a:spcPts val="209"/>
                        </a:spcBef>
                      </a:pPr>
                      <a:r>
                        <a:rPr sz="2400" dirty="0">
                          <a:solidFill>
                            <a:schemeClr val="tx1"/>
                          </a:solidFill>
                          <a:latin typeface="Calibri"/>
                          <a:cs typeface="Calibri"/>
                        </a:rPr>
                        <a:t>C</a:t>
                      </a:r>
                    </a:p>
                  </a:txBody>
                  <a:tcPr marL="0" marR="0" marT="26669" marB="0">
                    <a:lnL w="6350">
                      <a:solidFill>
                        <a:srgbClr val="C8DBC1"/>
                      </a:solidFill>
                      <a:prstDash val="solid"/>
                    </a:lnL>
                    <a:lnB w="6350">
                      <a:solidFill>
                        <a:srgbClr val="C8DBC1"/>
                      </a:solidFill>
                      <a:prstDash val="solid"/>
                    </a:lnB>
                    <a:solidFill>
                      <a:srgbClr val="FFC000"/>
                    </a:solidFill>
                  </a:tcPr>
                </a:tc>
                <a:tc>
                  <a:txBody>
                    <a:bodyPr/>
                    <a:lstStyle/>
                    <a:p>
                      <a:pPr marL="140335" marR="492759">
                        <a:lnSpc>
                          <a:spcPct val="100000"/>
                        </a:lnSpc>
                        <a:spcBef>
                          <a:spcPts val="235"/>
                        </a:spcBef>
                      </a:pPr>
                      <a:r>
                        <a:rPr sz="2000" dirty="0">
                          <a:latin typeface="Calibri"/>
                          <a:cs typeface="Calibri"/>
                        </a:rPr>
                        <a:t>Mulai </a:t>
                      </a:r>
                      <a:r>
                        <a:rPr sz="2000" spc="-10" dirty="0">
                          <a:latin typeface="Calibri"/>
                          <a:cs typeface="Calibri"/>
                        </a:rPr>
                        <a:t>dengan </a:t>
                      </a:r>
                      <a:r>
                        <a:rPr sz="2000" dirty="0">
                          <a:latin typeface="Calibri"/>
                          <a:cs typeface="Calibri"/>
                        </a:rPr>
                        <a:t>2</a:t>
                      </a:r>
                      <a:r>
                        <a:rPr sz="2000" spc="-80" dirty="0">
                          <a:latin typeface="Calibri"/>
                          <a:cs typeface="Calibri"/>
                        </a:rPr>
                        <a:t> </a:t>
                      </a:r>
                      <a:r>
                        <a:rPr sz="2000" spc="-10" dirty="0">
                          <a:latin typeface="Calibri"/>
                          <a:cs typeface="Calibri"/>
                        </a:rPr>
                        <a:t>obat  </a:t>
                      </a:r>
                      <a:r>
                        <a:rPr sz="2000" spc="-15" dirty="0">
                          <a:latin typeface="Calibri"/>
                          <a:cs typeface="Calibri"/>
                        </a:rPr>
                        <a:t>(separate </a:t>
                      </a:r>
                      <a:r>
                        <a:rPr sz="2000" spc="-5" dirty="0">
                          <a:latin typeface="Calibri"/>
                          <a:cs typeface="Calibri"/>
                        </a:rPr>
                        <a:t>or single  combination)</a:t>
                      </a:r>
                      <a:endParaRPr sz="2000">
                        <a:latin typeface="Calibri"/>
                        <a:cs typeface="Calibri"/>
                      </a:endParaRPr>
                    </a:p>
                  </a:txBody>
                  <a:tcPr marL="0" marR="0" marT="29845" marB="0">
                    <a:lnB w="6350">
                      <a:solidFill>
                        <a:srgbClr val="C8DBC1"/>
                      </a:solidFill>
                      <a:prstDash val="solid"/>
                    </a:lnB>
                    <a:solidFill>
                      <a:srgbClr val="FFC000"/>
                    </a:solidFill>
                  </a:tcPr>
                </a:tc>
                <a:tc gridSpan="6">
                  <a:txBody>
                    <a:bodyPr/>
                    <a:lstStyle/>
                    <a:p>
                      <a:pPr marL="593725" indent="-342900">
                        <a:lnSpc>
                          <a:spcPct val="100000"/>
                        </a:lnSpc>
                        <a:spcBef>
                          <a:spcPts val="235"/>
                        </a:spcBef>
                        <a:buFont typeface="Arial"/>
                        <a:buChar char="•"/>
                        <a:tabLst>
                          <a:tab pos="593725" algn="l"/>
                          <a:tab pos="594360" algn="l"/>
                        </a:tabLst>
                      </a:pPr>
                      <a:r>
                        <a:rPr sz="2000" dirty="0">
                          <a:latin typeface="Calibri"/>
                          <a:cs typeface="Calibri"/>
                        </a:rPr>
                        <a:t>Mulai </a:t>
                      </a:r>
                      <a:r>
                        <a:rPr sz="2000" spc="-5" dirty="0">
                          <a:latin typeface="Calibri"/>
                          <a:cs typeface="Calibri"/>
                        </a:rPr>
                        <a:t>dg </a:t>
                      </a:r>
                      <a:r>
                        <a:rPr sz="2000" dirty="0">
                          <a:latin typeface="Calibri"/>
                          <a:cs typeface="Calibri"/>
                        </a:rPr>
                        <a:t>2</a:t>
                      </a:r>
                      <a:r>
                        <a:rPr sz="2000" spc="-25" dirty="0">
                          <a:latin typeface="Calibri"/>
                          <a:cs typeface="Calibri"/>
                        </a:rPr>
                        <a:t> </a:t>
                      </a:r>
                      <a:r>
                        <a:rPr sz="2000" spc="-10" dirty="0">
                          <a:latin typeface="Calibri"/>
                          <a:cs typeface="Calibri"/>
                        </a:rPr>
                        <a:t>obat</a:t>
                      </a:r>
                      <a:endParaRPr sz="2000" dirty="0">
                        <a:latin typeface="Calibri"/>
                        <a:cs typeface="Calibri"/>
                      </a:endParaRPr>
                    </a:p>
                    <a:p>
                      <a:pPr marL="593725" indent="-342900">
                        <a:lnSpc>
                          <a:spcPct val="100000"/>
                        </a:lnSpc>
                        <a:spcBef>
                          <a:spcPts val="5"/>
                        </a:spcBef>
                        <a:buFont typeface="Arial"/>
                        <a:buChar char="•"/>
                        <a:tabLst>
                          <a:tab pos="593725" algn="l"/>
                          <a:tab pos="594360" algn="l"/>
                        </a:tabLst>
                      </a:pPr>
                      <a:r>
                        <a:rPr sz="2000" dirty="0">
                          <a:latin typeface="Calibri"/>
                          <a:cs typeface="Calibri"/>
                        </a:rPr>
                        <a:t>Bbrp </a:t>
                      </a:r>
                      <a:r>
                        <a:rPr sz="2000" spc="-10" dirty="0">
                          <a:latin typeface="Calibri"/>
                          <a:cs typeface="Calibri"/>
                        </a:rPr>
                        <a:t>committee</a:t>
                      </a:r>
                      <a:r>
                        <a:rPr sz="2000" spc="-15" dirty="0">
                          <a:latin typeface="Calibri"/>
                          <a:cs typeface="Calibri"/>
                        </a:rPr>
                        <a:t> </a:t>
                      </a:r>
                      <a:r>
                        <a:rPr sz="2000" spc="-10" dirty="0">
                          <a:latin typeface="Calibri"/>
                          <a:cs typeface="Calibri"/>
                        </a:rPr>
                        <a:t>merekomendasi:</a:t>
                      </a:r>
                      <a:endParaRPr sz="2000" dirty="0">
                        <a:latin typeface="Calibri"/>
                        <a:cs typeface="Calibri"/>
                      </a:endParaRPr>
                    </a:p>
                    <a:p>
                      <a:pPr marL="593725" indent="-342900">
                        <a:lnSpc>
                          <a:spcPts val="2395"/>
                        </a:lnSpc>
                        <a:spcBef>
                          <a:spcPts val="10"/>
                        </a:spcBef>
                        <a:buFont typeface="Wingdings"/>
                        <a:buChar char=""/>
                        <a:tabLst>
                          <a:tab pos="593725" algn="l"/>
                          <a:tab pos="594360" algn="l"/>
                        </a:tabLst>
                      </a:pPr>
                      <a:r>
                        <a:rPr sz="2000" spc="-5" dirty="0">
                          <a:latin typeface="Calibri"/>
                          <a:cs typeface="Calibri"/>
                        </a:rPr>
                        <a:t>≥2 </a:t>
                      </a:r>
                      <a:r>
                        <a:rPr sz="2000" spc="-10" dirty="0">
                          <a:latin typeface="Calibri"/>
                          <a:cs typeface="Calibri"/>
                        </a:rPr>
                        <a:t>obat </a:t>
                      </a:r>
                      <a:r>
                        <a:rPr sz="2000" spc="-5" dirty="0">
                          <a:latin typeface="Wingdings"/>
                          <a:cs typeface="Wingdings"/>
                        </a:rPr>
                        <a:t></a:t>
                      </a:r>
                      <a:r>
                        <a:rPr sz="2000" spc="-5" dirty="0">
                          <a:latin typeface="Calibri"/>
                          <a:cs typeface="Calibri"/>
                        </a:rPr>
                        <a:t>SBP &gt;160 </a:t>
                      </a:r>
                      <a:r>
                        <a:rPr sz="2000" spc="-10" dirty="0">
                          <a:latin typeface="Calibri"/>
                          <a:cs typeface="Calibri"/>
                        </a:rPr>
                        <a:t>dan/atau</a:t>
                      </a:r>
                      <a:r>
                        <a:rPr sz="2000" spc="-5" dirty="0">
                          <a:latin typeface="Calibri"/>
                          <a:cs typeface="Calibri"/>
                        </a:rPr>
                        <a:t> DBP</a:t>
                      </a:r>
                      <a:endParaRPr sz="2000" dirty="0">
                        <a:latin typeface="Calibri"/>
                        <a:cs typeface="Calibri"/>
                      </a:endParaRPr>
                    </a:p>
                    <a:p>
                      <a:pPr marL="593725" marR="531495" algn="ctr">
                        <a:lnSpc>
                          <a:spcPts val="2400"/>
                        </a:lnSpc>
                        <a:spcBef>
                          <a:spcPts val="75"/>
                        </a:spcBef>
                      </a:pPr>
                      <a:r>
                        <a:rPr sz="2000" spc="-5" dirty="0">
                          <a:latin typeface="Calibri"/>
                          <a:cs typeface="Calibri"/>
                        </a:rPr>
                        <a:t>&gt;100, </a:t>
                      </a:r>
                      <a:r>
                        <a:rPr sz="2000" spc="-15" dirty="0">
                          <a:latin typeface="Calibri"/>
                          <a:cs typeface="Calibri"/>
                        </a:rPr>
                        <a:t>atau </a:t>
                      </a:r>
                      <a:r>
                        <a:rPr sz="2000" spc="-5" dirty="0">
                          <a:latin typeface="Calibri"/>
                          <a:cs typeface="Calibri"/>
                        </a:rPr>
                        <a:t>SBP &gt;20 </a:t>
                      </a:r>
                      <a:r>
                        <a:rPr sz="2000" dirty="0">
                          <a:latin typeface="Calibri"/>
                          <a:cs typeface="Calibri"/>
                        </a:rPr>
                        <a:t>mmHg </a:t>
                      </a:r>
                      <a:r>
                        <a:rPr sz="2000" spc="-10" dirty="0">
                          <a:latin typeface="Calibri"/>
                          <a:cs typeface="Calibri"/>
                        </a:rPr>
                        <a:t>diatas  </a:t>
                      </a:r>
                      <a:r>
                        <a:rPr sz="2000" spc="-15" dirty="0">
                          <a:latin typeface="Calibri"/>
                          <a:cs typeface="Calibri"/>
                        </a:rPr>
                        <a:t>target </a:t>
                      </a:r>
                      <a:r>
                        <a:rPr sz="2000" spc="-10" dirty="0">
                          <a:latin typeface="Calibri"/>
                          <a:cs typeface="Calibri"/>
                        </a:rPr>
                        <a:t>dan/atau </a:t>
                      </a:r>
                      <a:r>
                        <a:rPr sz="2000" spc="-5" dirty="0">
                          <a:latin typeface="Calibri"/>
                          <a:cs typeface="Calibri"/>
                        </a:rPr>
                        <a:t>DBP &gt;10</a:t>
                      </a:r>
                      <a:r>
                        <a:rPr sz="2000" spc="-30" dirty="0">
                          <a:latin typeface="Calibri"/>
                          <a:cs typeface="Calibri"/>
                        </a:rPr>
                        <a:t> </a:t>
                      </a:r>
                      <a:r>
                        <a:rPr sz="2000" dirty="0">
                          <a:latin typeface="Calibri"/>
                          <a:cs typeface="Calibri"/>
                        </a:rPr>
                        <a:t>mmHg</a:t>
                      </a:r>
                    </a:p>
                    <a:p>
                      <a:pPr marL="593725" indent="-342900">
                        <a:lnSpc>
                          <a:spcPts val="2320"/>
                        </a:lnSpc>
                        <a:buFont typeface="Wingdings"/>
                        <a:buChar char=""/>
                        <a:tabLst>
                          <a:tab pos="593725" algn="l"/>
                          <a:tab pos="594360" algn="l"/>
                        </a:tabLst>
                      </a:pPr>
                      <a:r>
                        <a:rPr sz="2000" spc="-15" dirty="0">
                          <a:latin typeface="Calibri"/>
                          <a:cs typeface="Calibri"/>
                        </a:rPr>
                        <a:t>Jika target </a:t>
                      </a:r>
                      <a:r>
                        <a:rPr sz="2000" dirty="0">
                          <a:latin typeface="Calibri"/>
                          <a:cs typeface="Calibri"/>
                        </a:rPr>
                        <a:t>BP </a:t>
                      </a:r>
                      <a:r>
                        <a:rPr sz="2000" spc="-10" dirty="0">
                          <a:latin typeface="Calibri"/>
                          <a:cs typeface="Calibri"/>
                        </a:rPr>
                        <a:t>tdk tercapai </a:t>
                      </a:r>
                      <a:r>
                        <a:rPr sz="2000" dirty="0">
                          <a:latin typeface="Calibri"/>
                          <a:cs typeface="Calibri"/>
                        </a:rPr>
                        <a:t>(2</a:t>
                      </a:r>
                      <a:r>
                        <a:rPr sz="2000" spc="50" dirty="0">
                          <a:latin typeface="Calibri"/>
                          <a:cs typeface="Calibri"/>
                        </a:rPr>
                        <a:t> </a:t>
                      </a:r>
                      <a:r>
                        <a:rPr sz="2000" spc="-5" dirty="0">
                          <a:latin typeface="Calibri"/>
                          <a:cs typeface="Calibri"/>
                        </a:rPr>
                        <a:t>drugs),</a:t>
                      </a:r>
                      <a:endParaRPr sz="2000" dirty="0">
                        <a:latin typeface="Calibri"/>
                        <a:cs typeface="Calibri"/>
                      </a:endParaRPr>
                    </a:p>
                    <a:p>
                      <a:pPr marL="13970" algn="ctr">
                        <a:lnSpc>
                          <a:spcPct val="100000"/>
                        </a:lnSpc>
                      </a:pPr>
                      <a:r>
                        <a:rPr sz="2000" spc="-5" dirty="0">
                          <a:latin typeface="Calibri"/>
                          <a:cs typeface="Calibri"/>
                        </a:rPr>
                        <a:t>tambahkan </a:t>
                      </a:r>
                      <a:r>
                        <a:rPr sz="2000" spc="-10" dirty="0">
                          <a:latin typeface="Calibri"/>
                          <a:cs typeface="Calibri"/>
                        </a:rPr>
                        <a:t>obat </a:t>
                      </a:r>
                      <a:r>
                        <a:rPr sz="2000" spc="-20" dirty="0">
                          <a:latin typeface="Calibri"/>
                          <a:cs typeface="Calibri"/>
                        </a:rPr>
                        <a:t>ke-3 </a:t>
                      </a:r>
                      <a:r>
                        <a:rPr sz="2000" spc="-5" dirty="0">
                          <a:latin typeface="Calibri"/>
                          <a:cs typeface="Calibri"/>
                        </a:rPr>
                        <a:t>dan</a:t>
                      </a:r>
                      <a:r>
                        <a:rPr sz="2000" spc="5" dirty="0">
                          <a:latin typeface="Calibri"/>
                          <a:cs typeface="Calibri"/>
                        </a:rPr>
                        <a:t> </a:t>
                      </a:r>
                      <a:r>
                        <a:rPr sz="2000" spc="-10" dirty="0">
                          <a:latin typeface="Calibri"/>
                          <a:cs typeface="Calibri"/>
                        </a:rPr>
                        <a:t>titrasi.</a:t>
                      </a:r>
                      <a:endParaRPr sz="2000" dirty="0">
                        <a:latin typeface="Calibri"/>
                        <a:cs typeface="Calibri"/>
                      </a:endParaRPr>
                    </a:p>
                  </a:txBody>
                  <a:tcPr marL="0" marR="0" marT="29845" marB="0">
                    <a:lnR w="6350">
                      <a:solidFill>
                        <a:srgbClr val="C8DBC1"/>
                      </a:solidFill>
                      <a:prstDash val="solid"/>
                    </a:lnR>
                    <a:lnB w="6350">
                      <a:solidFill>
                        <a:srgbClr val="C8DBC1"/>
                      </a:solidFill>
                      <a:prstDash val="solid"/>
                    </a:lnB>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24176" y="580313"/>
            <a:ext cx="7345426" cy="582485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032507" y="636269"/>
            <a:ext cx="1168400" cy="635000"/>
          </a:xfrm>
          <a:prstGeom prst="rect">
            <a:avLst/>
          </a:prstGeom>
        </p:spPr>
        <p:txBody>
          <a:bodyPr vert="horz" wrap="square" lIns="0" tIns="12065" rIns="0" bIns="0" rtlCol="0">
            <a:spAutoFit/>
          </a:bodyPr>
          <a:lstStyle/>
          <a:p>
            <a:pPr marL="12700">
              <a:lnSpc>
                <a:spcPct val="100000"/>
              </a:lnSpc>
              <a:spcBef>
                <a:spcPts val="95"/>
              </a:spcBef>
            </a:pPr>
            <a:r>
              <a:rPr sz="4000" spc="-10" dirty="0">
                <a:solidFill>
                  <a:srgbClr val="FF0000"/>
                </a:solidFill>
              </a:rPr>
              <a:t>JNC</a:t>
            </a:r>
            <a:r>
              <a:rPr sz="4000" spc="-80" dirty="0">
                <a:solidFill>
                  <a:srgbClr val="FF0000"/>
                </a:solidFill>
              </a:rPr>
              <a:t> </a:t>
            </a:r>
            <a:r>
              <a:rPr sz="4000" spc="-5" dirty="0">
                <a:solidFill>
                  <a:srgbClr val="FF0000"/>
                </a:solidFill>
              </a:rPr>
              <a:t>7</a:t>
            </a:r>
            <a:endParaRPr sz="4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629664" y="0"/>
          <a:ext cx="8995409" cy="6855457"/>
        </p:xfrm>
        <a:graphic>
          <a:graphicData uri="http://schemas.openxmlformats.org/drawingml/2006/table">
            <a:tbl>
              <a:tblPr firstRow="1" bandRow="1">
                <a:tableStyleId>{2D5ABB26-0587-4C30-8999-92F81FD0307C}</a:tableStyleId>
              </a:tblPr>
              <a:tblGrid>
                <a:gridCol w="1560195"/>
                <a:gridCol w="1887855"/>
                <a:gridCol w="1329054"/>
                <a:gridCol w="4218305"/>
              </a:tblGrid>
              <a:tr h="566420">
                <a:tc>
                  <a:txBody>
                    <a:bodyPr/>
                    <a:lstStyle/>
                    <a:p>
                      <a:pPr marL="178435">
                        <a:lnSpc>
                          <a:spcPts val="2810"/>
                        </a:lnSpc>
                      </a:pPr>
                      <a:r>
                        <a:rPr sz="2400" b="1" spc="-5" dirty="0">
                          <a:solidFill>
                            <a:srgbClr val="FFFF00"/>
                          </a:solidFill>
                          <a:latin typeface="Calibri"/>
                          <a:cs typeface="Calibri"/>
                        </a:rPr>
                        <a:t>Guideline</a:t>
                      </a:r>
                      <a:endParaRPr sz="2400">
                        <a:latin typeface="Calibri"/>
                        <a:cs typeface="Calibri"/>
                      </a:endParaRPr>
                    </a:p>
                  </a:txBody>
                  <a:tcPr marL="0" marR="0" marT="0" marB="0">
                    <a:lnL w="12700">
                      <a:solidFill>
                        <a:srgbClr val="FFFFFF"/>
                      </a:solidFill>
                      <a:prstDash val="solid"/>
                    </a:lnL>
                    <a:lnR w="12700">
                      <a:solidFill>
                        <a:srgbClr val="FFFFFF"/>
                      </a:solidFill>
                      <a:prstDash val="solid"/>
                    </a:lnR>
                    <a:lnB w="38100">
                      <a:solidFill>
                        <a:srgbClr val="FFFFFF"/>
                      </a:solidFill>
                      <a:prstDash val="solid"/>
                    </a:lnB>
                    <a:solidFill>
                      <a:srgbClr val="EC7C30"/>
                    </a:solidFill>
                  </a:tcPr>
                </a:tc>
                <a:tc>
                  <a:txBody>
                    <a:bodyPr/>
                    <a:lstStyle/>
                    <a:p>
                      <a:pPr marL="261620">
                        <a:lnSpc>
                          <a:spcPts val="2810"/>
                        </a:lnSpc>
                      </a:pPr>
                      <a:r>
                        <a:rPr sz="2400" b="1" spc="-10" dirty="0">
                          <a:solidFill>
                            <a:srgbClr val="FFFF00"/>
                          </a:solidFill>
                          <a:latin typeface="Calibri"/>
                          <a:cs typeface="Calibri"/>
                        </a:rPr>
                        <a:t>Population</a:t>
                      </a:r>
                      <a:endParaRPr sz="2400">
                        <a:latin typeface="Calibri"/>
                        <a:cs typeface="Calibri"/>
                      </a:endParaRPr>
                    </a:p>
                  </a:txBody>
                  <a:tcPr marL="0" marR="0" marT="0" marB="0">
                    <a:lnL w="12700">
                      <a:solidFill>
                        <a:srgbClr val="FFFFFF"/>
                      </a:solidFill>
                      <a:prstDash val="solid"/>
                    </a:lnL>
                    <a:lnR w="12700">
                      <a:solidFill>
                        <a:srgbClr val="FFFFFF"/>
                      </a:solidFill>
                      <a:prstDash val="solid"/>
                    </a:lnR>
                    <a:lnB w="38100">
                      <a:solidFill>
                        <a:srgbClr val="FFFFFF"/>
                      </a:solidFill>
                      <a:prstDash val="solid"/>
                    </a:lnB>
                    <a:solidFill>
                      <a:srgbClr val="EC7C30"/>
                    </a:solidFill>
                  </a:tcPr>
                </a:tc>
                <a:tc>
                  <a:txBody>
                    <a:bodyPr/>
                    <a:lstStyle/>
                    <a:p>
                      <a:pPr marL="12700" algn="ctr">
                        <a:lnSpc>
                          <a:spcPts val="2810"/>
                        </a:lnSpc>
                      </a:pPr>
                      <a:r>
                        <a:rPr sz="2400" b="1" spc="-5" dirty="0">
                          <a:solidFill>
                            <a:srgbClr val="FFFF00"/>
                          </a:solidFill>
                          <a:latin typeface="Calibri"/>
                          <a:cs typeface="Calibri"/>
                        </a:rPr>
                        <a:t>Goal</a:t>
                      </a:r>
                      <a:r>
                        <a:rPr sz="2400" b="1" spc="-50" dirty="0">
                          <a:solidFill>
                            <a:srgbClr val="FFFF00"/>
                          </a:solidFill>
                          <a:latin typeface="Calibri"/>
                          <a:cs typeface="Calibri"/>
                        </a:rPr>
                        <a:t> </a:t>
                      </a:r>
                      <a:r>
                        <a:rPr sz="2400" b="1" dirty="0">
                          <a:solidFill>
                            <a:srgbClr val="FFFF00"/>
                          </a:solidFill>
                          <a:latin typeface="Calibri"/>
                          <a:cs typeface="Calibri"/>
                        </a:rPr>
                        <a:t>BP</a:t>
                      </a:r>
                      <a:endParaRPr sz="2400">
                        <a:latin typeface="Calibri"/>
                        <a:cs typeface="Calibri"/>
                      </a:endParaRPr>
                    </a:p>
                  </a:txBody>
                  <a:tcPr marL="0" marR="0" marT="0" marB="0">
                    <a:lnL w="12700">
                      <a:solidFill>
                        <a:srgbClr val="FFFFFF"/>
                      </a:solidFill>
                      <a:prstDash val="solid"/>
                    </a:lnL>
                    <a:lnR w="12700">
                      <a:solidFill>
                        <a:srgbClr val="FFFFFF"/>
                      </a:solidFill>
                      <a:prstDash val="solid"/>
                    </a:lnR>
                    <a:lnB w="38100">
                      <a:solidFill>
                        <a:srgbClr val="FFFFFF"/>
                      </a:solidFill>
                      <a:prstDash val="solid"/>
                    </a:lnB>
                    <a:solidFill>
                      <a:srgbClr val="EC7C30"/>
                    </a:solidFill>
                  </a:tcPr>
                </a:tc>
                <a:tc>
                  <a:txBody>
                    <a:bodyPr/>
                    <a:lstStyle/>
                    <a:p>
                      <a:pPr marL="1368425">
                        <a:lnSpc>
                          <a:spcPts val="2810"/>
                        </a:lnSpc>
                      </a:pPr>
                      <a:r>
                        <a:rPr sz="2400" b="1" spc="-5" dirty="0">
                          <a:solidFill>
                            <a:srgbClr val="FFFF00"/>
                          </a:solidFill>
                          <a:latin typeface="Calibri"/>
                          <a:cs typeface="Calibri"/>
                        </a:rPr>
                        <a:t>Initial</a:t>
                      </a:r>
                      <a:r>
                        <a:rPr sz="2400" b="1" dirty="0">
                          <a:solidFill>
                            <a:srgbClr val="FFFF00"/>
                          </a:solidFill>
                          <a:latin typeface="Calibri"/>
                          <a:cs typeface="Calibri"/>
                        </a:rPr>
                        <a:t> </a:t>
                      </a:r>
                      <a:r>
                        <a:rPr sz="2400" b="1" spc="-5" dirty="0">
                          <a:solidFill>
                            <a:srgbClr val="FFFF00"/>
                          </a:solidFill>
                          <a:latin typeface="Calibri"/>
                          <a:cs typeface="Calibri"/>
                        </a:rPr>
                        <a:t>drugs</a:t>
                      </a:r>
                      <a:endParaRPr sz="2400">
                        <a:latin typeface="Calibri"/>
                        <a:cs typeface="Calibri"/>
                      </a:endParaRPr>
                    </a:p>
                  </a:txBody>
                  <a:tcPr marL="0" marR="0" marT="0" marB="0">
                    <a:lnL w="12700">
                      <a:solidFill>
                        <a:srgbClr val="FFFFFF"/>
                      </a:solidFill>
                      <a:prstDash val="solid"/>
                    </a:lnL>
                    <a:lnR w="12700">
                      <a:solidFill>
                        <a:srgbClr val="FFFFFF"/>
                      </a:solidFill>
                      <a:prstDash val="solid"/>
                    </a:lnR>
                    <a:lnB w="38100">
                      <a:solidFill>
                        <a:srgbClr val="FFFFFF"/>
                      </a:solidFill>
                      <a:prstDash val="solid"/>
                    </a:lnB>
                    <a:solidFill>
                      <a:srgbClr val="EC7C30"/>
                    </a:solidFill>
                  </a:tcPr>
                </a:tc>
              </a:tr>
              <a:tr h="1920239">
                <a:tc>
                  <a:txBody>
                    <a:bodyPr/>
                    <a:lstStyle/>
                    <a:p>
                      <a:pPr marL="97790">
                        <a:lnSpc>
                          <a:spcPct val="100000"/>
                        </a:lnSpc>
                        <a:spcBef>
                          <a:spcPts val="204"/>
                        </a:spcBef>
                      </a:pPr>
                      <a:r>
                        <a:rPr sz="2400" spc="-5" dirty="0">
                          <a:latin typeface="Calibri"/>
                          <a:cs typeface="Calibri"/>
                        </a:rPr>
                        <a:t>2014</a:t>
                      </a:r>
                      <a:r>
                        <a:rPr sz="2400" spc="-25" dirty="0">
                          <a:latin typeface="Calibri"/>
                          <a:cs typeface="Calibri"/>
                        </a:rPr>
                        <a:t> </a:t>
                      </a:r>
                      <a:r>
                        <a:rPr sz="2400" spc="-5" dirty="0">
                          <a:latin typeface="Calibri"/>
                          <a:cs typeface="Calibri"/>
                        </a:rPr>
                        <a:t>HT</a:t>
                      </a:r>
                      <a:endParaRPr sz="2400">
                        <a:latin typeface="Calibri"/>
                        <a:cs typeface="Calibri"/>
                      </a:endParaRPr>
                    </a:p>
                    <a:p>
                      <a:pPr marL="97790">
                        <a:lnSpc>
                          <a:spcPct val="100000"/>
                        </a:lnSpc>
                      </a:pPr>
                      <a:r>
                        <a:rPr sz="2400" dirty="0">
                          <a:latin typeface="Calibri"/>
                          <a:cs typeface="Calibri"/>
                        </a:rPr>
                        <a:t>Guideline</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97790">
                        <a:lnSpc>
                          <a:spcPct val="100000"/>
                        </a:lnSpc>
                        <a:spcBef>
                          <a:spcPts val="229"/>
                        </a:spcBef>
                      </a:pPr>
                      <a:r>
                        <a:rPr sz="2000" spc="-10" dirty="0">
                          <a:latin typeface="Calibri"/>
                          <a:cs typeface="Calibri"/>
                        </a:rPr>
                        <a:t>General </a:t>
                      </a:r>
                      <a:r>
                        <a:rPr sz="2000" spc="-5" dirty="0">
                          <a:latin typeface="Calibri"/>
                          <a:cs typeface="Calibri"/>
                        </a:rPr>
                        <a:t>≥60</a:t>
                      </a:r>
                      <a:r>
                        <a:rPr sz="2000" spc="-15" dirty="0">
                          <a:latin typeface="Calibri"/>
                          <a:cs typeface="Calibri"/>
                        </a:rPr>
                        <a:t> </a:t>
                      </a:r>
                      <a:r>
                        <a:rPr sz="2000" dirty="0">
                          <a:latin typeface="Calibri"/>
                          <a:cs typeface="Calibri"/>
                        </a:rPr>
                        <a:t>y</a:t>
                      </a:r>
                      <a:endParaRPr sz="2000">
                        <a:latin typeface="Calibri"/>
                        <a:cs typeface="Calibri"/>
                      </a:endParaRPr>
                    </a:p>
                    <a:p>
                      <a:pPr>
                        <a:lnSpc>
                          <a:spcPct val="100000"/>
                        </a:lnSpc>
                        <a:spcBef>
                          <a:spcPts val="45"/>
                        </a:spcBef>
                      </a:pPr>
                      <a:endParaRPr sz="2050">
                        <a:latin typeface="Times New Roman"/>
                        <a:cs typeface="Times New Roman"/>
                      </a:endParaRPr>
                    </a:p>
                    <a:p>
                      <a:pPr marL="97790" marR="355600">
                        <a:lnSpc>
                          <a:spcPct val="100000"/>
                        </a:lnSpc>
                      </a:pPr>
                      <a:r>
                        <a:rPr sz="2000" spc="-5" dirty="0">
                          <a:latin typeface="Calibri"/>
                          <a:cs typeface="Calibri"/>
                        </a:rPr>
                        <a:t>General &lt;60</a:t>
                      </a:r>
                      <a:r>
                        <a:rPr sz="2000" spc="-85" dirty="0">
                          <a:latin typeface="Calibri"/>
                          <a:cs typeface="Calibri"/>
                        </a:rPr>
                        <a:t> </a:t>
                      </a:r>
                      <a:r>
                        <a:rPr sz="2000" dirty="0">
                          <a:latin typeface="Calibri"/>
                          <a:cs typeface="Calibri"/>
                        </a:rPr>
                        <a:t>y  DM</a:t>
                      </a:r>
                      <a:endParaRPr sz="2000">
                        <a:latin typeface="Calibri"/>
                        <a:cs typeface="Calibri"/>
                      </a:endParaRPr>
                    </a:p>
                    <a:p>
                      <a:pPr>
                        <a:lnSpc>
                          <a:spcPct val="100000"/>
                        </a:lnSpc>
                        <a:spcBef>
                          <a:spcPts val="45"/>
                        </a:spcBef>
                      </a:pPr>
                      <a:endParaRPr sz="2050">
                        <a:latin typeface="Times New Roman"/>
                        <a:cs typeface="Times New Roman"/>
                      </a:endParaRPr>
                    </a:p>
                    <a:p>
                      <a:pPr marL="97790">
                        <a:lnSpc>
                          <a:spcPct val="100000"/>
                        </a:lnSpc>
                      </a:pPr>
                      <a:r>
                        <a:rPr sz="2000" spc="-5" dirty="0">
                          <a:latin typeface="Calibri"/>
                          <a:cs typeface="Calibri"/>
                        </a:rPr>
                        <a:t>CKD</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233679">
                        <a:lnSpc>
                          <a:spcPct val="100000"/>
                        </a:lnSpc>
                        <a:spcBef>
                          <a:spcPts val="229"/>
                        </a:spcBef>
                      </a:pPr>
                      <a:r>
                        <a:rPr sz="2000" spc="-5" dirty="0">
                          <a:latin typeface="Calibri"/>
                          <a:cs typeface="Calibri"/>
                        </a:rPr>
                        <a:t>&lt;150/90</a:t>
                      </a:r>
                      <a:endParaRPr sz="2000">
                        <a:latin typeface="Calibri"/>
                        <a:cs typeface="Calibri"/>
                      </a:endParaRPr>
                    </a:p>
                    <a:p>
                      <a:pPr>
                        <a:lnSpc>
                          <a:spcPct val="100000"/>
                        </a:lnSpc>
                        <a:spcBef>
                          <a:spcPts val="45"/>
                        </a:spcBef>
                      </a:pPr>
                      <a:endParaRPr sz="2050">
                        <a:latin typeface="Times New Roman"/>
                        <a:cs typeface="Times New Roman"/>
                      </a:endParaRPr>
                    </a:p>
                    <a:p>
                      <a:pPr marL="233679">
                        <a:lnSpc>
                          <a:spcPct val="100000"/>
                        </a:lnSpc>
                      </a:pPr>
                      <a:r>
                        <a:rPr sz="2000" spc="-5" dirty="0">
                          <a:latin typeface="Calibri"/>
                          <a:cs typeface="Calibri"/>
                        </a:rPr>
                        <a:t>&lt;140/90</a:t>
                      </a:r>
                      <a:endParaRPr sz="2000">
                        <a:latin typeface="Calibri"/>
                        <a:cs typeface="Calibri"/>
                      </a:endParaRPr>
                    </a:p>
                    <a:p>
                      <a:pPr marL="233679">
                        <a:lnSpc>
                          <a:spcPct val="100000"/>
                        </a:lnSpc>
                      </a:pPr>
                      <a:r>
                        <a:rPr sz="2000" spc="-5" dirty="0">
                          <a:latin typeface="Calibri"/>
                          <a:cs typeface="Calibri"/>
                        </a:rPr>
                        <a:t>&lt;140/90</a:t>
                      </a:r>
                      <a:endParaRPr sz="2000">
                        <a:latin typeface="Calibri"/>
                        <a:cs typeface="Calibri"/>
                      </a:endParaRPr>
                    </a:p>
                    <a:p>
                      <a:pPr>
                        <a:lnSpc>
                          <a:spcPct val="100000"/>
                        </a:lnSpc>
                        <a:spcBef>
                          <a:spcPts val="45"/>
                        </a:spcBef>
                      </a:pPr>
                      <a:endParaRPr sz="2050">
                        <a:latin typeface="Times New Roman"/>
                        <a:cs typeface="Times New Roman"/>
                      </a:endParaRPr>
                    </a:p>
                    <a:p>
                      <a:pPr marL="233679">
                        <a:lnSpc>
                          <a:spcPct val="100000"/>
                        </a:lnSpc>
                      </a:pPr>
                      <a:r>
                        <a:rPr sz="2000" spc="-5" dirty="0">
                          <a:latin typeface="Calibri"/>
                          <a:cs typeface="Calibri"/>
                        </a:rPr>
                        <a:t>&lt;140/90</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97790" marR="120650">
                        <a:lnSpc>
                          <a:spcPct val="100000"/>
                        </a:lnSpc>
                        <a:spcBef>
                          <a:spcPts val="229"/>
                        </a:spcBef>
                      </a:pPr>
                      <a:r>
                        <a:rPr sz="2000" dirty="0">
                          <a:latin typeface="Calibri"/>
                          <a:cs typeface="Calibri"/>
                        </a:rPr>
                        <a:t>Non Black: </a:t>
                      </a:r>
                      <a:r>
                        <a:rPr sz="2000" spc="-5" dirty="0">
                          <a:latin typeface="Calibri"/>
                          <a:cs typeface="Calibri"/>
                        </a:rPr>
                        <a:t>thiazide </a:t>
                      </a:r>
                      <a:r>
                        <a:rPr sz="2000" dirty="0">
                          <a:latin typeface="Calibri"/>
                          <a:cs typeface="Calibri"/>
                        </a:rPr>
                        <a:t>type </a:t>
                      </a:r>
                      <a:r>
                        <a:rPr sz="2000" spc="-5" dirty="0">
                          <a:latin typeface="Calibri"/>
                          <a:cs typeface="Calibri"/>
                        </a:rPr>
                        <a:t>diuretic, ACEI,  </a:t>
                      </a:r>
                      <a:r>
                        <a:rPr sz="2000" dirty="0">
                          <a:latin typeface="Calibri"/>
                          <a:cs typeface="Calibri"/>
                        </a:rPr>
                        <a:t>ARB </a:t>
                      </a:r>
                      <a:r>
                        <a:rPr sz="2000" spc="-5" dirty="0">
                          <a:latin typeface="Calibri"/>
                          <a:cs typeface="Calibri"/>
                        </a:rPr>
                        <a:t>or</a:t>
                      </a:r>
                      <a:r>
                        <a:rPr sz="2000" spc="-30" dirty="0">
                          <a:latin typeface="Calibri"/>
                          <a:cs typeface="Calibri"/>
                        </a:rPr>
                        <a:t> </a:t>
                      </a:r>
                      <a:r>
                        <a:rPr sz="2000" dirty="0">
                          <a:latin typeface="Calibri"/>
                          <a:cs typeface="Calibri"/>
                        </a:rPr>
                        <a:t>ARB</a:t>
                      </a:r>
                      <a:endParaRPr sz="2000">
                        <a:latin typeface="Calibri"/>
                        <a:cs typeface="Calibri"/>
                      </a:endParaRPr>
                    </a:p>
                    <a:p>
                      <a:pPr marL="97790" marR="481965" algn="just">
                        <a:lnSpc>
                          <a:spcPct val="100000"/>
                        </a:lnSpc>
                        <a:spcBef>
                          <a:spcPts val="5"/>
                        </a:spcBef>
                      </a:pPr>
                      <a:r>
                        <a:rPr sz="2000" dirty="0">
                          <a:latin typeface="Calibri"/>
                          <a:cs typeface="Calibri"/>
                        </a:rPr>
                        <a:t>Black: thiazide </a:t>
                      </a:r>
                      <a:r>
                        <a:rPr sz="2000" spc="-5" dirty="0">
                          <a:latin typeface="Calibri"/>
                          <a:cs typeface="Calibri"/>
                        </a:rPr>
                        <a:t>type-diuretic or CCB  Thiazide </a:t>
                      </a:r>
                      <a:r>
                        <a:rPr sz="2000" dirty="0">
                          <a:latin typeface="Calibri"/>
                          <a:cs typeface="Calibri"/>
                        </a:rPr>
                        <a:t>type </a:t>
                      </a:r>
                      <a:r>
                        <a:rPr sz="2000" spc="-5" dirty="0">
                          <a:latin typeface="Calibri"/>
                          <a:cs typeface="Calibri"/>
                        </a:rPr>
                        <a:t>diuretic, ACEI, </a:t>
                      </a:r>
                      <a:r>
                        <a:rPr sz="2000" dirty="0">
                          <a:latin typeface="Calibri"/>
                          <a:cs typeface="Calibri"/>
                        </a:rPr>
                        <a:t>ARB</a:t>
                      </a:r>
                      <a:r>
                        <a:rPr sz="2000" spc="-105" dirty="0">
                          <a:latin typeface="Calibri"/>
                          <a:cs typeface="Calibri"/>
                        </a:rPr>
                        <a:t> </a:t>
                      </a:r>
                      <a:r>
                        <a:rPr sz="2000" spc="-5" dirty="0">
                          <a:latin typeface="Calibri"/>
                          <a:cs typeface="Calibri"/>
                        </a:rPr>
                        <a:t>or  CCB</a:t>
                      </a:r>
                      <a:endParaRPr sz="2000">
                        <a:latin typeface="Calibri"/>
                        <a:cs typeface="Calibri"/>
                      </a:endParaRPr>
                    </a:p>
                    <a:p>
                      <a:pPr marL="97790" algn="just">
                        <a:lnSpc>
                          <a:spcPct val="100000"/>
                        </a:lnSpc>
                      </a:pPr>
                      <a:r>
                        <a:rPr sz="2000" spc="-5" dirty="0">
                          <a:latin typeface="Calibri"/>
                          <a:cs typeface="Calibri"/>
                        </a:rPr>
                        <a:t>ACEI or</a:t>
                      </a:r>
                      <a:r>
                        <a:rPr sz="2000" spc="-35" dirty="0">
                          <a:latin typeface="Calibri"/>
                          <a:cs typeface="Calibri"/>
                        </a:rPr>
                        <a:t> </a:t>
                      </a:r>
                      <a:r>
                        <a:rPr sz="2000" dirty="0">
                          <a:latin typeface="Calibri"/>
                          <a:cs typeface="Calibri"/>
                        </a:rPr>
                        <a:t>ARB</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r>
              <a:tr h="489584">
                <a:tc>
                  <a:txBody>
                    <a:bodyPr/>
                    <a:lstStyle/>
                    <a:p>
                      <a:pPr marL="97790">
                        <a:lnSpc>
                          <a:spcPct val="100000"/>
                        </a:lnSpc>
                        <a:spcBef>
                          <a:spcPts val="204"/>
                        </a:spcBef>
                      </a:pPr>
                      <a:r>
                        <a:rPr sz="2400" spc="-10" dirty="0">
                          <a:latin typeface="Calibri"/>
                          <a:cs typeface="Calibri"/>
                        </a:rPr>
                        <a:t>ESH/ESC</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solidFill>
                      <a:srgbClr val="FBEBE8"/>
                    </a:solidFill>
                  </a:tcPr>
                </a:tc>
                <a:tc rowSpan="6">
                  <a:txBody>
                    <a:bodyPr/>
                    <a:lstStyle/>
                    <a:p>
                      <a:pPr marL="440690" indent="-342900">
                        <a:lnSpc>
                          <a:spcPct val="100000"/>
                        </a:lnSpc>
                        <a:spcBef>
                          <a:spcPts val="265"/>
                        </a:spcBef>
                        <a:buFont typeface="Arial"/>
                        <a:buChar char="•"/>
                        <a:tabLst>
                          <a:tab pos="440690" algn="l"/>
                          <a:tab pos="441325" algn="l"/>
                        </a:tabLst>
                      </a:pPr>
                      <a:r>
                        <a:rPr sz="1600" spc="-10" dirty="0">
                          <a:latin typeface="Calibri"/>
                          <a:cs typeface="Calibri"/>
                        </a:rPr>
                        <a:t>General</a:t>
                      </a:r>
                      <a:r>
                        <a:rPr sz="1600" spc="10" dirty="0">
                          <a:latin typeface="Calibri"/>
                          <a:cs typeface="Calibri"/>
                        </a:rPr>
                        <a:t> </a:t>
                      </a:r>
                      <a:r>
                        <a:rPr sz="1600" spc="-10" dirty="0">
                          <a:latin typeface="Calibri"/>
                          <a:cs typeface="Calibri"/>
                        </a:rPr>
                        <a:t>(non</a:t>
                      </a:r>
                      <a:endParaRPr sz="1600">
                        <a:latin typeface="Calibri"/>
                        <a:cs typeface="Calibri"/>
                      </a:endParaRPr>
                    </a:p>
                    <a:p>
                      <a:pPr marL="440690">
                        <a:lnSpc>
                          <a:spcPct val="100000"/>
                        </a:lnSpc>
                      </a:pPr>
                      <a:r>
                        <a:rPr sz="1600" spc="-5" dirty="0">
                          <a:latin typeface="Calibri"/>
                          <a:cs typeface="Calibri"/>
                        </a:rPr>
                        <a:t>elderly)</a:t>
                      </a:r>
                      <a:endParaRPr sz="1600">
                        <a:latin typeface="Calibri"/>
                        <a:cs typeface="Calibri"/>
                      </a:endParaRPr>
                    </a:p>
                    <a:p>
                      <a:pPr marL="440690" indent="-342900">
                        <a:lnSpc>
                          <a:spcPct val="100000"/>
                        </a:lnSpc>
                        <a:buFont typeface="Arial"/>
                        <a:buChar char="•"/>
                        <a:tabLst>
                          <a:tab pos="440690" algn="l"/>
                          <a:tab pos="441325" algn="l"/>
                        </a:tabLst>
                      </a:pPr>
                      <a:r>
                        <a:rPr sz="1600" spc="-10" dirty="0">
                          <a:latin typeface="Calibri"/>
                          <a:cs typeface="Calibri"/>
                        </a:rPr>
                        <a:t>General</a:t>
                      </a:r>
                      <a:r>
                        <a:rPr sz="1600" spc="-35" dirty="0">
                          <a:latin typeface="Calibri"/>
                          <a:cs typeface="Calibri"/>
                        </a:rPr>
                        <a:t> </a:t>
                      </a:r>
                      <a:r>
                        <a:rPr sz="1600" spc="-5" dirty="0">
                          <a:latin typeface="Calibri"/>
                          <a:cs typeface="Calibri"/>
                        </a:rPr>
                        <a:t>elderly</a:t>
                      </a:r>
                      <a:endParaRPr sz="1600">
                        <a:latin typeface="Calibri"/>
                        <a:cs typeface="Calibri"/>
                      </a:endParaRPr>
                    </a:p>
                    <a:p>
                      <a:pPr marL="440690">
                        <a:lnSpc>
                          <a:spcPct val="100000"/>
                        </a:lnSpc>
                      </a:pPr>
                      <a:r>
                        <a:rPr sz="1600" spc="-10" dirty="0">
                          <a:latin typeface="Calibri"/>
                          <a:cs typeface="Calibri"/>
                        </a:rPr>
                        <a:t>&lt;80</a:t>
                      </a:r>
                      <a:r>
                        <a:rPr sz="1600" spc="5" dirty="0">
                          <a:latin typeface="Calibri"/>
                          <a:cs typeface="Calibri"/>
                        </a:rPr>
                        <a:t> </a:t>
                      </a:r>
                      <a:r>
                        <a:rPr sz="1600" spc="-5" dirty="0">
                          <a:latin typeface="Calibri"/>
                          <a:cs typeface="Calibri"/>
                        </a:rPr>
                        <a:t>y</a:t>
                      </a:r>
                      <a:endParaRPr sz="1600">
                        <a:latin typeface="Calibri"/>
                        <a:cs typeface="Calibri"/>
                      </a:endParaRPr>
                    </a:p>
                    <a:p>
                      <a:pPr marL="440690" indent="-342900">
                        <a:lnSpc>
                          <a:spcPct val="100000"/>
                        </a:lnSpc>
                        <a:buFont typeface="Arial"/>
                        <a:buChar char="•"/>
                        <a:tabLst>
                          <a:tab pos="440690" algn="l"/>
                          <a:tab pos="441325" algn="l"/>
                        </a:tabLst>
                      </a:pPr>
                      <a:r>
                        <a:rPr sz="1600" spc="-10" dirty="0">
                          <a:latin typeface="Calibri"/>
                          <a:cs typeface="Calibri"/>
                        </a:rPr>
                        <a:t>General </a:t>
                      </a:r>
                      <a:r>
                        <a:rPr sz="1600" spc="-5" dirty="0">
                          <a:latin typeface="Calibri"/>
                          <a:cs typeface="Calibri"/>
                        </a:rPr>
                        <a:t>≥ </a:t>
                      </a:r>
                      <a:r>
                        <a:rPr sz="1600" spc="-10" dirty="0">
                          <a:latin typeface="Calibri"/>
                          <a:cs typeface="Calibri"/>
                        </a:rPr>
                        <a:t>80</a:t>
                      </a:r>
                      <a:r>
                        <a:rPr sz="1600" spc="15" dirty="0">
                          <a:latin typeface="Calibri"/>
                          <a:cs typeface="Calibri"/>
                        </a:rPr>
                        <a:t> </a:t>
                      </a:r>
                      <a:r>
                        <a:rPr sz="1600" spc="-5" dirty="0">
                          <a:latin typeface="Calibri"/>
                          <a:cs typeface="Calibri"/>
                        </a:rPr>
                        <a:t>y</a:t>
                      </a:r>
                      <a:endParaRPr sz="1600">
                        <a:latin typeface="Calibri"/>
                        <a:cs typeface="Calibri"/>
                      </a:endParaRPr>
                    </a:p>
                    <a:p>
                      <a:pPr marL="440690" indent="-342900">
                        <a:lnSpc>
                          <a:spcPct val="100000"/>
                        </a:lnSpc>
                        <a:buFont typeface="Arial"/>
                        <a:buChar char="•"/>
                        <a:tabLst>
                          <a:tab pos="440690" algn="l"/>
                          <a:tab pos="441325" algn="l"/>
                        </a:tabLst>
                      </a:pPr>
                      <a:r>
                        <a:rPr sz="1600" spc="-5" dirty="0">
                          <a:latin typeface="Calibri"/>
                          <a:cs typeface="Calibri"/>
                        </a:rPr>
                        <a:t>DM</a:t>
                      </a:r>
                      <a:endParaRPr sz="1600">
                        <a:latin typeface="Calibri"/>
                        <a:cs typeface="Calibri"/>
                      </a:endParaRPr>
                    </a:p>
                    <a:p>
                      <a:pPr marL="440690" marR="368300" indent="-342900">
                        <a:lnSpc>
                          <a:spcPct val="100000"/>
                        </a:lnSpc>
                        <a:buFont typeface="Arial"/>
                        <a:buChar char="•"/>
                        <a:tabLst>
                          <a:tab pos="440690" algn="l"/>
                          <a:tab pos="441325" algn="l"/>
                        </a:tabLst>
                      </a:pPr>
                      <a:r>
                        <a:rPr sz="1600" spc="-10" dirty="0">
                          <a:latin typeface="Calibri"/>
                          <a:cs typeface="Calibri"/>
                        </a:rPr>
                        <a:t>CKD (no  </a:t>
                      </a:r>
                      <a:r>
                        <a:rPr sz="1600" spc="-5" dirty="0">
                          <a:latin typeface="Calibri"/>
                          <a:cs typeface="Calibri"/>
                        </a:rPr>
                        <a:t>p</a:t>
                      </a:r>
                      <a:r>
                        <a:rPr sz="1600" spc="-30" dirty="0">
                          <a:latin typeface="Calibri"/>
                          <a:cs typeface="Calibri"/>
                        </a:rPr>
                        <a:t>r</a:t>
                      </a:r>
                      <a:r>
                        <a:rPr sz="1600" spc="-5" dirty="0">
                          <a:latin typeface="Calibri"/>
                          <a:cs typeface="Calibri"/>
                        </a:rPr>
                        <a:t>o</a:t>
                      </a:r>
                      <a:r>
                        <a:rPr sz="1600" spc="-10" dirty="0">
                          <a:latin typeface="Calibri"/>
                          <a:cs typeface="Calibri"/>
                        </a:rPr>
                        <a:t>t</a:t>
                      </a:r>
                      <a:r>
                        <a:rPr sz="1600" dirty="0">
                          <a:latin typeface="Calibri"/>
                          <a:cs typeface="Calibri"/>
                        </a:rPr>
                        <a:t>einemia)</a:t>
                      </a:r>
                      <a:endParaRPr sz="1600">
                        <a:latin typeface="Calibri"/>
                        <a:cs typeface="Calibri"/>
                      </a:endParaRPr>
                    </a:p>
                    <a:p>
                      <a:pPr marL="440690" marR="430530" indent="-342900">
                        <a:lnSpc>
                          <a:spcPct val="100000"/>
                        </a:lnSpc>
                        <a:buFont typeface="Arial"/>
                        <a:buChar char="•"/>
                        <a:tabLst>
                          <a:tab pos="440690" algn="l"/>
                          <a:tab pos="441325" algn="l"/>
                        </a:tabLst>
                      </a:pPr>
                      <a:r>
                        <a:rPr sz="1600" spc="-10" dirty="0">
                          <a:latin typeface="Calibri"/>
                          <a:cs typeface="Calibri"/>
                        </a:rPr>
                        <a:t>CKD </a:t>
                      </a:r>
                      <a:r>
                        <a:rPr sz="1600" spc="-5" dirty="0">
                          <a:latin typeface="Calibri"/>
                          <a:cs typeface="Calibri"/>
                        </a:rPr>
                        <a:t>+  p</a:t>
                      </a:r>
                      <a:r>
                        <a:rPr sz="1600" spc="-30" dirty="0">
                          <a:latin typeface="Calibri"/>
                          <a:cs typeface="Calibri"/>
                        </a:rPr>
                        <a:t>r</a:t>
                      </a:r>
                      <a:r>
                        <a:rPr sz="1600" spc="-5" dirty="0">
                          <a:latin typeface="Calibri"/>
                          <a:cs typeface="Calibri"/>
                        </a:rPr>
                        <a:t>o</a:t>
                      </a:r>
                      <a:r>
                        <a:rPr sz="1600" spc="-10" dirty="0">
                          <a:latin typeface="Calibri"/>
                          <a:cs typeface="Calibri"/>
                        </a:rPr>
                        <a:t>t</a:t>
                      </a:r>
                      <a:r>
                        <a:rPr sz="1600" dirty="0">
                          <a:latin typeface="Calibri"/>
                          <a:cs typeface="Calibri"/>
                        </a:rPr>
                        <a:t>einemia</a:t>
                      </a:r>
                      <a:endParaRPr sz="16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1430" algn="ctr">
                        <a:lnSpc>
                          <a:spcPct val="100000"/>
                        </a:lnSpc>
                        <a:spcBef>
                          <a:spcPts val="265"/>
                        </a:spcBef>
                      </a:pPr>
                      <a:r>
                        <a:rPr sz="1600" spc="-10" dirty="0">
                          <a:latin typeface="Calibri"/>
                          <a:cs typeface="Calibri"/>
                        </a:rPr>
                        <a:t>&lt;140/90</a:t>
                      </a:r>
                      <a:endParaRPr sz="16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BEBE8"/>
                    </a:solidFill>
                  </a:tcPr>
                </a:tc>
                <a:tc>
                  <a:txBody>
                    <a:bodyPr/>
                    <a:lstStyle/>
                    <a:p>
                      <a:pPr marL="97790">
                        <a:lnSpc>
                          <a:spcPct val="100000"/>
                        </a:lnSpc>
                        <a:spcBef>
                          <a:spcPts val="265"/>
                        </a:spcBef>
                      </a:pPr>
                      <a:r>
                        <a:rPr sz="1600" spc="-30" dirty="0">
                          <a:latin typeface="Calibri"/>
                          <a:cs typeface="Calibri"/>
                        </a:rPr>
                        <a:t>βBocker, </a:t>
                      </a:r>
                      <a:r>
                        <a:rPr sz="1600" spc="-10" dirty="0">
                          <a:latin typeface="Calibri"/>
                          <a:cs typeface="Calibri"/>
                        </a:rPr>
                        <a:t>diuretic, </a:t>
                      </a:r>
                      <a:r>
                        <a:rPr sz="1600" spc="-15" dirty="0">
                          <a:latin typeface="Calibri"/>
                          <a:cs typeface="Calibri"/>
                        </a:rPr>
                        <a:t>CCB, </a:t>
                      </a:r>
                      <a:r>
                        <a:rPr sz="1600" spc="-10" dirty="0">
                          <a:latin typeface="Calibri"/>
                          <a:cs typeface="Calibri"/>
                        </a:rPr>
                        <a:t>ACEI,</a:t>
                      </a:r>
                      <a:r>
                        <a:rPr sz="1600" spc="85" dirty="0">
                          <a:latin typeface="Calibri"/>
                          <a:cs typeface="Calibri"/>
                        </a:rPr>
                        <a:t> </a:t>
                      </a:r>
                      <a:r>
                        <a:rPr sz="1600" spc="-5" dirty="0">
                          <a:latin typeface="Calibri"/>
                          <a:cs typeface="Calibri"/>
                        </a:rPr>
                        <a:t>ARB</a:t>
                      </a:r>
                      <a:endParaRPr sz="16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BEBE8"/>
                    </a:solidFill>
                  </a:tcPr>
                </a:tc>
              </a:tr>
              <a:tr h="427355">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BEBE8"/>
                    </a:solidFill>
                  </a:tcPr>
                </a:tc>
                <a:tc vMerge="1">
                  <a:txBody>
                    <a:bodyPr/>
                    <a:lstStyle/>
                    <a:p>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1430" algn="ctr">
                        <a:lnSpc>
                          <a:spcPct val="100000"/>
                        </a:lnSpc>
                        <a:spcBef>
                          <a:spcPts val="245"/>
                        </a:spcBef>
                      </a:pPr>
                      <a:r>
                        <a:rPr sz="1600" spc="-10" dirty="0">
                          <a:latin typeface="Calibri"/>
                          <a:cs typeface="Calibri"/>
                        </a:rPr>
                        <a:t>&lt;150/90</a:t>
                      </a:r>
                      <a:endParaRPr sz="1600">
                        <a:latin typeface="Calibri"/>
                        <a:cs typeface="Calibri"/>
                      </a:endParaRPr>
                    </a:p>
                  </a:txBody>
                  <a:tcPr marL="0" marR="0" marT="31115" marB="0">
                    <a:lnL w="12700">
                      <a:solidFill>
                        <a:srgbClr val="FFFFFF"/>
                      </a:solidFill>
                      <a:prstDash val="solid"/>
                    </a:lnL>
                    <a:lnR w="12700">
                      <a:solidFill>
                        <a:srgbClr val="FFFFFF"/>
                      </a:solidFill>
                      <a:prstDash val="solid"/>
                    </a:lnR>
                    <a:solidFill>
                      <a:srgbClr val="FBEBE8"/>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BEBE8"/>
                    </a:solidFill>
                  </a:tcPr>
                </a:tc>
              </a:tr>
              <a:tr h="365760">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BEBE8"/>
                    </a:solidFill>
                  </a:tcPr>
                </a:tc>
                <a:tc vMerge="1">
                  <a:txBody>
                    <a:bodyPr/>
                    <a:lstStyle/>
                    <a:p>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1430" algn="ctr">
                        <a:lnSpc>
                          <a:spcPct val="100000"/>
                        </a:lnSpc>
                        <a:spcBef>
                          <a:spcPts val="715"/>
                        </a:spcBef>
                      </a:pPr>
                      <a:r>
                        <a:rPr sz="1600" spc="-10" dirty="0">
                          <a:latin typeface="Calibri"/>
                          <a:cs typeface="Calibri"/>
                        </a:rPr>
                        <a:t>&lt;150/90</a:t>
                      </a:r>
                      <a:endParaRPr sz="1600">
                        <a:latin typeface="Calibri"/>
                        <a:cs typeface="Calibri"/>
                      </a:endParaRPr>
                    </a:p>
                  </a:txBody>
                  <a:tcPr marL="0" marR="0" marT="90805" marB="0">
                    <a:lnL w="12700">
                      <a:solidFill>
                        <a:srgbClr val="FFFFFF"/>
                      </a:solidFill>
                      <a:prstDash val="solid"/>
                    </a:lnL>
                    <a:lnR w="12700">
                      <a:solidFill>
                        <a:srgbClr val="FFFFFF"/>
                      </a:solidFill>
                      <a:prstDash val="solid"/>
                    </a:lnR>
                    <a:solidFill>
                      <a:srgbClr val="FBEBE8"/>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BEBE8"/>
                    </a:solidFill>
                  </a:tcPr>
                </a:tc>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BEBE8"/>
                    </a:solidFill>
                  </a:tcPr>
                </a:tc>
                <a:tc vMerge="1">
                  <a:txBody>
                    <a:bodyPr/>
                    <a:lstStyle/>
                    <a:p>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1430" algn="ctr">
                        <a:lnSpc>
                          <a:spcPts val="1680"/>
                        </a:lnSpc>
                      </a:pPr>
                      <a:r>
                        <a:rPr sz="1600" spc="-10" dirty="0">
                          <a:latin typeface="Calibri"/>
                          <a:cs typeface="Calibri"/>
                        </a:rPr>
                        <a:t>&lt;140/85</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BEBE8"/>
                    </a:solidFill>
                  </a:tcPr>
                </a:tc>
                <a:tc>
                  <a:txBody>
                    <a:bodyPr/>
                    <a:lstStyle/>
                    <a:p>
                      <a:pPr marL="97790">
                        <a:lnSpc>
                          <a:spcPts val="1680"/>
                        </a:lnSpc>
                      </a:pPr>
                      <a:r>
                        <a:rPr sz="1600" spc="-10" dirty="0">
                          <a:latin typeface="Calibri"/>
                          <a:cs typeface="Calibri"/>
                        </a:rPr>
                        <a:t>ACEI </a:t>
                      </a:r>
                      <a:r>
                        <a:rPr sz="1600" spc="-5" dirty="0">
                          <a:latin typeface="Calibri"/>
                          <a:cs typeface="Calibri"/>
                        </a:rPr>
                        <a:t>or</a:t>
                      </a:r>
                      <a:r>
                        <a:rPr sz="1600" spc="15" dirty="0">
                          <a:latin typeface="Calibri"/>
                          <a:cs typeface="Calibri"/>
                        </a:rPr>
                        <a:t> </a:t>
                      </a:r>
                      <a:r>
                        <a:rPr sz="1600" spc="-5" dirty="0">
                          <a:latin typeface="Calibri"/>
                          <a:cs typeface="Calibri"/>
                        </a:rPr>
                        <a:t>ARB</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BEBE8"/>
                    </a:solidFill>
                  </a:tcPr>
                </a:tc>
              </a:tr>
              <a:tr h="365760">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BEBE8"/>
                    </a:solidFill>
                  </a:tcPr>
                </a:tc>
                <a:tc vMerge="1">
                  <a:txBody>
                    <a:bodyPr/>
                    <a:lstStyle/>
                    <a:p>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1430" algn="ctr">
                        <a:lnSpc>
                          <a:spcPts val="1680"/>
                        </a:lnSpc>
                      </a:pPr>
                      <a:r>
                        <a:rPr sz="1600" spc="-10" dirty="0">
                          <a:latin typeface="Calibri"/>
                          <a:cs typeface="Calibri"/>
                        </a:rPr>
                        <a:t>&lt;140/90</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BEBE8"/>
                    </a:solidFill>
                  </a:tcPr>
                </a:tc>
                <a:tc>
                  <a:txBody>
                    <a:bodyPr/>
                    <a:lstStyle/>
                    <a:p>
                      <a:pPr marL="97790">
                        <a:lnSpc>
                          <a:spcPts val="1680"/>
                        </a:lnSpc>
                      </a:pPr>
                      <a:r>
                        <a:rPr sz="1600" spc="-10" dirty="0">
                          <a:latin typeface="Calibri"/>
                          <a:cs typeface="Calibri"/>
                        </a:rPr>
                        <a:t>ACEI </a:t>
                      </a:r>
                      <a:r>
                        <a:rPr sz="1600" spc="-5" dirty="0">
                          <a:latin typeface="Calibri"/>
                          <a:cs typeface="Calibri"/>
                        </a:rPr>
                        <a:t>or</a:t>
                      </a:r>
                      <a:r>
                        <a:rPr sz="1600" spc="15" dirty="0">
                          <a:latin typeface="Calibri"/>
                          <a:cs typeface="Calibri"/>
                        </a:rPr>
                        <a:t> </a:t>
                      </a:r>
                      <a:r>
                        <a:rPr sz="1600" spc="-5" dirty="0">
                          <a:latin typeface="Calibri"/>
                          <a:cs typeface="Calibri"/>
                        </a:rPr>
                        <a:t>ARB</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BEBE8"/>
                    </a:solidFill>
                  </a:tcPr>
                </a:tc>
              </a:tr>
              <a:tr h="636270">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BEBE8"/>
                    </a:solidFill>
                  </a:tcPr>
                </a:tc>
                <a:tc vMerge="1">
                  <a:txBody>
                    <a:bodyPr/>
                    <a:lstStyle/>
                    <a:p>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1430" algn="ctr">
                        <a:lnSpc>
                          <a:spcPct val="100000"/>
                        </a:lnSpc>
                        <a:spcBef>
                          <a:spcPts val="715"/>
                        </a:spcBef>
                      </a:pPr>
                      <a:r>
                        <a:rPr sz="1600" spc="-10" dirty="0">
                          <a:latin typeface="Calibri"/>
                          <a:cs typeface="Calibri"/>
                        </a:rPr>
                        <a:t>&lt;130/90</a:t>
                      </a:r>
                      <a:endParaRPr sz="1600">
                        <a:latin typeface="Calibri"/>
                        <a:cs typeface="Calibri"/>
                      </a:endParaRPr>
                    </a:p>
                  </a:txBody>
                  <a:tcPr marL="0" marR="0" marT="90805" marB="0">
                    <a:lnL w="12700">
                      <a:solidFill>
                        <a:srgbClr val="FFFFFF"/>
                      </a:solidFill>
                      <a:prstDash val="solid"/>
                    </a:lnL>
                    <a:lnR w="12700">
                      <a:solidFill>
                        <a:srgbClr val="FFFFFF"/>
                      </a:solidFill>
                      <a:prstDash val="solid"/>
                    </a:lnR>
                    <a:lnB w="12700">
                      <a:solidFill>
                        <a:srgbClr val="FFFFFF"/>
                      </a:solidFill>
                      <a:prstDash val="solid"/>
                    </a:lnB>
                    <a:solidFill>
                      <a:srgbClr val="FBEBE8"/>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BEBE8"/>
                    </a:solidFill>
                  </a:tcPr>
                </a:tc>
              </a:tr>
              <a:tr h="552450">
                <a:tc>
                  <a:txBody>
                    <a:bodyPr/>
                    <a:lstStyle/>
                    <a:p>
                      <a:pPr marL="97790">
                        <a:lnSpc>
                          <a:spcPct val="100000"/>
                        </a:lnSpc>
                        <a:spcBef>
                          <a:spcPts val="210"/>
                        </a:spcBef>
                      </a:pPr>
                      <a:r>
                        <a:rPr sz="2400" dirty="0">
                          <a:latin typeface="Calibri"/>
                          <a:cs typeface="Calibri"/>
                        </a:rPr>
                        <a:t>CHEP</a:t>
                      </a:r>
                      <a:endParaRPr sz="2400">
                        <a:latin typeface="Calibri"/>
                        <a:cs typeface="Calibri"/>
                      </a:endParaRPr>
                    </a:p>
                  </a:txBody>
                  <a:tcPr marL="0" marR="0" marT="26670"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c>
                  <a:txBody>
                    <a:bodyPr/>
                    <a:lstStyle/>
                    <a:p>
                      <a:pPr marL="97790">
                        <a:lnSpc>
                          <a:spcPct val="100000"/>
                        </a:lnSpc>
                        <a:spcBef>
                          <a:spcPts val="265"/>
                        </a:spcBef>
                      </a:pPr>
                      <a:r>
                        <a:rPr sz="1600" spc="-10" dirty="0">
                          <a:latin typeface="Calibri"/>
                          <a:cs typeface="Calibri"/>
                        </a:rPr>
                        <a:t>General &lt;80</a:t>
                      </a:r>
                      <a:r>
                        <a:rPr sz="1600" spc="35" dirty="0">
                          <a:latin typeface="Calibri"/>
                          <a:cs typeface="Calibri"/>
                        </a:rPr>
                        <a:t> </a:t>
                      </a:r>
                      <a:r>
                        <a:rPr sz="1600" spc="-5" dirty="0">
                          <a:latin typeface="Calibri"/>
                          <a:cs typeface="Calibri"/>
                        </a:rPr>
                        <a:t>y</a:t>
                      </a:r>
                      <a:endParaRPr sz="16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c>
                  <a:txBody>
                    <a:bodyPr/>
                    <a:lstStyle/>
                    <a:p>
                      <a:pPr marL="11430" algn="ctr">
                        <a:lnSpc>
                          <a:spcPct val="100000"/>
                        </a:lnSpc>
                        <a:spcBef>
                          <a:spcPts val="265"/>
                        </a:spcBef>
                      </a:pPr>
                      <a:r>
                        <a:rPr sz="1600" spc="-10" dirty="0">
                          <a:latin typeface="Calibri"/>
                          <a:cs typeface="Calibri"/>
                        </a:rPr>
                        <a:t>&lt;140/90</a:t>
                      </a:r>
                      <a:endParaRPr sz="16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c>
                  <a:txBody>
                    <a:bodyPr/>
                    <a:lstStyle/>
                    <a:p>
                      <a:pPr marL="97790">
                        <a:lnSpc>
                          <a:spcPct val="100000"/>
                        </a:lnSpc>
                        <a:spcBef>
                          <a:spcPts val="265"/>
                        </a:spcBef>
                      </a:pPr>
                      <a:r>
                        <a:rPr sz="1600" spc="-5" dirty="0">
                          <a:latin typeface="Calibri"/>
                          <a:cs typeface="Calibri"/>
                        </a:rPr>
                        <a:t>Thiazide, </a:t>
                      </a:r>
                      <a:r>
                        <a:rPr sz="1600" spc="-15" dirty="0">
                          <a:latin typeface="Calibri"/>
                          <a:cs typeface="Calibri"/>
                        </a:rPr>
                        <a:t>βBlocker </a:t>
                      </a:r>
                      <a:r>
                        <a:rPr sz="1600" spc="-10" dirty="0">
                          <a:latin typeface="Calibri"/>
                          <a:cs typeface="Calibri"/>
                        </a:rPr>
                        <a:t>(&lt;60y), ACEI (nonblack)</a:t>
                      </a:r>
                      <a:r>
                        <a:rPr sz="1600" spc="90" dirty="0">
                          <a:latin typeface="Calibri"/>
                          <a:cs typeface="Calibri"/>
                        </a:rPr>
                        <a:t> </a:t>
                      </a:r>
                      <a:r>
                        <a:rPr sz="1600" spc="-10" dirty="0">
                          <a:latin typeface="Calibri"/>
                          <a:cs typeface="Calibri"/>
                        </a:rPr>
                        <a:t>or</a:t>
                      </a:r>
                      <a:endParaRPr sz="1600">
                        <a:latin typeface="Calibri"/>
                        <a:cs typeface="Calibri"/>
                      </a:endParaRPr>
                    </a:p>
                    <a:p>
                      <a:pPr marL="97790">
                        <a:lnSpc>
                          <a:spcPct val="100000"/>
                        </a:lnSpc>
                        <a:spcBef>
                          <a:spcPts val="5"/>
                        </a:spcBef>
                      </a:pPr>
                      <a:r>
                        <a:rPr sz="1600" spc="-5" dirty="0">
                          <a:latin typeface="Calibri"/>
                          <a:cs typeface="Calibri"/>
                        </a:rPr>
                        <a:t>ARB</a:t>
                      </a:r>
                      <a:endParaRPr sz="16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r>
              <a:tr h="243204">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97790">
                        <a:lnSpc>
                          <a:spcPts val="1680"/>
                        </a:lnSpc>
                      </a:pPr>
                      <a:r>
                        <a:rPr sz="1600" spc="-10" dirty="0">
                          <a:latin typeface="Calibri"/>
                          <a:cs typeface="Calibri"/>
                        </a:rPr>
                        <a:t>General &gt;80</a:t>
                      </a:r>
                      <a:r>
                        <a:rPr sz="1600" spc="35" dirty="0">
                          <a:latin typeface="Calibri"/>
                          <a:cs typeface="Calibri"/>
                        </a:rPr>
                        <a:t> </a:t>
                      </a:r>
                      <a:r>
                        <a:rPr sz="1600" spc="-5" dirty="0">
                          <a:latin typeface="Calibri"/>
                          <a:cs typeface="Calibri"/>
                        </a:rPr>
                        <a:t>y</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11430" algn="ctr">
                        <a:lnSpc>
                          <a:spcPts val="1680"/>
                        </a:lnSpc>
                      </a:pPr>
                      <a:r>
                        <a:rPr sz="1600" spc="-10" dirty="0">
                          <a:latin typeface="Calibri"/>
                          <a:cs typeface="Calibri"/>
                        </a:rPr>
                        <a:t>&lt;150/90</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97790">
                        <a:lnSpc>
                          <a:spcPts val="1680"/>
                        </a:lnSpc>
                      </a:pPr>
                      <a:r>
                        <a:rPr sz="1600" spc="-5" dirty="0">
                          <a:latin typeface="Calibri"/>
                          <a:cs typeface="Calibri"/>
                        </a:rPr>
                        <a:t>DM</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11430" algn="ctr">
                        <a:lnSpc>
                          <a:spcPts val="1680"/>
                        </a:lnSpc>
                      </a:pPr>
                      <a:r>
                        <a:rPr sz="1600" spc="-10" dirty="0">
                          <a:latin typeface="Calibri"/>
                          <a:cs typeface="Calibri"/>
                        </a:rPr>
                        <a:t>&lt;130/80</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97790">
                        <a:lnSpc>
                          <a:spcPts val="1680"/>
                        </a:lnSpc>
                      </a:pPr>
                      <a:r>
                        <a:rPr sz="1600" spc="-5" dirty="0">
                          <a:latin typeface="Calibri"/>
                          <a:cs typeface="Calibri"/>
                        </a:rPr>
                        <a:t>Add </a:t>
                      </a:r>
                      <a:r>
                        <a:rPr sz="1600" spc="-10" dirty="0">
                          <a:latin typeface="Calibri"/>
                          <a:cs typeface="Calibri"/>
                        </a:rPr>
                        <a:t>CVD risk: ACEI </a:t>
                      </a:r>
                      <a:r>
                        <a:rPr sz="1600" spc="-5" dirty="0">
                          <a:latin typeface="Calibri"/>
                          <a:cs typeface="Calibri"/>
                        </a:rPr>
                        <a:t>or</a:t>
                      </a:r>
                      <a:r>
                        <a:rPr sz="1600" spc="55" dirty="0">
                          <a:latin typeface="Calibri"/>
                          <a:cs typeface="Calibri"/>
                        </a:rPr>
                        <a:t> </a:t>
                      </a:r>
                      <a:r>
                        <a:rPr sz="1600" spc="-5" dirty="0">
                          <a:latin typeface="Calibri"/>
                          <a:cs typeface="Calibri"/>
                        </a:rPr>
                        <a:t>ARB</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97790">
                        <a:lnSpc>
                          <a:spcPts val="1680"/>
                        </a:lnSpc>
                      </a:pPr>
                      <a:r>
                        <a:rPr sz="1600" spc="-5" dirty="0">
                          <a:latin typeface="Calibri"/>
                          <a:cs typeface="Calibri"/>
                        </a:rPr>
                        <a:t>No </a:t>
                      </a:r>
                      <a:r>
                        <a:rPr sz="1600" spc="-10" dirty="0">
                          <a:latin typeface="Calibri"/>
                          <a:cs typeface="Calibri"/>
                        </a:rPr>
                        <a:t>CVD risk:</a:t>
                      </a:r>
                      <a:r>
                        <a:rPr sz="1600" spc="35" dirty="0">
                          <a:latin typeface="Calibri"/>
                          <a:cs typeface="Calibri"/>
                        </a:rPr>
                        <a:t> </a:t>
                      </a:r>
                      <a:r>
                        <a:rPr sz="1600" spc="-10" dirty="0">
                          <a:latin typeface="Calibri"/>
                          <a:cs typeface="Calibri"/>
                        </a:rPr>
                        <a:t>ACEI/ARB/Thiazide/DHPCCB</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97790">
                        <a:lnSpc>
                          <a:spcPts val="1680"/>
                        </a:lnSpc>
                      </a:pPr>
                      <a:r>
                        <a:rPr sz="1600" spc="-10" dirty="0">
                          <a:latin typeface="Calibri"/>
                          <a:cs typeface="Calibri"/>
                        </a:rPr>
                        <a:t>ACEI </a:t>
                      </a:r>
                      <a:r>
                        <a:rPr sz="1600" spc="-5" dirty="0">
                          <a:latin typeface="Calibri"/>
                          <a:cs typeface="Calibri"/>
                        </a:rPr>
                        <a:t>or</a:t>
                      </a:r>
                      <a:r>
                        <a:rPr sz="1600" spc="15" dirty="0">
                          <a:latin typeface="Calibri"/>
                          <a:cs typeface="Calibri"/>
                        </a:rPr>
                        <a:t> </a:t>
                      </a:r>
                      <a:r>
                        <a:rPr sz="1600" spc="-5" dirty="0">
                          <a:latin typeface="Calibri"/>
                          <a:cs typeface="Calibri"/>
                        </a:rPr>
                        <a:t>ARB</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r>
              <a:tr h="313055">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97790">
                        <a:lnSpc>
                          <a:spcPts val="1680"/>
                        </a:lnSpc>
                      </a:pPr>
                      <a:r>
                        <a:rPr sz="1600" spc="-10" dirty="0">
                          <a:latin typeface="Calibri"/>
                          <a:cs typeface="Calibri"/>
                        </a:rPr>
                        <a:t>CKD</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marL="11430" algn="ctr">
                        <a:lnSpc>
                          <a:spcPts val="1680"/>
                        </a:lnSpc>
                      </a:pPr>
                      <a:r>
                        <a:rPr sz="1600" spc="-10" dirty="0">
                          <a:latin typeface="Calibri"/>
                          <a:cs typeface="Calibri"/>
                        </a:rPr>
                        <a:t>&lt;140/90</a:t>
                      </a:r>
                      <a:endParaRPr sz="1600">
                        <a:latin typeface="Calibri"/>
                        <a:cs typeface="Calibri"/>
                      </a:endParaRPr>
                    </a:p>
                  </a:txBody>
                  <a:tcPr marL="0" marR="0" marT="0" marB="0">
                    <a:lnL w="12700">
                      <a:solidFill>
                        <a:srgbClr val="FFFFFF"/>
                      </a:solidFill>
                      <a:prstDash val="solid"/>
                    </a:lnL>
                    <a:lnR w="12700">
                      <a:solidFill>
                        <a:srgbClr val="FFFFFF"/>
                      </a:solidFill>
                      <a:prstDash val="solid"/>
                    </a:lnR>
                    <a:solidFill>
                      <a:srgbClr val="F8D6CD"/>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8D6CD"/>
                    </a:solidFill>
                  </a:tcPr>
                </a:tc>
              </a:tr>
            </a:tbl>
          </a:graphicData>
        </a:graphic>
      </p:graphicFrame>
      <p:sp>
        <p:nvSpPr>
          <p:cNvPr id="3" name="object 3"/>
          <p:cNvSpPr txBox="1"/>
          <p:nvPr/>
        </p:nvSpPr>
        <p:spPr>
          <a:xfrm>
            <a:off x="361289" y="200659"/>
            <a:ext cx="997585" cy="6336665"/>
          </a:xfrm>
          <a:prstGeom prst="rect">
            <a:avLst/>
          </a:prstGeom>
        </p:spPr>
        <p:txBody>
          <a:bodyPr vert="horz" wrap="square" lIns="0" tIns="12700" rIns="0" bIns="0" rtlCol="0">
            <a:spAutoFit/>
          </a:bodyPr>
          <a:lstStyle/>
          <a:p>
            <a:pPr marL="12700" marR="826135">
              <a:lnSpc>
                <a:spcPct val="100000"/>
              </a:lnSpc>
              <a:spcBef>
                <a:spcPts val="100"/>
              </a:spcBef>
            </a:pPr>
            <a:r>
              <a:rPr sz="1800" b="1" dirty="0">
                <a:solidFill>
                  <a:srgbClr val="FFC000"/>
                </a:solidFill>
                <a:latin typeface="Calibri"/>
                <a:cs typeface="Calibri"/>
              </a:rPr>
              <a:t>G  U  I  D  E  L  I  N  E</a:t>
            </a:r>
            <a:endParaRPr sz="1800">
              <a:latin typeface="Calibri"/>
              <a:cs typeface="Calibri"/>
            </a:endParaRPr>
          </a:p>
          <a:p>
            <a:pPr>
              <a:lnSpc>
                <a:spcPct val="100000"/>
              </a:lnSpc>
              <a:spcBef>
                <a:spcPts val="35"/>
              </a:spcBef>
            </a:pPr>
            <a:endParaRPr sz="1850">
              <a:latin typeface="Times New Roman"/>
              <a:cs typeface="Times New Roman"/>
            </a:endParaRPr>
          </a:p>
          <a:p>
            <a:pPr marL="12700" marR="776605">
              <a:lnSpc>
                <a:spcPct val="100000"/>
              </a:lnSpc>
            </a:pPr>
            <a:r>
              <a:rPr sz="1800" b="1" dirty="0">
                <a:solidFill>
                  <a:srgbClr val="FFC000"/>
                </a:solidFill>
                <a:latin typeface="Calibri"/>
                <a:cs typeface="Calibri"/>
              </a:rPr>
              <a:t>C  0  M  P  A  R  I  S  O  N</a:t>
            </a:r>
            <a:endParaRPr sz="1800">
              <a:latin typeface="Calibri"/>
              <a:cs typeface="Calibri"/>
            </a:endParaRPr>
          </a:p>
          <a:p>
            <a:pPr>
              <a:lnSpc>
                <a:spcPct val="100000"/>
              </a:lnSpc>
              <a:spcBef>
                <a:spcPts val="35"/>
              </a:spcBef>
            </a:pPr>
            <a:endParaRPr sz="1850">
              <a:latin typeface="Times New Roman"/>
              <a:cs typeface="Times New Roman"/>
            </a:endParaRPr>
          </a:p>
          <a:p>
            <a:pPr marL="12700" marR="5080">
              <a:lnSpc>
                <a:spcPct val="100000"/>
              </a:lnSpc>
              <a:spcBef>
                <a:spcPts val="5"/>
              </a:spcBef>
            </a:pPr>
            <a:r>
              <a:rPr sz="1800" b="1" spc="-10" dirty="0">
                <a:solidFill>
                  <a:srgbClr val="FFC000"/>
                </a:solidFill>
                <a:latin typeface="Calibri"/>
                <a:cs typeface="Calibri"/>
              </a:rPr>
              <a:t>GOAL </a:t>
            </a:r>
            <a:r>
              <a:rPr sz="1800" b="1" dirty="0">
                <a:solidFill>
                  <a:srgbClr val="FFC000"/>
                </a:solidFill>
                <a:latin typeface="Calibri"/>
                <a:cs typeface="Calibri"/>
              </a:rPr>
              <a:t>BP  INITIAL</a:t>
            </a:r>
            <a:r>
              <a:rPr sz="1800" b="1" spc="-110" dirty="0">
                <a:solidFill>
                  <a:srgbClr val="FFC000"/>
                </a:solidFill>
                <a:latin typeface="Calibri"/>
                <a:cs typeface="Calibri"/>
              </a:rPr>
              <a:t> </a:t>
            </a:r>
            <a:r>
              <a:rPr sz="1800" b="1" spc="-5" dirty="0">
                <a:solidFill>
                  <a:srgbClr val="FFC000"/>
                </a:solidFill>
                <a:latin typeface="Calibri"/>
                <a:cs typeface="Calibri"/>
              </a:rPr>
              <a:t>TX</a:t>
            </a:r>
            <a:endParaRPr sz="1800">
              <a:latin typeface="Calibri"/>
              <a:cs typeface="Calibri"/>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685670" y="180339"/>
          <a:ext cx="8794749" cy="6406515"/>
        </p:xfrm>
        <a:graphic>
          <a:graphicData uri="http://schemas.openxmlformats.org/drawingml/2006/table">
            <a:tbl>
              <a:tblPr firstRow="1" bandRow="1">
                <a:tableStyleId>{2D5ABB26-0587-4C30-8999-92F81FD0307C}</a:tableStyleId>
              </a:tblPr>
              <a:tblGrid>
                <a:gridCol w="1792605"/>
                <a:gridCol w="2072640"/>
                <a:gridCol w="1848485"/>
                <a:gridCol w="3081019"/>
              </a:tblGrid>
              <a:tr h="601345">
                <a:tc>
                  <a:txBody>
                    <a:bodyPr/>
                    <a:lstStyle/>
                    <a:p>
                      <a:pPr marL="294640">
                        <a:lnSpc>
                          <a:spcPct val="100000"/>
                        </a:lnSpc>
                        <a:spcBef>
                          <a:spcPts val="204"/>
                        </a:spcBef>
                      </a:pPr>
                      <a:r>
                        <a:rPr sz="2400" b="1" spc="-5" dirty="0">
                          <a:solidFill>
                            <a:srgbClr val="FFFF00"/>
                          </a:solidFill>
                          <a:latin typeface="Calibri"/>
                          <a:cs typeface="Calibri"/>
                        </a:rPr>
                        <a:t>Guideline</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c>
                  <a:txBody>
                    <a:bodyPr/>
                    <a:lstStyle/>
                    <a:p>
                      <a:pPr marL="354965">
                        <a:lnSpc>
                          <a:spcPct val="100000"/>
                        </a:lnSpc>
                        <a:spcBef>
                          <a:spcPts val="204"/>
                        </a:spcBef>
                      </a:pPr>
                      <a:r>
                        <a:rPr sz="2400" b="1" spc="-10" dirty="0">
                          <a:solidFill>
                            <a:srgbClr val="FFFF00"/>
                          </a:solidFill>
                          <a:latin typeface="Calibri"/>
                          <a:cs typeface="Calibri"/>
                        </a:rPr>
                        <a:t>Population</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c>
                  <a:txBody>
                    <a:bodyPr/>
                    <a:lstStyle/>
                    <a:p>
                      <a:pPr marL="15875" algn="ctr">
                        <a:lnSpc>
                          <a:spcPct val="100000"/>
                        </a:lnSpc>
                        <a:spcBef>
                          <a:spcPts val="204"/>
                        </a:spcBef>
                      </a:pPr>
                      <a:r>
                        <a:rPr sz="2400" b="1" spc="-5" dirty="0">
                          <a:solidFill>
                            <a:srgbClr val="FFFF00"/>
                          </a:solidFill>
                          <a:latin typeface="Calibri"/>
                          <a:cs typeface="Calibri"/>
                        </a:rPr>
                        <a:t>Goal</a:t>
                      </a:r>
                      <a:r>
                        <a:rPr sz="2400" b="1" spc="-35" dirty="0">
                          <a:solidFill>
                            <a:srgbClr val="FFFF00"/>
                          </a:solidFill>
                          <a:latin typeface="Calibri"/>
                          <a:cs typeface="Calibri"/>
                        </a:rPr>
                        <a:t> </a:t>
                      </a:r>
                      <a:r>
                        <a:rPr sz="2400" b="1" dirty="0">
                          <a:solidFill>
                            <a:srgbClr val="FFFF00"/>
                          </a:solidFill>
                          <a:latin typeface="Calibri"/>
                          <a:cs typeface="Calibri"/>
                        </a:rPr>
                        <a:t>BP</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c>
                  <a:txBody>
                    <a:bodyPr/>
                    <a:lstStyle/>
                    <a:p>
                      <a:pPr marL="801370">
                        <a:lnSpc>
                          <a:spcPct val="100000"/>
                        </a:lnSpc>
                        <a:spcBef>
                          <a:spcPts val="204"/>
                        </a:spcBef>
                      </a:pPr>
                      <a:r>
                        <a:rPr sz="2400" b="1" spc="-5" dirty="0">
                          <a:solidFill>
                            <a:srgbClr val="FFFF00"/>
                          </a:solidFill>
                          <a:latin typeface="Calibri"/>
                          <a:cs typeface="Calibri"/>
                        </a:rPr>
                        <a:t>Initial drugs</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r>
              <a:tr h="537210">
                <a:tc>
                  <a:txBody>
                    <a:bodyPr/>
                    <a:lstStyle/>
                    <a:p>
                      <a:pPr marL="97790">
                        <a:lnSpc>
                          <a:spcPct val="100000"/>
                        </a:lnSpc>
                        <a:spcBef>
                          <a:spcPts val="204"/>
                        </a:spcBef>
                      </a:pPr>
                      <a:r>
                        <a:rPr sz="2400" spc="-15" dirty="0">
                          <a:latin typeface="Calibri"/>
                          <a:cs typeface="Calibri"/>
                        </a:rPr>
                        <a:t>ADA</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98425">
                        <a:lnSpc>
                          <a:spcPct val="100000"/>
                        </a:lnSpc>
                        <a:spcBef>
                          <a:spcPts val="234"/>
                        </a:spcBef>
                      </a:pPr>
                      <a:r>
                        <a:rPr sz="2000" dirty="0">
                          <a:latin typeface="Calibri"/>
                          <a:cs typeface="Calibri"/>
                        </a:rPr>
                        <a:t>DM</a:t>
                      </a:r>
                      <a:endParaRPr sz="2000">
                        <a:latin typeface="Calibri"/>
                        <a:cs typeface="Calibri"/>
                      </a:endParaRPr>
                    </a:p>
                  </a:txBody>
                  <a:tcPr marL="0" marR="0" marT="2984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13970" algn="ctr">
                        <a:lnSpc>
                          <a:spcPct val="100000"/>
                        </a:lnSpc>
                        <a:spcBef>
                          <a:spcPts val="234"/>
                        </a:spcBef>
                      </a:pPr>
                      <a:r>
                        <a:rPr sz="2000" spc="-5" dirty="0">
                          <a:latin typeface="Calibri"/>
                          <a:cs typeface="Calibri"/>
                        </a:rPr>
                        <a:t>&lt;140/80</a:t>
                      </a:r>
                      <a:endParaRPr sz="2000">
                        <a:latin typeface="Calibri"/>
                        <a:cs typeface="Calibri"/>
                      </a:endParaRPr>
                    </a:p>
                  </a:txBody>
                  <a:tcPr marL="0" marR="0" marT="2984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99695">
                        <a:lnSpc>
                          <a:spcPct val="100000"/>
                        </a:lnSpc>
                        <a:spcBef>
                          <a:spcPts val="234"/>
                        </a:spcBef>
                      </a:pPr>
                      <a:r>
                        <a:rPr sz="2000" spc="-5" dirty="0">
                          <a:latin typeface="Calibri"/>
                          <a:cs typeface="Calibri"/>
                        </a:rPr>
                        <a:t>ACEI or</a:t>
                      </a:r>
                      <a:r>
                        <a:rPr sz="2000" spc="-35" dirty="0">
                          <a:latin typeface="Calibri"/>
                          <a:cs typeface="Calibri"/>
                        </a:rPr>
                        <a:t> </a:t>
                      </a:r>
                      <a:r>
                        <a:rPr sz="2000" dirty="0">
                          <a:latin typeface="Calibri"/>
                          <a:cs typeface="Calibri"/>
                        </a:rPr>
                        <a:t>ARB</a:t>
                      </a:r>
                      <a:endParaRPr sz="2000">
                        <a:latin typeface="Calibri"/>
                        <a:cs typeface="Calibri"/>
                      </a:endParaRPr>
                    </a:p>
                  </a:txBody>
                  <a:tcPr marL="0" marR="0" marT="2984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r>
              <a:tr h="707390">
                <a:tc>
                  <a:txBody>
                    <a:bodyPr/>
                    <a:lstStyle/>
                    <a:p>
                      <a:pPr marL="97790">
                        <a:lnSpc>
                          <a:spcPct val="100000"/>
                        </a:lnSpc>
                        <a:spcBef>
                          <a:spcPts val="204"/>
                        </a:spcBef>
                      </a:pPr>
                      <a:r>
                        <a:rPr sz="2400" spc="-5" dirty="0">
                          <a:latin typeface="Calibri"/>
                          <a:cs typeface="Calibri"/>
                        </a:rPr>
                        <a:t>KDIGO</a:t>
                      </a:r>
                      <a:endParaRPr sz="240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solidFill>
                      <a:srgbClr val="FBEBE8"/>
                    </a:solidFill>
                  </a:tcPr>
                </a:tc>
                <a:tc rowSpan="2">
                  <a:txBody>
                    <a:bodyPr/>
                    <a:lstStyle/>
                    <a:p>
                      <a:pPr marL="441325" marR="322580" indent="-342900">
                        <a:lnSpc>
                          <a:spcPct val="100000"/>
                        </a:lnSpc>
                        <a:spcBef>
                          <a:spcPts val="229"/>
                        </a:spcBef>
                        <a:buFont typeface="Arial"/>
                        <a:buChar char="•"/>
                        <a:tabLst>
                          <a:tab pos="441325" algn="l"/>
                          <a:tab pos="441959" algn="l"/>
                        </a:tabLst>
                      </a:pPr>
                      <a:r>
                        <a:rPr sz="2000" dirty="0">
                          <a:latin typeface="Calibri"/>
                          <a:cs typeface="Calibri"/>
                        </a:rPr>
                        <a:t>DM and</a:t>
                      </a:r>
                      <a:r>
                        <a:rPr sz="2000" spc="-105" dirty="0">
                          <a:latin typeface="Calibri"/>
                          <a:cs typeface="Calibri"/>
                        </a:rPr>
                        <a:t> </a:t>
                      </a:r>
                      <a:r>
                        <a:rPr sz="2000" spc="-5" dirty="0">
                          <a:latin typeface="Calibri"/>
                          <a:cs typeface="Calibri"/>
                        </a:rPr>
                        <a:t>CKD  </a:t>
                      </a:r>
                      <a:r>
                        <a:rPr sz="2000" dirty="0">
                          <a:latin typeface="Calibri"/>
                          <a:cs typeface="Calibri"/>
                        </a:rPr>
                        <a:t>alb </a:t>
                      </a:r>
                      <a:r>
                        <a:rPr sz="2000" spc="-30" dirty="0">
                          <a:latin typeface="Calibri"/>
                          <a:cs typeface="Calibri"/>
                        </a:rPr>
                        <a:t>exc </a:t>
                      </a:r>
                      <a:r>
                        <a:rPr sz="2000" spc="-5" dirty="0">
                          <a:latin typeface="Calibri"/>
                          <a:cs typeface="Calibri"/>
                        </a:rPr>
                        <a:t>&lt;30  </a:t>
                      </a:r>
                      <a:r>
                        <a:rPr sz="2000" spc="10" dirty="0">
                          <a:latin typeface="Calibri"/>
                          <a:cs typeface="Calibri"/>
                        </a:rPr>
                        <a:t>mg/d</a:t>
                      </a:r>
                      <a:endParaRPr sz="2000">
                        <a:latin typeface="Calibri"/>
                        <a:cs typeface="Calibri"/>
                      </a:endParaRPr>
                    </a:p>
                    <a:p>
                      <a:pPr marL="441325" marR="323215" indent="-342900">
                        <a:lnSpc>
                          <a:spcPct val="100000"/>
                        </a:lnSpc>
                        <a:spcBef>
                          <a:spcPts val="5"/>
                        </a:spcBef>
                        <a:buFont typeface="Arial"/>
                        <a:buChar char="•"/>
                        <a:tabLst>
                          <a:tab pos="441325" algn="l"/>
                          <a:tab pos="441959" algn="l"/>
                        </a:tabLst>
                      </a:pPr>
                      <a:r>
                        <a:rPr sz="2000" dirty="0">
                          <a:latin typeface="Calibri"/>
                          <a:cs typeface="Calibri"/>
                        </a:rPr>
                        <a:t>DM and</a:t>
                      </a:r>
                      <a:r>
                        <a:rPr sz="2000" spc="-110" dirty="0">
                          <a:latin typeface="Calibri"/>
                          <a:cs typeface="Calibri"/>
                        </a:rPr>
                        <a:t> </a:t>
                      </a:r>
                      <a:r>
                        <a:rPr sz="2000" spc="-5" dirty="0">
                          <a:latin typeface="Calibri"/>
                          <a:cs typeface="Calibri"/>
                        </a:rPr>
                        <a:t>CKD  </a:t>
                      </a:r>
                      <a:r>
                        <a:rPr sz="2000" dirty="0">
                          <a:latin typeface="Calibri"/>
                          <a:cs typeface="Calibri"/>
                        </a:rPr>
                        <a:t>alb </a:t>
                      </a:r>
                      <a:r>
                        <a:rPr sz="2000" spc="-30" dirty="0">
                          <a:latin typeface="Calibri"/>
                          <a:cs typeface="Calibri"/>
                        </a:rPr>
                        <a:t>exc </a:t>
                      </a:r>
                      <a:r>
                        <a:rPr sz="2000" spc="-5" dirty="0">
                          <a:latin typeface="Calibri"/>
                          <a:cs typeface="Calibri"/>
                        </a:rPr>
                        <a:t>&gt;30  </a:t>
                      </a:r>
                      <a:r>
                        <a:rPr sz="2000" spc="10" dirty="0">
                          <a:latin typeface="Calibri"/>
                          <a:cs typeface="Calibri"/>
                        </a:rPr>
                        <a:t>mg/d</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13970" algn="ctr">
                        <a:lnSpc>
                          <a:spcPct val="100000"/>
                        </a:lnSpc>
                        <a:spcBef>
                          <a:spcPts val="229"/>
                        </a:spcBef>
                      </a:pPr>
                      <a:r>
                        <a:rPr sz="2000" spc="-5" dirty="0">
                          <a:latin typeface="Calibri"/>
                          <a:cs typeface="Calibri"/>
                        </a:rPr>
                        <a:t>≤140/90</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solidFill>
                      <a:srgbClr val="FBEBE8"/>
                    </a:solidFill>
                  </a:tcPr>
                </a:tc>
                <a:tc>
                  <a:txBody>
                    <a:bodyPr/>
                    <a:lstStyle/>
                    <a:p>
                      <a:pPr marL="99695">
                        <a:lnSpc>
                          <a:spcPct val="100000"/>
                        </a:lnSpc>
                        <a:spcBef>
                          <a:spcPts val="229"/>
                        </a:spcBef>
                      </a:pPr>
                      <a:r>
                        <a:rPr sz="2000" spc="-5" dirty="0">
                          <a:latin typeface="Calibri"/>
                          <a:cs typeface="Calibri"/>
                        </a:rPr>
                        <a:t>ACEI or</a:t>
                      </a:r>
                      <a:r>
                        <a:rPr sz="2000" spc="-35" dirty="0">
                          <a:latin typeface="Calibri"/>
                          <a:cs typeface="Calibri"/>
                        </a:rPr>
                        <a:t> </a:t>
                      </a:r>
                      <a:r>
                        <a:rPr sz="2000" dirty="0">
                          <a:latin typeface="Calibri"/>
                          <a:cs typeface="Calibri"/>
                        </a:rPr>
                        <a:t>ARB</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solidFill>
                      <a:srgbClr val="FBEBE8"/>
                    </a:solidFill>
                  </a:tcPr>
                </a:tc>
              </a:tr>
              <a:tr h="1212850">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BEBE8"/>
                    </a:solidFill>
                  </a:tcPr>
                </a:tc>
                <a:tc vMerge="1">
                  <a:txBody>
                    <a:bodyPr/>
                    <a:lstStyle/>
                    <a:p>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a:lnSpc>
                          <a:spcPct val="100000"/>
                        </a:lnSpc>
                        <a:spcBef>
                          <a:spcPts val="25"/>
                        </a:spcBef>
                      </a:pPr>
                      <a:endParaRPr sz="1600">
                        <a:latin typeface="Times New Roman"/>
                        <a:cs typeface="Times New Roman"/>
                      </a:endParaRPr>
                    </a:p>
                    <a:p>
                      <a:pPr marL="13970" algn="ctr">
                        <a:lnSpc>
                          <a:spcPct val="100000"/>
                        </a:lnSpc>
                      </a:pPr>
                      <a:r>
                        <a:rPr sz="2000" spc="-5" dirty="0">
                          <a:latin typeface="Calibri"/>
                          <a:cs typeface="Calibri"/>
                        </a:rPr>
                        <a:t>≤130/80</a:t>
                      </a:r>
                      <a:endParaRPr sz="2000">
                        <a:latin typeface="Calibri"/>
                        <a:cs typeface="Calibri"/>
                      </a:endParaRPr>
                    </a:p>
                  </a:txBody>
                  <a:tcPr marL="0" marR="0" marT="3175" marB="0">
                    <a:lnL w="12700">
                      <a:solidFill>
                        <a:srgbClr val="FFFFFF"/>
                      </a:solidFill>
                      <a:prstDash val="solid"/>
                    </a:lnL>
                    <a:lnR w="12700">
                      <a:solidFill>
                        <a:srgbClr val="FFFFFF"/>
                      </a:solidFill>
                      <a:prstDash val="solid"/>
                    </a:lnR>
                    <a:lnB w="12700">
                      <a:solidFill>
                        <a:srgbClr val="FFFFFF"/>
                      </a:solidFill>
                      <a:prstDash val="solid"/>
                    </a:lnB>
                    <a:solidFill>
                      <a:srgbClr val="FBEBE8"/>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BEBE8"/>
                    </a:solidFill>
                  </a:tcPr>
                </a:tc>
              </a:tr>
              <a:tr h="970915">
                <a:tc>
                  <a:txBody>
                    <a:bodyPr/>
                    <a:lstStyle/>
                    <a:p>
                      <a:pPr marL="97790">
                        <a:lnSpc>
                          <a:spcPct val="100000"/>
                        </a:lnSpc>
                        <a:spcBef>
                          <a:spcPts val="209"/>
                        </a:spcBef>
                      </a:pPr>
                      <a:r>
                        <a:rPr sz="2400" spc="-5" dirty="0">
                          <a:latin typeface="Calibri"/>
                          <a:cs typeface="Calibri"/>
                        </a:rPr>
                        <a:t>NICE</a:t>
                      </a:r>
                      <a:endParaRPr sz="2400">
                        <a:latin typeface="Calibri"/>
                        <a:cs typeface="Calibri"/>
                      </a:endParaRPr>
                    </a:p>
                  </a:txBody>
                  <a:tcPr marL="0" marR="0" marT="266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c>
                  <a:txBody>
                    <a:bodyPr/>
                    <a:lstStyle/>
                    <a:p>
                      <a:pPr marL="98425" marR="541020">
                        <a:lnSpc>
                          <a:spcPct val="100000"/>
                        </a:lnSpc>
                        <a:spcBef>
                          <a:spcPts val="235"/>
                        </a:spcBef>
                      </a:pPr>
                      <a:r>
                        <a:rPr sz="2000" spc="-10" dirty="0">
                          <a:latin typeface="Calibri"/>
                          <a:cs typeface="Calibri"/>
                        </a:rPr>
                        <a:t>General </a:t>
                      </a:r>
                      <a:r>
                        <a:rPr sz="2000" spc="-5" dirty="0">
                          <a:latin typeface="Calibri"/>
                          <a:cs typeface="Calibri"/>
                        </a:rPr>
                        <a:t>&lt;80</a:t>
                      </a:r>
                      <a:r>
                        <a:rPr sz="2000" spc="-70" dirty="0">
                          <a:latin typeface="Calibri"/>
                          <a:cs typeface="Calibri"/>
                        </a:rPr>
                        <a:t> </a:t>
                      </a:r>
                      <a:r>
                        <a:rPr sz="2000" dirty="0">
                          <a:latin typeface="Calibri"/>
                          <a:cs typeface="Calibri"/>
                        </a:rPr>
                        <a:t>y  </a:t>
                      </a:r>
                      <a:r>
                        <a:rPr sz="2000" spc="-10" dirty="0">
                          <a:latin typeface="Calibri"/>
                          <a:cs typeface="Calibri"/>
                        </a:rPr>
                        <a:t>General </a:t>
                      </a:r>
                      <a:r>
                        <a:rPr sz="2000" spc="-5" dirty="0">
                          <a:latin typeface="Calibri"/>
                          <a:cs typeface="Calibri"/>
                        </a:rPr>
                        <a:t>≥80</a:t>
                      </a:r>
                      <a:r>
                        <a:rPr sz="2000" spc="-70" dirty="0">
                          <a:latin typeface="Calibri"/>
                          <a:cs typeface="Calibri"/>
                        </a:rPr>
                        <a:t> </a:t>
                      </a:r>
                      <a:r>
                        <a:rPr sz="2000" dirty="0">
                          <a:latin typeface="Calibri"/>
                          <a:cs typeface="Calibri"/>
                        </a:rPr>
                        <a:t>y</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c>
                  <a:txBody>
                    <a:bodyPr/>
                    <a:lstStyle/>
                    <a:p>
                      <a:pPr marL="495300">
                        <a:lnSpc>
                          <a:spcPct val="100000"/>
                        </a:lnSpc>
                        <a:spcBef>
                          <a:spcPts val="235"/>
                        </a:spcBef>
                      </a:pPr>
                      <a:r>
                        <a:rPr sz="2000" spc="-5" dirty="0">
                          <a:latin typeface="Calibri"/>
                          <a:cs typeface="Calibri"/>
                        </a:rPr>
                        <a:t>&lt;140/90</a:t>
                      </a:r>
                      <a:endParaRPr sz="2000">
                        <a:latin typeface="Calibri"/>
                        <a:cs typeface="Calibri"/>
                      </a:endParaRPr>
                    </a:p>
                    <a:p>
                      <a:pPr marL="495300">
                        <a:lnSpc>
                          <a:spcPct val="100000"/>
                        </a:lnSpc>
                        <a:spcBef>
                          <a:spcPts val="5"/>
                        </a:spcBef>
                      </a:pPr>
                      <a:r>
                        <a:rPr sz="2000" spc="-5" dirty="0">
                          <a:latin typeface="Calibri"/>
                          <a:cs typeface="Calibri"/>
                        </a:rPr>
                        <a:t>&lt;150/90</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c>
                  <a:txBody>
                    <a:bodyPr/>
                    <a:lstStyle/>
                    <a:p>
                      <a:pPr marL="99695">
                        <a:lnSpc>
                          <a:spcPct val="100000"/>
                        </a:lnSpc>
                        <a:spcBef>
                          <a:spcPts val="235"/>
                        </a:spcBef>
                      </a:pPr>
                      <a:r>
                        <a:rPr sz="2000" spc="-5" dirty="0">
                          <a:latin typeface="Calibri"/>
                          <a:cs typeface="Calibri"/>
                        </a:rPr>
                        <a:t>&lt;55 </a:t>
                      </a:r>
                      <a:r>
                        <a:rPr sz="2000" dirty="0">
                          <a:latin typeface="Calibri"/>
                          <a:cs typeface="Calibri"/>
                        </a:rPr>
                        <a:t>y; </a:t>
                      </a:r>
                      <a:r>
                        <a:rPr sz="2000" spc="-5" dirty="0">
                          <a:latin typeface="Calibri"/>
                          <a:cs typeface="Calibri"/>
                        </a:rPr>
                        <a:t>ACEI or</a:t>
                      </a:r>
                      <a:r>
                        <a:rPr sz="2000" spc="-50" dirty="0">
                          <a:latin typeface="Calibri"/>
                          <a:cs typeface="Calibri"/>
                        </a:rPr>
                        <a:t> </a:t>
                      </a:r>
                      <a:r>
                        <a:rPr sz="2000" dirty="0">
                          <a:latin typeface="Calibri"/>
                          <a:cs typeface="Calibri"/>
                        </a:rPr>
                        <a:t>ARB</a:t>
                      </a:r>
                      <a:endParaRPr sz="2000">
                        <a:latin typeface="Calibri"/>
                        <a:cs typeface="Calibri"/>
                      </a:endParaRPr>
                    </a:p>
                    <a:p>
                      <a:pPr marL="99695">
                        <a:lnSpc>
                          <a:spcPct val="100000"/>
                        </a:lnSpc>
                        <a:spcBef>
                          <a:spcPts val="5"/>
                        </a:spcBef>
                      </a:pPr>
                      <a:r>
                        <a:rPr sz="2000" spc="-5" dirty="0">
                          <a:latin typeface="Calibri"/>
                          <a:cs typeface="Calibri"/>
                        </a:rPr>
                        <a:t>≥55 </a:t>
                      </a:r>
                      <a:r>
                        <a:rPr sz="2000" dirty="0">
                          <a:latin typeface="Calibri"/>
                          <a:cs typeface="Calibri"/>
                        </a:rPr>
                        <a:t>y </a:t>
                      </a:r>
                      <a:r>
                        <a:rPr sz="2000" spc="-5" dirty="0">
                          <a:latin typeface="Calibri"/>
                          <a:cs typeface="Calibri"/>
                        </a:rPr>
                        <a:t>or black;</a:t>
                      </a:r>
                      <a:r>
                        <a:rPr sz="2000" spc="-40" dirty="0">
                          <a:latin typeface="Calibri"/>
                          <a:cs typeface="Calibri"/>
                        </a:rPr>
                        <a:t> </a:t>
                      </a:r>
                      <a:r>
                        <a:rPr sz="2000" spc="-5" dirty="0">
                          <a:latin typeface="Calibri"/>
                          <a:cs typeface="Calibri"/>
                        </a:rPr>
                        <a:t>CCB</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r>
              <a:tr h="970915">
                <a:tc>
                  <a:txBody>
                    <a:bodyPr/>
                    <a:lstStyle/>
                    <a:p>
                      <a:pPr marL="97790">
                        <a:lnSpc>
                          <a:spcPct val="100000"/>
                        </a:lnSpc>
                        <a:spcBef>
                          <a:spcPts val="210"/>
                        </a:spcBef>
                      </a:pPr>
                      <a:r>
                        <a:rPr sz="2400" dirty="0">
                          <a:latin typeface="Calibri"/>
                          <a:cs typeface="Calibri"/>
                        </a:rPr>
                        <a:t>ISHIB</a:t>
                      </a:r>
                      <a:endParaRPr sz="2400">
                        <a:latin typeface="Calibri"/>
                        <a:cs typeface="Calibri"/>
                      </a:endParaRPr>
                    </a:p>
                  </a:txBody>
                  <a:tcPr marL="0" marR="0" marT="266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98425" marR="298450">
                        <a:lnSpc>
                          <a:spcPct val="100000"/>
                        </a:lnSpc>
                        <a:spcBef>
                          <a:spcPts val="240"/>
                        </a:spcBef>
                      </a:pPr>
                      <a:r>
                        <a:rPr sz="2000" dirty="0">
                          <a:latin typeface="Calibri"/>
                          <a:cs typeface="Calibri"/>
                        </a:rPr>
                        <a:t>Black, </a:t>
                      </a:r>
                      <a:r>
                        <a:rPr sz="2000" spc="-10" dirty="0">
                          <a:latin typeface="Calibri"/>
                          <a:cs typeface="Calibri"/>
                        </a:rPr>
                        <a:t>lower</a:t>
                      </a:r>
                      <a:r>
                        <a:rPr sz="2000" spc="-70" dirty="0">
                          <a:latin typeface="Calibri"/>
                          <a:cs typeface="Calibri"/>
                        </a:rPr>
                        <a:t> </a:t>
                      </a:r>
                      <a:r>
                        <a:rPr sz="2000" spc="-5" dirty="0">
                          <a:latin typeface="Calibri"/>
                          <a:cs typeface="Calibri"/>
                        </a:rPr>
                        <a:t>risk  </a:t>
                      </a:r>
                      <a:r>
                        <a:rPr sz="2000" spc="-25" dirty="0">
                          <a:latin typeface="Calibri"/>
                          <a:cs typeface="Calibri"/>
                        </a:rPr>
                        <a:t>TOD </a:t>
                      </a:r>
                      <a:r>
                        <a:rPr sz="2000" spc="-5" dirty="0">
                          <a:latin typeface="Calibri"/>
                          <a:cs typeface="Calibri"/>
                        </a:rPr>
                        <a:t>or CVD</a:t>
                      </a:r>
                      <a:r>
                        <a:rPr sz="2000" spc="-55" dirty="0">
                          <a:latin typeface="Calibri"/>
                          <a:cs typeface="Calibri"/>
                        </a:rPr>
                        <a:t> </a:t>
                      </a:r>
                      <a:r>
                        <a:rPr sz="2000" spc="-5" dirty="0">
                          <a:latin typeface="Calibri"/>
                          <a:cs typeface="Calibri"/>
                        </a:rPr>
                        <a:t>risk</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495300">
                        <a:lnSpc>
                          <a:spcPct val="100000"/>
                        </a:lnSpc>
                        <a:spcBef>
                          <a:spcPts val="240"/>
                        </a:spcBef>
                      </a:pPr>
                      <a:r>
                        <a:rPr sz="2000" spc="-5" dirty="0">
                          <a:latin typeface="Calibri"/>
                          <a:cs typeface="Calibri"/>
                        </a:rPr>
                        <a:t>&lt;135/85</a:t>
                      </a:r>
                      <a:endParaRPr sz="2000">
                        <a:latin typeface="Calibri"/>
                        <a:cs typeface="Calibri"/>
                      </a:endParaRPr>
                    </a:p>
                    <a:p>
                      <a:pPr marL="495300">
                        <a:lnSpc>
                          <a:spcPct val="100000"/>
                        </a:lnSpc>
                      </a:pPr>
                      <a:r>
                        <a:rPr sz="2000" spc="-5" dirty="0">
                          <a:latin typeface="Calibri"/>
                          <a:cs typeface="Calibri"/>
                        </a:rPr>
                        <a:t>&lt;130/80</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99695">
                        <a:lnSpc>
                          <a:spcPct val="100000"/>
                        </a:lnSpc>
                        <a:spcBef>
                          <a:spcPts val="240"/>
                        </a:spcBef>
                      </a:pPr>
                      <a:r>
                        <a:rPr sz="2000" spc="-10" dirty="0">
                          <a:latin typeface="Calibri"/>
                          <a:cs typeface="Calibri"/>
                        </a:rPr>
                        <a:t>Diuretic </a:t>
                      </a:r>
                      <a:r>
                        <a:rPr sz="2000" spc="-5" dirty="0">
                          <a:latin typeface="Calibri"/>
                          <a:cs typeface="Calibri"/>
                        </a:rPr>
                        <a:t>or</a:t>
                      </a:r>
                      <a:r>
                        <a:rPr sz="2000" spc="-10" dirty="0">
                          <a:latin typeface="Calibri"/>
                          <a:cs typeface="Calibri"/>
                        </a:rPr>
                        <a:t> </a:t>
                      </a:r>
                      <a:r>
                        <a:rPr sz="2000" spc="-5" dirty="0">
                          <a:latin typeface="Calibri"/>
                          <a:cs typeface="Calibri"/>
                        </a:rPr>
                        <a:t>CCB</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r>
              <a:tr h="678180">
                <a:tc>
                  <a:txBody>
                    <a:bodyPr/>
                    <a:lstStyle/>
                    <a:p>
                      <a:pPr marL="97790">
                        <a:lnSpc>
                          <a:spcPct val="100000"/>
                        </a:lnSpc>
                        <a:spcBef>
                          <a:spcPts val="215"/>
                        </a:spcBef>
                      </a:pPr>
                      <a:r>
                        <a:rPr sz="2400" dirty="0">
                          <a:latin typeface="Calibri"/>
                          <a:cs typeface="Calibri"/>
                        </a:rPr>
                        <a:t>JNC</a:t>
                      </a:r>
                      <a:r>
                        <a:rPr sz="2400" spc="-25" dirty="0">
                          <a:latin typeface="Calibri"/>
                          <a:cs typeface="Calibri"/>
                        </a:rPr>
                        <a:t> </a:t>
                      </a:r>
                      <a:r>
                        <a:rPr sz="2400" dirty="0">
                          <a:latin typeface="Calibri"/>
                          <a:cs typeface="Calibri"/>
                        </a:rPr>
                        <a:t>7</a:t>
                      </a:r>
                      <a:endParaRPr sz="2400">
                        <a:latin typeface="Calibri"/>
                        <a:cs typeface="Calibri"/>
                      </a:endParaRPr>
                    </a:p>
                  </a:txBody>
                  <a:tcPr marL="0" marR="0" marT="27305"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c>
                  <a:txBody>
                    <a:bodyPr/>
                    <a:lstStyle/>
                    <a:p>
                      <a:pPr marL="98425" marR="1155700">
                        <a:lnSpc>
                          <a:spcPct val="100000"/>
                        </a:lnSpc>
                        <a:spcBef>
                          <a:spcPts val="240"/>
                        </a:spcBef>
                      </a:pPr>
                      <a:r>
                        <a:rPr sz="2000" dirty="0">
                          <a:latin typeface="Calibri"/>
                          <a:cs typeface="Calibri"/>
                        </a:rPr>
                        <a:t>G</a:t>
                      </a:r>
                      <a:r>
                        <a:rPr sz="2000" spc="-10" dirty="0">
                          <a:latin typeface="Calibri"/>
                          <a:cs typeface="Calibri"/>
                        </a:rPr>
                        <a:t>e</a:t>
                      </a:r>
                      <a:r>
                        <a:rPr sz="2000" spc="-5" dirty="0">
                          <a:latin typeface="Calibri"/>
                          <a:cs typeface="Calibri"/>
                        </a:rPr>
                        <a:t>ne</a:t>
                      </a:r>
                      <a:r>
                        <a:rPr sz="2000" spc="-40" dirty="0">
                          <a:latin typeface="Calibri"/>
                          <a:cs typeface="Calibri"/>
                        </a:rPr>
                        <a:t>r</a:t>
                      </a:r>
                      <a:r>
                        <a:rPr sz="2000" spc="-5" dirty="0">
                          <a:latin typeface="Calibri"/>
                          <a:cs typeface="Calibri"/>
                        </a:rPr>
                        <a:t>al  CKD</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c>
                  <a:txBody>
                    <a:bodyPr/>
                    <a:lstStyle/>
                    <a:p>
                      <a:pPr marL="495300">
                        <a:lnSpc>
                          <a:spcPct val="100000"/>
                        </a:lnSpc>
                        <a:spcBef>
                          <a:spcPts val="240"/>
                        </a:spcBef>
                      </a:pPr>
                      <a:r>
                        <a:rPr sz="2000" spc="-5" dirty="0">
                          <a:latin typeface="Calibri"/>
                          <a:cs typeface="Calibri"/>
                        </a:rPr>
                        <a:t>&lt;140/90</a:t>
                      </a:r>
                      <a:endParaRPr sz="2000">
                        <a:latin typeface="Calibri"/>
                        <a:cs typeface="Calibri"/>
                      </a:endParaRPr>
                    </a:p>
                    <a:p>
                      <a:pPr marL="495300">
                        <a:lnSpc>
                          <a:spcPct val="100000"/>
                        </a:lnSpc>
                      </a:pPr>
                      <a:r>
                        <a:rPr sz="2000" spc="-5" dirty="0">
                          <a:latin typeface="Calibri"/>
                          <a:cs typeface="Calibri"/>
                        </a:rPr>
                        <a:t>&lt;130/80</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c>
                  <a:txBody>
                    <a:bodyPr/>
                    <a:lstStyle/>
                    <a:p>
                      <a:pPr>
                        <a:lnSpc>
                          <a:spcPct val="100000"/>
                        </a:lnSpc>
                        <a:spcBef>
                          <a:spcPts val="55"/>
                        </a:spcBef>
                      </a:pPr>
                      <a:endParaRPr sz="2250">
                        <a:latin typeface="Times New Roman"/>
                        <a:cs typeface="Times New Roman"/>
                      </a:endParaRPr>
                    </a:p>
                    <a:p>
                      <a:pPr marL="99695">
                        <a:lnSpc>
                          <a:spcPct val="100000"/>
                        </a:lnSpc>
                      </a:pPr>
                      <a:r>
                        <a:rPr sz="2000" spc="-5" dirty="0">
                          <a:latin typeface="Calibri"/>
                          <a:cs typeface="Calibri"/>
                        </a:rPr>
                        <a:t>ACEI or</a:t>
                      </a:r>
                      <a:r>
                        <a:rPr sz="2000" spc="-35" dirty="0">
                          <a:latin typeface="Calibri"/>
                          <a:cs typeface="Calibri"/>
                        </a:rPr>
                        <a:t> </a:t>
                      </a:r>
                      <a:r>
                        <a:rPr sz="2000" dirty="0">
                          <a:latin typeface="Calibri"/>
                          <a:cs typeface="Calibri"/>
                        </a:rPr>
                        <a:t>ARB</a:t>
                      </a:r>
                      <a:endParaRPr sz="2000">
                        <a:latin typeface="Calibri"/>
                        <a:cs typeface="Calibri"/>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solidFill>
                      <a:srgbClr val="F8D6CD"/>
                    </a:solidFill>
                  </a:tcPr>
                </a:tc>
              </a:tr>
              <a:tr h="727710">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8D6CD"/>
                    </a:solidFill>
                  </a:tcPr>
                </a:tc>
                <a:tc>
                  <a:txBody>
                    <a:bodyPr/>
                    <a:lstStyle/>
                    <a:p>
                      <a:pPr marL="98425">
                        <a:lnSpc>
                          <a:spcPts val="2100"/>
                        </a:lnSpc>
                      </a:pPr>
                      <a:r>
                        <a:rPr sz="2000" dirty="0">
                          <a:latin typeface="Calibri"/>
                          <a:cs typeface="Calibri"/>
                        </a:rPr>
                        <a:t>DM</a:t>
                      </a:r>
                      <a:endParaRPr sz="2000">
                        <a:latin typeface="Calibri"/>
                        <a:cs typeface="Calibri"/>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8D6CD"/>
                    </a:solidFill>
                  </a:tcPr>
                </a:tc>
                <a:tc>
                  <a:txBody>
                    <a:bodyPr/>
                    <a:lstStyle/>
                    <a:p>
                      <a:pPr marL="13970" algn="ctr">
                        <a:lnSpc>
                          <a:spcPts val="2100"/>
                        </a:lnSpc>
                      </a:pPr>
                      <a:r>
                        <a:rPr sz="2000" spc="-5" dirty="0">
                          <a:latin typeface="Calibri"/>
                          <a:cs typeface="Calibri"/>
                        </a:rPr>
                        <a:t>&lt;130/80</a:t>
                      </a:r>
                      <a:endParaRPr sz="2000">
                        <a:latin typeface="Calibri"/>
                        <a:cs typeface="Calibri"/>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8D6CD"/>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8D6CD"/>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412132398"/>
              </p:ext>
            </p:extLst>
          </p:nvPr>
        </p:nvGraphicFramePr>
        <p:xfrm>
          <a:off x="1860169" y="217677"/>
          <a:ext cx="8573133" cy="5973571"/>
        </p:xfrm>
        <a:graphic>
          <a:graphicData uri="http://schemas.openxmlformats.org/drawingml/2006/table">
            <a:tbl>
              <a:tblPr firstRow="1" bandRow="1">
                <a:tableStyleId>{2D5ABB26-0587-4C30-8999-92F81FD0307C}</a:tableStyleId>
              </a:tblPr>
              <a:tblGrid>
                <a:gridCol w="1217295"/>
                <a:gridCol w="1215390"/>
                <a:gridCol w="1176655"/>
                <a:gridCol w="1122679"/>
                <a:gridCol w="1160145"/>
                <a:gridCol w="1336040"/>
                <a:gridCol w="276225"/>
                <a:gridCol w="1068704"/>
              </a:tblGrid>
              <a:tr h="796925">
                <a:tc gridSpan="8">
                  <a:txBody>
                    <a:bodyPr/>
                    <a:lstStyle/>
                    <a:p>
                      <a:pPr marL="762635">
                        <a:lnSpc>
                          <a:spcPct val="100000"/>
                        </a:lnSpc>
                        <a:spcBef>
                          <a:spcPts val="175"/>
                        </a:spcBef>
                      </a:pPr>
                      <a:r>
                        <a:rPr sz="2800" b="1" spc="-10" dirty="0">
                          <a:solidFill>
                            <a:srgbClr val="0000FF"/>
                          </a:solidFill>
                          <a:latin typeface="Calibri"/>
                          <a:cs typeface="Calibri"/>
                        </a:rPr>
                        <a:t>Important </a:t>
                      </a:r>
                      <a:r>
                        <a:rPr sz="2800" b="1" spc="-20" dirty="0">
                          <a:solidFill>
                            <a:srgbClr val="0000FF"/>
                          </a:solidFill>
                          <a:latin typeface="Calibri"/>
                          <a:cs typeface="Calibri"/>
                        </a:rPr>
                        <a:t>Variables </a:t>
                      </a:r>
                      <a:r>
                        <a:rPr sz="2800" b="1" spc="-15" dirty="0">
                          <a:solidFill>
                            <a:srgbClr val="0000FF"/>
                          </a:solidFill>
                          <a:latin typeface="Calibri"/>
                          <a:cs typeface="Calibri"/>
                        </a:rPr>
                        <a:t>For </a:t>
                      </a:r>
                      <a:r>
                        <a:rPr sz="2800" b="1" spc="-5" dirty="0">
                          <a:solidFill>
                            <a:srgbClr val="0000FF"/>
                          </a:solidFill>
                          <a:latin typeface="Calibri"/>
                          <a:cs typeface="Calibri"/>
                        </a:rPr>
                        <a:t>HTN</a:t>
                      </a:r>
                      <a:r>
                        <a:rPr sz="2800" b="1" spc="85" dirty="0">
                          <a:solidFill>
                            <a:srgbClr val="0000FF"/>
                          </a:solidFill>
                          <a:latin typeface="Calibri"/>
                          <a:cs typeface="Calibri"/>
                        </a:rPr>
                        <a:t> </a:t>
                      </a:r>
                      <a:r>
                        <a:rPr sz="2800" b="1" spc="-10" dirty="0">
                          <a:solidFill>
                            <a:srgbClr val="0000FF"/>
                          </a:solidFill>
                          <a:latin typeface="Calibri"/>
                          <a:cs typeface="Calibri"/>
                        </a:rPr>
                        <a:t>Recommendations</a:t>
                      </a:r>
                      <a:endParaRPr sz="2800" dirty="0">
                        <a:latin typeface="Calibri"/>
                        <a:cs typeface="Calibri"/>
                      </a:endParaRPr>
                    </a:p>
                  </a:txBody>
                  <a:tcPr marL="0" marR="0" marT="22225" marB="0">
                    <a:lnT w="12700">
                      <a:solidFill>
                        <a:srgbClr val="6FAC46"/>
                      </a:solidFill>
                      <a:prstDash val="solid"/>
                    </a:lnT>
                    <a:lnB w="12700">
                      <a:solidFill>
                        <a:srgbClr val="6FAC46"/>
                      </a:solidFill>
                      <a:prstDash val="solid"/>
                    </a:lnB>
                    <a:solidFill>
                      <a:srgbClr val="F0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372110">
                <a:tc>
                  <a:txBody>
                    <a:bodyPr/>
                    <a:lstStyle/>
                    <a:p>
                      <a:pPr marL="7620" algn="ctr">
                        <a:lnSpc>
                          <a:spcPct val="100000"/>
                        </a:lnSpc>
                        <a:spcBef>
                          <a:spcPts val="229"/>
                        </a:spcBef>
                      </a:pPr>
                      <a:r>
                        <a:rPr sz="2000" b="1" dirty="0">
                          <a:solidFill>
                            <a:schemeClr val="tx1"/>
                          </a:solidFill>
                          <a:latin typeface="Calibri"/>
                          <a:cs typeface="Calibri"/>
                        </a:rPr>
                        <a:t>BP</a:t>
                      </a:r>
                      <a:endParaRPr sz="2000" dirty="0">
                        <a:solidFill>
                          <a:schemeClr val="tx1"/>
                        </a:solidFill>
                        <a:latin typeface="Calibri"/>
                        <a:cs typeface="Calibri"/>
                      </a:endParaRPr>
                    </a:p>
                  </a:txBody>
                  <a:tcPr marL="0" marR="0" marT="29209" marB="0">
                    <a:lnT w="12700">
                      <a:solidFill>
                        <a:srgbClr val="6FAC46"/>
                      </a:solidFill>
                      <a:prstDash val="solid"/>
                    </a:lnT>
                    <a:solidFill>
                      <a:srgbClr val="FFC000"/>
                    </a:solidFill>
                  </a:tcPr>
                </a:tc>
                <a:tc>
                  <a:txBody>
                    <a:bodyPr/>
                    <a:lstStyle/>
                    <a:p>
                      <a:pPr marL="372110">
                        <a:lnSpc>
                          <a:spcPct val="100000"/>
                        </a:lnSpc>
                        <a:spcBef>
                          <a:spcPts val="229"/>
                        </a:spcBef>
                      </a:pPr>
                      <a:r>
                        <a:rPr sz="2000" b="1" dirty="0">
                          <a:solidFill>
                            <a:schemeClr val="tx1"/>
                          </a:solidFill>
                          <a:latin typeface="Calibri"/>
                          <a:cs typeface="Calibri"/>
                        </a:rPr>
                        <a:t>NICE</a:t>
                      </a:r>
                      <a:endParaRPr sz="2000" dirty="0">
                        <a:solidFill>
                          <a:schemeClr val="tx1"/>
                        </a:solidFill>
                        <a:latin typeface="Calibri"/>
                        <a:cs typeface="Calibri"/>
                      </a:endParaRPr>
                    </a:p>
                  </a:txBody>
                  <a:tcPr marL="0" marR="0" marT="29209" marB="0">
                    <a:lnT w="12700">
                      <a:solidFill>
                        <a:srgbClr val="6FAC46"/>
                      </a:solidFill>
                      <a:prstDash val="solid"/>
                    </a:lnT>
                    <a:solidFill>
                      <a:srgbClr val="FFC000"/>
                    </a:solidFill>
                  </a:tcPr>
                </a:tc>
                <a:tc gridSpan="3">
                  <a:txBody>
                    <a:bodyPr/>
                    <a:lstStyle/>
                    <a:p>
                      <a:pPr marL="186055">
                        <a:lnSpc>
                          <a:spcPct val="100000"/>
                        </a:lnSpc>
                        <a:spcBef>
                          <a:spcPts val="229"/>
                        </a:spcBef>
                        <a:tabLst>
                          <a:tab pos="1339215" algn="l"/>
                          <a:tab pos="2482215" algn="l"/>
                        </a:tabLst>
                      </a:pPr>
                      <a:r>
                        <a:rPr sz="2000" b="1" spc="-10" dirty="0">
                          <a:solidFill>
                            <a:schemeClr val="tx1"/>
                          </a:solidFill>
                          <a:latin typeface="Calibri"/>
                          <a:cs typeface="Calibri"/>
                        </a:rPr>
                        <a:t>ESC/ESH	</a:t>
                      </a:r>
                      <a:r>
                        <a:rPr sz="2000" b="1" dirty="0">
                          <a:solidFill>
                            <a:schemeClr val="tx1"/>
                          </a:solidFill>
                          <a:latin typeface="Calibri"/>
                          <a:cs typeface="Calibri"/>
                        </a:rPr>
                        <a:t>ASH/ISH	</a:t>
                      </a:r>
                      <a:r>
                        <a:rPr sz="2000" b="1" spc="-20" dirty="0">
                          <a:solidFill>
                            <a:schemeClr val="tx1"/>
                          </a:solidFill>
                          <a:latin typeface="Calibri"/>
                          <a:cs typeface="Calibri"/>
                        </a:rPr>
                        <a:t>AHA/AC</a:t>
                      </a:r>
                      <a:endParaRPr sz="2000" dirty="0">
                        <a:solidFill>
                          <a:schemeClr val="tx1"/>
                        </a:solidFill>
                        <a:latin typeface="Calibri"/>
                        <a:cs typeface="Calibri"/>
                      </a:endParaRPr>
                    </a:p>
                  </a:txBody>
                  <a:tcPr marL="0" marR="0" marT="29209" marB="0">
                    <a:lnT w="12700">
                      <a:solidFill>
                        <a:srgbClr val="6FAC46"/>
                      </a:solidFill>
                      <a:prstDash val="solid"/>
                    </a:lnT>
                    <a:solidFill>
                      <a:srgbClr val="FFC000"/>
                    </a:solidFill>
                  </a:tcPr>
                </a:tc>
                <a:tc hMerge="1">
                  <a:txBody>
                    <a:bodyPr/>
                    <a:lstStyle/>
                    <a:p>
                      <a:endParaRPr/>
                    </a:p>
                  </a:txBody>
                  <a:tcPr marL="0" marR="0" marT="0" marB="0"/>
                </a:tc>
                <a:tc hMerge="1">
                  <a:txBody>
                    <a:bodyPr/>
                    <a:lstStyle/>
                    <a:p>
                      <a:endParaRPr/>
                    </a:p>
                  </a:txBody>
                  <a:tcPr marL="0" marR="0" marT="0" marB="0"/>
                </a:tc>
                <a:tc>
                  <a:txBody>
                    <a:bodyPr/>
                    <a:lstStyle/>
                    <a:p>
                      <a:pPr marL="28575" algn="ctr">
                        <a:lnSpc>
                          <a:spcPct val="100000"/>
                        </a:lnSpc>
                        <a:spcBef>
                          <a:spcPts val="229"/>
                        </a:spcBef>
                      </a:pPr>
                      <a:r>
                        <a:rPr sz="2000" b="1" spc="-5" dirty="0">
                          <a:solidFill>
                            <a:schemeClr val="tx1"/>
                          </a:solidFill>
                          <a:latin typeface="Calibri"/>
                          <a:cs typeface="Calibri"/>
                        </a:rPr>
                        <a:t>JNC</a:t>
                      </a:r>
                      <a:r>
                        <a:rPr sz="2000" b="1" spc="-25" dirty="0">
                          <a:solidFill>
                            <a:schemeClr val="tx1"/>
                          </a:solidFill>
                          <a:latin typeface="Calibri"/>
                          <a:cs typeface="Calibri"/>
                        </a:rPr>
                        <a:t> </a:t>
                      </a:r>
                      <a:r>
                        <a:rPr sz="2000" b="1" dirty="0">
                          <a:solidFill>
                            <a:schemeClr val="tx1"/>
                          </a:solidFill>
                          <a:latin typeface="Calibri"/>
                          <a:cs typeface="Calibri"/>
                        </a:rPr>
                        <a:t>7</a:t>
                      </a:r>
                      <a:endParaRPr sz="2000" dirty="0">
                        <a:solidFill>
                          <a:schemeClr val="tx1"/>
                        </a:solidFill>
                        <a:latin typeface="Calibri"/>
                        <a:cs typeface="Calibri"/>
                      </a:endParaRPr>
                    </a:p>
                  </a:txBody>
                  <a:tcPr marL="0" marR="0" marT="29209" marB="0">
                    <a:lnT w="12700">
                      <a:solidFill>
                        <a:srgbClr val="6FAC46"/>
                      </a:solidFill>
                      <a:prstDash val="solid"/>
                    </a:lnT>
                    <a:solidFill>
                      <a:srgbClr val="FFC000"/>
                    </a:solidFill>
                  </a:tcPr>
                </a:tc>
                <a:tc gridSpan="2">
                  <a:txBody>
                    <a:bodyPr/>
                    <a:lstStyle/>
                    <a:p>
                      <a:pPr marL="386080">
                        <a:lnSpc>
                          <a:spcPct val="100000"/>
                        </a:lnSpc>
                        <a:spcBef>
                          <a:spcPts val="229"/>
                        </a:spcBef>
                      </a:pPr>
                      <a:r>
                        <a:rPr sz="2000" b="1" spc="-5" dirty="0">
                          <a:solidFill>
                            <a:srgbClr val="C55A11"/>
                          </a:solidFill>
                          <a:latin typeface="Calibri"/>
                          <a:cs typeface="Calibri"/>
                        </a:rPr>
                        <a:t>JNC</a:t>
                      </a:r>
                      <a:r>
                        <a:rPr sz="2000" b="1" spc="-25" dirty="0">
                          <a:solidFill>
                            <a:srgbClr val="C55A11"/>
                          </a:solidFill>
                          <a:latin typeface="Calibri"/>
                          <a:cs typeface="Calibri"/>
                        </a:rPr>
                        <a:t> </a:t>
                      </a:r>
                      <a:r>
                        <a:rPr sz="2000" b="1" dirty="0">
                          <a:solidFill>
                            <a:srgbClr val="C55A11"/>
                          </a:solidFill>
                          <a:latin typeface="Calibri"/>
                          <a:cs typeface="Calibri"/>
                        </a:rPr>
                        <a:t>8</a:t>
                      </a:r>
                      <a:endParaRPr sz="2000" dirty="0">
                        <a:latin typeface="Calibri"/>
                        <a:cs typeface="Calibri"/>
                      </a:endParaRPr>
                    </a:p>
                  </a:txBody>
                  <a:tcPr marL="0" marR="0" marT="29209" marB="0">
                    <a:lnT w="12700">
                      <a:solidFill>
                        <a:srgbClr val="6FAC46"/>
                      </a:solidFill>
                      <a:prstDash val="solid"/>
                    </a:lnT>
                    <a:solidFill>
                      <a:srgbClr val="FFC000"/>
                    </a:solidFill>
                  </a:tcPr>
                </a:tc>
                <a:tc hMerge="1">
                  <a:txBody>
                    <a:bodyPr/>
                    <a:lstStyle/>
                    <a:p>
                      <a:endParaRPr/>
                    </a:p>
                  </a:txBody>
                  <a:tcPr marL="0" marR="0" marT="0" marB="0"/>
                </a:tc>
              </a:tr>
              <a:tr h="289688">
                <a:tc>
                  <a:txBody>
                    <a:bodyPr/>
                    <a:lstStyle/>
                    <a:p>
                      <a:pPr>
                        <a:lnSpc>
                          <a:spcPct val="100000"/>
                        </a:lnSpc>
                      </a:pPr>
                      <a:endParaRPr sz="1800" dirty="0">
                        <a:solidFill>
                          <a:schemeClr val="tx1"/>
                        </a:solidFill>
                        <a:latin typeface="Times New Roman"/>
                        <a:cs typeface="Times New Roman"/>
                      </a:endParaRPr>
                    </a:p>
                  </a:txBody>
                  <a:tcPr marL="0" marR="0" marT="0" marB="0">
                    <a:solidFill>
                      <a:srgbClr val="FFC000"/>
                    </a:solidFill>
                  </a:tcPr>
                </a:tc>
                <a:tc>
                  <a:txBody>
                    <a:bodyPr/>
                    <a:lstStyle/>
                    <a:p>
                      <a:pPr>
                        <a:lnSpc>
                          <a:spcPct val="100000"/>
                        </a:lnSpc>
                      </a:pPr>
                      <a:endParaRPr sz="1800" dirty="0">
                        <a:solidFill>
                          <a:schemeClr val="tx1"/>
                        </a:solidFill>
                        <a:latin typeface="Times New Roman"/>
                        <a:cs typeface="Times New Roman"/>
                      </a:endParaRPr>
                    </a:p>
                  </a:txBody>
                  <a:tcPr marL="0" marR="0" marT="0" marB="0">
                    <a:solidFill>
                      <a:srgbClr val="FFC000"/>
                    </a:solidFill>
                  </a:tcPr>
                </a:tc>
                <a:tc gridSpan="3">
                  <a:txBody>
                    <a:bodyPr/>
                    <a:lstStyle/>
                    <a:p>
                      <a:pPr marR="205740" algn="r">
                        <a:lnSpc>
                          <a:spcPts val="2100"/>
                        </a:lnSpc>
                      </a:pPr>
                      <a:r>
                        <a:rPr sz="2000" b="1" spc="-5" dirty="0">
                          <a:solidFill>
                            <a:schemeClr val="tx1"/>
                          </a:solidFill>
                          <a:latin typeface="Calibri"/>
                          <a:cs typeface="Calibri"/>
                        </a:rPr>
                        <a:t>C/C</a:t>
                      </a:r>
                      <a:r>
                        <a:rPr sz="2000" b="1" spc="-10" dirty="0">
                          <a:solidFill>
                            <a:schemeClr val="tx1"/>
                          </a:solidFill>
                          <a:latin typeface="Calibri"/>
                          <a:cs typeface="Calibri"/>
                        </a:rPr>
                        <a:t>D</a:t>
                      </a:r>
                      <a:r>
                        <a:rPr sz="2000" b="1" dirty="0">
                          <a:solidFill>
                            <a:schemeClr val="tx1"/>
                          </a:solidFill>
                          <a:latin typeface="Calibri"/>
                          <a:cs typeface="Calibri"/>
                        </a:rPr>
                        <a:t>C</a:t>
                      </a:r>
                      <a:endParaRPr sz="2000" dirty="0">
                        <a:solidFill>
                          <a:schemeClr val="tx1"/>
                        </a:solidFill>
                        <a:latin typeface="Calibri"/>
                        <a:cs typeface="Calibri"/>
                      </a:endParaRPr>
                    </a:p>
                  </a:txBody>
                  <a:tcPr marL="0" marR="0" marT="0" marB="0">
                    <a:solidFill>
                      <a:srgbClr val="FFC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800" dirty="0">
                        <a:solidFill>
                          <a:schemeClr val="tx1"/>
                        </a:solidFill>
                        <a:latin typeface="Times New Roman"/>
                        <a:cs typeface="Times New Roman"/>
                      </a:endParaRPr>
                    </a:p>
                  </a:txBody>
                  <a:tcPr marL="0" marR="0" marT="0" marB="0">
                    <a:solidFill>
                      <a:srgbClr val="FFC000"/>
                    </a:solidFill>
                  </a:tcPr>
                </a:tc>
                <a:tc gridSpan="2">
                  <a:txBody>
                    <a:bodyPr/>
                    <a:lstStyle/>
                    <a:p>
                      <a:pPr>
                        <a:lnSpc>
                          <a:spcPct val="100000"/>
                        </a:lnSpc>
                      </a:pPr>
                      <a:endParaRPr sz="1800" dirty="0">
                        <a:latin typeface="Times New Roman"/>
                        <a:cs typeface="Times New Roman"/>
                      </a:endParaRPr>
                    </a:p>
                  </a:txBody>
                  <a:tcPr marL="0" marR="0" marT="0" marB="0">
                    <a:solidFill>
                      <a:srgbClr val="FFC000"/>
                    </a:solidFill>
                  </a:tcPr>
                </a:tc>
                <a:tc hMerge="1">
                  <a:txBody>
                    <a:bodyPr/>
                    <a:lstStyle/>
                    <a:p>
                      <a:endParaRPr/>
                    </a:p>
                  </a:txBody>
                  <a:tcPr marL="0" marR="0" marT="0" marB="0"/>
                </a:tc>
              </a:tr>
              <a:tr h="659765">
                <a:tc>
                  <a:txBody>
                    <a:bodyPr/>
                    <a:lstStyle/>
                    <a:p>
                      <a:pPr marL="91440" marR="202565">
                        <a:lnSpc>
                          <a:spcPct val="100000"/>
                        </a:lnSpc>
                        <a:spcBef>
                          <a:spcPts val="244"/>
                        </a:spcBef>
                      </a:pPr>
                      <a:r>
                        <a:rPr sz="1800" spc="-5" dirty="0">
                          <a:solidFill>
                            <a:srgbClr val="FFC000"/>
                          </a:solidFill>
                          <a:latin typeface="Calibri"/>
                          <a:cs typeface="Calibri"/>
                        </a:rPr>
                        <a:t>D</a:t>
                      </a:r>
                      <a:r>
                        <a:rPr sz="1800" spc="-15" dirty="0">
                          <a:solidFill>
                            <a:srgbClr val="FFC000"/>
                          </a:solidFill>
                          <a:latin typeface="Calibri"/>
                          <a:cs typeface="Calibri"/>
                        </a:rPr>
                        <a:t>e</a:t>
                      </a:r>
                      <a:r>
                        <a:rPr sz="1800" spc="-5" dirty="0">
                          <a:solidFill>
                            <a:srgbClr val="FFC000"/>
                          </a:solidFill>
                          <a:latin typeface="Calibri"/>
                          <a:cs typeface="Calibri"/>
                        </a:rPr>
                        <a:t>fin</a:t>
                      </a:r>
                      <a:r>
                        <a:rPr sz="1800" spc="-10" dirty="0">
                          <a:solidFill>
                            <a:srgbClr val="FFC000"/>
                          </a:solidFill>
                          <a:latin typeface="Calibri"/>
                          <a:cs typeface="Calibri"/>
                        </a:rPr>
                        <a:t>i</a:t>
                      </a:r>
                      <a:r>
                        <a:rPr sz="1800" dirty="0">
                          <a:solidFill>
                            <a:srgbClr val="FFC000"/>
                          </a:solidFill>
                          <a:latin typeface="Calibri"/>
                          <a:cs typeface="Calibri"/>
                        </a:rPr>
                        <a:t>t</a:t>
                      </a:r>
                      <a:r>
                        <a:rPr sz="1800" spc="-10" dirty="0">
                          <a:solidFill>
                            <a:srgbClr val="FFC000"/>
                          </a:solidFill>
                          <a:latin typeface="Calibri"/>
                          <a:cs typeface="Calibri"/>
                        </a:rPr>
                        <a:t>i</a:t>
                      </a:r>
                      <a:r>
                        <a:rPr sz="1800" spc="-5" dirty="0">
                          <a:solidFill>
                            <a:srgbClr val="FFC000"/>
                          </a:solidFill>
                          <a:latin typeface="Calibri"/>
                          <a:cs typeface="Calibri"/>
                        </a:rPr>
                        <a:t>on  </a:t>
                      </a:r>
                      <a:r>
                        <a:rPr sz="1800" spc="-10" dirty="0">
                          <a:solidFill>
                            <a:srgbClr val="FFC000"/>
                          </a:solidFill>
                          <a:latin typeface="Calibri"/>
                          <a:cs typeface="Calibri"/>
                        </a:rPr>
                        <a:t>HTN</a:t>
                      </a:r>
                      <a:endParaRPr sz="1800">
                        <a:latin typeface="Calibri"/>
                        <a:cs typeface="Calibri"/>
                      </a:endParaRPr>
                    </a:p>
                  </a:txBody>
                  <a:tcPr marL="0" marR="0" marT="31114" marB="0">
                    <a:solidFill>
                      <a:srgbClr val="2E5496"/>
                    </a:solidFill>
                  </a:tcPr>
                </a:tc>
                <a:tc>
                  <a:txBody>
                    <a:bodyPr/>
                    <a:lstStyle/>
                    <a:p>
                      <a:pPr marL="23495" algn="ctr">
                        <a:lnSpc>
                          <a:spcPct val="100000"/>
                        </a:lnSpc>
                        <a:spcBef>
                          <a:spcPts val="244"/>
                        </a:spcBef>
                      </a:pPr>
                      <a:r>
                        <a:rPr sz="1800" spc="-5" dirty="0">
                          <a:solidFill>
                            <a:srgbClr val="FFFFFF"/>
                          </a:solidFill>
                          <a:latin typeface="Calibri"/>
                          <a:cs typeface="Calibri"/>
                        </a:rPr>
                        <a:t>≥140/90</a:t>
                      </a:r>
                      <a:endParaRPr sz="1800" dirty="0">
                        <a:latin typeface="Calibri"/>
                        <a:cs typeface="Calibri"/>
                      </a:endParaRPr>
                    </a:p>
                    <a:p>
                      <a:pPr marL="21590" algn="ctr">
                        <a:lnSpc>
                          <a:spcPct val="100000"/>
                        </a:lnSpc>
                      </a:pPr>
                      <a:r>
                        <a:rPr sz="1800" dirty="0">
                          <a:solidFill>
                            <a:srgbClr val="FFFFFF"/>
                          </a:solidFill>
                          <a:latin typeface="Calibri"/>
                          <a:cs typeface="Calibri"/>
                        </a:rPr>
                        <a:t>and</a:t>
                      </a:r>
                      <a:endParaRPr sz="1800" dirty="0">
                        <a:latin typeface="Calibri"/>
                        <a:cs typeface="Calibri"/>
                      </a:endParaRPr>
                    </a:p>
                  </a:txBody>
                  <a:tcPr marL="0" marR="0" marT="31114" marB="0">
                    <a:solidFill>
                      <a:srgbClr val="2E5496"/>
                    </a:solidFill>
                  </a:tcPr>
                </a:tc>
                <a:tc>
                  <a:txBody>
                    <a:bodyPr/>
                    <a:lstStyle/>
                    <a:p>
                      <a:pPr marL="238125">
                        <a:lnSpc>
                          <a:spcPct val="100000"/>
                        </a:lnSpc>
                        <a:spcBef>
                          <a:spcPts val="244"/>
                        </a:spcBef>
                      </a:pPr>
                      <a:r>
                        <a:rPr sz="1800" spc="-5" dirty="0">
                          <a:solidFill>
                            <a:srgbClr val="FFFFFF"/>
                          </a:solidFill>
                          <a:latin typeface="Calibri"/>
                          <a:cs typeface="Calibri"/>
                        </a:rPr>
                        <a:t>≥140/90</a:t>
                      </a:r>
                      <a:endParaRPr sz="1800">
                        <a:latin typeface="Calibri"/>
                        <a:cs typeface="Calibri"/>
                      </a:endParaRPr>
                    </a:p>
                  </a:txBody>
                  <a:tcPr marL="0" marR="0" marT="31114" marB="0">
                    <a:solidFill>
                      <a:srgbClr val="2E5496"/>
                    </a:solidFill>
                  </a:tcPr>
                </a:tc>
                <a:tc>
                  <a:txBody>
                    <a:bodyPr/>
                    <a:lstStyle/>
                    <a:p>
                      <a:pPr marL="217804">
                        <a:lnSpc>
                          <a:spcPct val="100000"/>
                        </a:lnSpc>
                        <a:spcBef>
                          <a:spcPts val="244"/>
                        </a:spcBef>
                      </a:pPr>
                      <a:r>
                        <a:rPr sz="1800" spc="-5" dirty="0">
                          <a:solidFill>
                            <a:srgbClr val="FFFFFF"/>
                          </a:solidFill>
                          <a:latin typeface="Calibri"/>
                          <a:cs typeface="Calibri"/>
                        </a:rPr>
                        <a:t>≥140/90</a:t>
                      </a:r>
                      <a:endParaRPr sz="1800">
                        <a:latin typeface="Calibri"/>
                        <a:cs typeface="Calibri"/>
                      </a:endParaRPr>
                    </a:p>
                  </a:txBody>
                  <a:tcPr marL="0" marR="0" marT="31114" marB="0">
                    <a:solidFill>
                      <a:srgbClr val="2E5496"/>
                    </a:solidFill>
                  </a:tcPr>
                </a:tc>
                <a:tc>
                  <a:txBody>
                    <a:bodyPr/>
                    <a:lstStyle/>
                    <a:p>
                      <a:pPr marL="218440">
                        <a:lnSpc>
                          <a:spcPct val="100000"/>
                        </a:lnSpc>
                        <a:spcBef>
                          <a:spcPts val="244"/>
                        </a:spcBef>
                      </a:pPr>
                      <a:r>
                        <a:rPr sz="1800" spc="-5" dirty="0">
                          <a:solidFill>
                            <a:srgbClr val="FFFFFF"/>
                          </a:solidFill>
                          <a:latin typeface="Calibri"/>
                          <a:cs typeface="Calibri"/>
                        </a:rPr>
                        <a:t>≥140/90</a:t>
                      </a:r>
                      <a:endParaRPr sz="1800">
                        <a:latin typeface="Calibri"/>
                        <a:cs typeface="Calibri"/>
                      </a:endParaRPr>
                    </a:p>
                  </a:txBody>
                  <a:tcPr marL="0" marR="0" marT="31114" marB="0">
                    <a:solidFill>
                      <a:srgbClr val="2E5496"/>
                    </a:solidFill>
                  </a:tcPr>
                </a:tc>
                <a:tc>
                  <a:txBody>
                    <a:bodyPr/>
                    <a:lstStyle/>
                    <a:p>
                      <a:pPr marL="27940" algn="ctr">
                        <a:lnSpc>
                          <a:spcPct val="100000"/>
                        </a:lnSpc>
                        <a:spcBef>
                          <a:spcPts val="270"/>
                        </a:spcBef>
                      </a:pPr>
                      <a:r>
                        <a:rPr sz="1400" b="1" spc="-5" dirty="0">
                          <a:solidFill>
                            <a:srgbClr val="FFFFFF"/>
                          </a:solidFill>
                          <a:latin typeface="Calibri"/>
                          <a:cs typeface="Calibri"/>
                        </a:rPr>
                        <a:t>Pre </a:t>
                      </a:r>
                      <a:r>
                        <a:rPr sz="1400" b="1" dirty="0">
                          <a:solidFill>
                            <a:srgbClr val="FFFFFF"/>
                          </a:solidFill>
                          <a:latin typeface="Calibri"/>
                          <a:cs typeface="Calibri"/>
                        </a:rPr>
                        <a:t>HT</a:t>
                      </a:r>
                      <a:r>
                        <a:rPr sz="1400" b="1" spc="-55" dirty="0">
                          <a:solidFill>
                            <a:srgbClr val="FFFFFF"/>
                          </a:solidFill>
                          <a:latin typeface="Calibri"/>
                          <a:cs typeface="Calibri"/>
                        </a:rPr>
                        <a:t> </a:t>
                      </a:r>
                      <a:r>
                        <a:rPr sz="1400" spc="-5" dirty="0">
                          <a:solidFill>
                            <a:srgbClr val="FFFFFF"/>
                          </a:solidFill>
                          <a:latin typeface="Calibri"/>
                          <a:cs typeface="Calibri"/>
                        </a:rPr>
                        <a:t>120-139</a:t>
                      </a:r>
                      <a:endParaRPr sz="1400">
                        <a:latin typeface="Calibri"/>
                        <a:cs typeface="Calibri"/>
                      </a:endParaRPr>
                    </a:p>
                    <a:p>
                      <a:pPr marL="29845" algn="ctr">
                        <a:lnSpc>
                          <a:spcPct val="100000"/>
                        </a:lnSpc>
                      </a:pPr>
                      <a:r>
                        <a:rPr sz="1400" spc="-5" dirty="0">
                          <a:solidFill>
                            <a:srgbClr val="FFFFFF"/>
                          </a:solidFill>
                          <a:latin typeface="Calibri"/>
                          <a:cs typeface="Calibri"/>
                        </a:rPr>
                        <a:t>or</a:t>
                      </a:r>
                      <a:r>
                        <a:rPr sz="1400" spc="-90" dirty="0">
                          <a:solidFill>
                            <a:srgbClr val="FFFFFF"/>
                          </a:solidFill>
                          <a:latin typeface="Calibri"/>
                          <a:cs typeface="Calibri"/>
                        </a:rPr>
                        <a:t> </a:t>
                      </a:r>
                      <a:r>
                        <a:rPr sz="1400" spc="-5" dirty="0">
                          <a:solidFill>
                            <a:srgbClr val="FFFFFF"/>
                          </a:solidFill>
                          <a:latin typeface="Calibri"/>
                          <a:cs typeface="Calibri"/>
                        </a:rPr>
                        <a:t>80-89</a:t>
                      </a:r>
                      <a:endParaRPr sz="1400">
                        <a:latin typeface="Calibri"/>
                        <a:cs typeface="Calibri"/>
                      </a:endParaRPr>
                    </a:p>
                    <a:p>
                      <a:pPr marL="29209" algn="ctr">
                        <a:lnSpc>
                          <a:spcPts val="1465"/>
                        </a:lnSpc>
                      </a:pPr>
                      <a:r>
                        <a:rPr sz="1400" b="1" dirty="0">
                          <a:solidFill>
                            <a:srgbClr val="FFFFFF"/>
                          </a:solidFill>
                          <a:latin typeface="Calibri"/>
                          <a:cs typeface="Calibri"/>
                        </a:rPr>
                        <a:t>Stg 1</a:t>
                      </a:r>
                      <a:r>
                        <a:rPr sz="1400" b="1" spc="-110" dirty="0">
                          <a:solidFill>
                            <a:srgbClr val="FFFFFF"/>
                          </a:solidFill>
                          <a:latin typeface="Calibri"/>
                          <a:cs typeface="Calibri"/>
                        </a:rPr>
                        <a:t> </a:t>
                      </a:r>
                      <a:r>
                        <a:rPr sz="1400" b="1" dirty="0">
                          <a:solidFill>
                            <a:srgbClr val="FFFFFF"/>
                          </a:solidFill>
                          <a:latin typeface="Calibri"/>
                          <a:cs typeface="Calibri"/>
                        </a:rPr>
                        <a:t>HT</a:t>
                      </a:r>
                      <a:endParaRPr sz="1400">
                        <a:latin typeface="Calibri"/>
                        <a:cs typeface="Calibri"/>
                      </a:endParaRPr>
                    </a:p>
                  </a:txBody>
                  <a:tcPr marL="0" marR="0" marT="34290" marB="0">
                    <a:solidFill>
                      <a:srgbClr val="2E5496"/>
                    </a:solidFill>
                  </a:tcPr>
                </a:tc>
                <a:tc gridSpan="2">
                  <a:txBody>
                    <a:bodyPr/>
                    <a:lstStyle/>
                    <a:p>
                      <a:pPr marL="193675" marR="187960" indent="306070">
                        <a:lnSpc>
                          <a:spcPct val="100000"/>
                        </a:lnSpc>
                        <a:spcBef>
                          <a:spcPts val="244"/>
                        </a:spcBef>
                      </a:pPr>
                      <a:r>
                        <a:rPr sz="1800" dirty="0">
                          <a:latin typeface="Calibri"/>
                          <a:cs typeface="Calibri"/>
                        </a:rPr>
                        <a:t>Not  ad</a:t>
                      </a:r>
                      <a:r>
                        <a:rPr sz="1800" spc="0" dirty="0">
                          <a:latin typeface="Calibri"/>
                          <a:cs typeface="Calibri"/>
                        </a:rPr>
                        <a:t>d</a:t>
                      </a:r>
                      <a:r>
                        <a:rPr sz="1800" spc="-30" dirty="0">
                          <a:latin typeface="Calibri"/>
                          <a:cs typeface="Calibri"/>
                        </a:rPr>
                        <a:t>r</a:t>
                      </a:r>
                      <a:r>
                        <a:rPr sz="1800" dirty="0">
                          <a:latin typeface="Calibri"/>
                          <a:cs typeface="Calibri"/>
                        </a:rPr>
                        <a:t>e</a:t>
                      </a:r>
                      <a:r>
                        <a:rPr sz="1800" spc="0" dirty="0">
                          <a:latin typeface="Calibri"/>
                          <a:cs typeface="Calibri"/>
                        </a:rPr>
                        <a:t>s</a:t>
                      </a:r>
                      <a:r>
                        <a:rPr sz="1800" spc="-5" dirty="0">
                          <a:latin typeface="Calibri"/>
                          <a:cs typeface="Calibri"/>
                        </a:rPr>
                        <a:t>s</a:t>
                      </a:r>
                      <a:r>
                        <a:rPr sz="1800" spc="0" dirty="0">
                          <a:latin typeface="Calibri"/>
                          <a:cs typeface="Calibri"/>
                        </a:rPr>
                        <a:t>e</a:t>
                      </a:r>
                      <a:r>
                        <a:rPr sz="1800" dirty="0">
                          <a:latin typeface="Calibri"/>
                          <a:cs typeface="Calibri"/>
                        </a:rPr>
                        <a:t>d</a:t>
                      </a:r>
                    </a:p>
                  </a:txBody>
                  <a:tcPr marL="0" marR="0" marT="31114" marB="0">
                    <a:solidFill>
                      <a:srgbClr val="F8CAAC"/>
                    </a:solidFill>
                  </a:tcPr>
                </a:tc>
                <a:tc hMerge="1">
                  <a:txBody>
                    <a:bodyPr/>
                    <a:lstStyle/>
                    <a:p>
                      <a:endParaRPr/>
                    </a:p>
                  </a:txBody>
                  <a:tcPr marL="0" marR="0" marT="0" marB="0"/>
                </a:tc>
              </a:tr>
              <a:tr h="243204">
                <a:tc>
                  <a:txBody>
                    <a:bodyPr/>
                    <a:lstStyle/>
                    <a:p>
                      <a:pPr>
                        <a:lnSpc>
                          <a:spcPct val="100000"/>
                        </a:lnSpc>
                      </a:pPr>
                      <a:endParaRPr sz="1400">
                        <a:latin typeface="Times New Roman"/>
                        <a:cs typeface="Times New Roman"/>
                      </a:endParaRPr>
                    </a:p>
                  </a:txBody>
                  <a:tcPr marL="0" marR="0" marT="0" marB="0">
                    <a:solidFill>
                      <a:srgbClr val="2E5496"/>
                    </a:solidFill>
                  </a:tcPr>
                </a:tc>
                <a:tc>
                  <a:txBody>
                    <a:bodyPr/>
                    <a:lstStyle/>
                    <a:p>
                      <a:pPr marL="240665">
                        <a:lnSpc>
                          <a:spcPts val="1525"/>
                        </a:lnSpc>
                      </a:pPr>
                      <a:r>
                        <a:rPr sz="1800" spc="-10" dirty="0">
                          <a:solidFill>
                            <a:srgbClr val="FFFFFF"/>
                          </a:solidFill>
                          <a:latin typeface="Calibri"/>
                          <a:cs typeface="Calibri"/>
                        </a:rPr>
                        <a:t>daytime</a:t>
                      </a:r>
                      <a:endParaRPr sz="1800">
                        <a:latin typeface="Calibri"/>
                        <a:cs typeface="Calibri"/>
                      </a:endParaRPr>
                    </a:p>
                  </a:txBody>
                  <a:tcPr marL="0" marR="0" marT="0" marB="0">
                    <a:solidFill>
                      <a:srgbClr val="2E5496"/>
                    </a:solidFill>
                  </a:tcPr>
                </a:tc>
                <a:tc gridSpan="3">
                  <a:txBody>
                    <a:bodyPr/>
                    <a:lstStyle/>
                    <a:p>
                      <a:pPr>
                        <a:lnSpc>
                          <a:spcPct val="100000"/>
                        </a:lnSpc>
                      </a:pPr>
                      <a:endParaRPr sz="1400">
                        <a:latin typeface="Times New Roman"/>
                        <a:cs typeface="Times New Roman"/>
                      </a:endParaRPr>
                    </a:p>
                  </a:txBody>
                  <a:tcPr marL="0" marR="0" marT="0" marB="0">
                    <a:solidFill>
                      <a:srgbClr val="2E5496"/>
                    </a:solidFill>
                  </a:tcPr>
                </a:tc>
                <a:tc hMerge="1">
                  <a:txBody>
                    <a:bodyPr/>
                    <a:lstStyle/>
                    <a:p>
                      <a:endParaRPr/>
                    </a:p>
                  </a:txBody>
                  <a:tcPr marL="0" marR="0" marT="0" marB="0"/>
                </a:tc>
                <a:tc hMerge="1">
                  <a:txBody>
                    <a:bodyPr/>
                    <a:lstStyle/>
                    <a:p>
                      <a:endParaRPr/>
                    </a:p>
                  </a:txBody>
                  <a:tcPr marL="0" marR="0" marT="0" marB="0"/>
                </a:tc>
                <a:tc>
                  <a:txBody>
                    <a:bodyPr/>
                    <a:lstStyle/>
                    <a:p>
                      <a:pPr marL="29845" algn="ctr">
                        <a:lnSpc>
                          <a:spcPct val="100000"/>
                        </a:lnSpc>
                        <a:spcBef>
                          <a:spcPts val="110"/>
                        </a:spcBef>
                      </a:pPr>
                      <a:r>
                        <a:rPr sz="1400" spc="-5" dirty="0">
                          <a:solidFill>
                            <a:srgbClr val="FFFFFF"/>
                          </a:solidFill>
                          <a:latin typeface="Calibri"/>
                          <a:cs typeface="Calibri"/>
                        </a:rPr>
                        <a:t>140-159 or</a:t>
                      </a:r>
                      <a:r>
                        <a:rPr sz="1400" spc="-25" dirty="0">
                          <a:solidFill>
                            <a:srgbClr val="FFFFFF"/>
                          </a:solidFill>
                          <a:latin typeface="Calibri"/>
                          <a:cs typeface="Calibri"/>
                        </a:rPr>
                        <a:t> </a:t>
                      </a:r>
                      <a:r>
                        <a:rPr sz="1400" dirty="0">
                          <a:solidFill>
                            <a:srgbClr val="FFFFFF"/>
                          </a:solidFill>
                          <a:latin typeface="Calibri"/>
                          <a:cs typeface="Calibri"/>
                        </a:rPr>
                        <a:t>90-</a:t>
                      </a:r>
                      <a:endParaRPr sz="1400">
                        <a:latin typeface="Calibri"/>
                        <a:cs typeface="Calibri"/>
                      </a:endParaRPr>
                    </a:p>
                  </a:txBody>
                  <a:tcPr marL="0" marR="0" marT="13970" marB="0">
                    <a:solidFill>
                      <a:srgbClr val="2E5496"/>
                    </a:solidFill>
                  </a:tcPr>
                </a:tc>
                <a:tc gridSpan="2">
                  <a:txBody>
                    <a:bodyPr/>
                    <a:lstStyle/>
                    <a:p>
                      <a:pPr>
                        <a:lnSpc>
                          <a:spcPct val="100000"/>
                        </a:lnSpc>
                      </a:pPr>
                      <a:endParaRPr sz="1400" dirty="0">
                        <a:latin typeface="Times New Roman"/>
                        <a:cs typeface="Times New Roman"/>
                      </a:endParaRPr>
                    </a:p>
                  </a:txBody>
                  <a:tcPr marL="0" marR="0" marT="0" marB="0">
                    <a:solidFill>
                      <a:srgbClr val="F8CAAC"/>
                    </a:solidFill>
                  </a:tcPr>
                </a:tc>
                <a:tc hMerge="1">
                  <a:txBody>
                    <a:bodyPr/>
                    <a:lstStyle/>
                    <a:p>
                      <a:endParaRPr/>
                    </a:p>
                  </a:txBody>
                  <a:tcPr marL="0" marR="0" marT="0" marB="0"/>
                </a:tc>
              </a:tr>
              <a:tr h="238125">
                <a:tc>
                  <a:txBody>
                    <a:bodyPr/>
                    <a:lstStyle/>
                    <a:p>
                      <a:pPr>
                        <a:lnSpc>
                          <a:spcPct val="100000"/>
                        </a:lnSpc>
                      </a:pPr>
                      <a:endParaRPr sz="1400">
                        <a:latin typeface="Times New Roman"/>
                        <a:cs typeface="Times New Roman"/>
                      </a:endParaRPr>
                    </a:p>
                  </a:txBody>
                  <a:tcPr marL="0" marR="0" marT="0" marB="0">
                    <a:solidFill>
                      <a:srgbClr val="2E5496"/>
                    </a:solidFill>
                  </a:tcPr>
                </a:tc>
                <a:tc>
                  <a:txBody>
                    <a:bodyPr/>
                    <a:lstStyle/>
                    <a:p>
                      <a:pPr marL="334010">
                        <a:lnSpc>
                          <a:spcPts val="1764"/>
                        </a:lnSpc>
                      </a:pPr>
                      <a:r>
                        <a:rPr sz="1800" spc="-5" dirty="0">
                          <a:solidFill>
                            <a:srgbClr val="FFFFFF"/>
                          </a:solidFill>
                          <a:latin typeface="Calibri"/>
                          <a:cs typeface="Calibri"/>
                        </a:rPr>
                        <a:t>ABPM</a:t>
                      </a:r>
                      <a:endParaRPr sz="1800">
                        <a:latin typeface="Calibri"/>
                        <a:cs typeface="Calibri"/>
                      </a:endParaRPr>
                    </a:p>
                  </a:txBody>
                  <a:tcPr marL="0" marR="0" marT="0" marB="0">
                    <a:solidFill>
                      <a:srgbClr val="2E5496"/>
                    </a:solidFill>
                  </a:tcPr>
                </a:tc>
                <a:tc gridSpan="3">
                  <a:txBody>
                    <a:bodyPr/>
                    <a:lstStyle/>
                    <a:p>
                      <a:pPr>
                        <a:lnSpc>
                          <a:spcPct val="100000"/>
                        </a:lnSpc>
                      </a:pPr>
                      <a:endParaRPr sz="1400">
                        <a:latin typeface="Times New Roman"/>
                        <a:cs typeface="Times New Roman"/>
                      </a:endParaRPr>
                    </a:p>
                  </a:txBody>
                  <a:tcPr marL="0" marR="0" marT="0" marB="0">
                    <a:solidFill>
                      <a:srgbClr val="2E5496"/>
                    </a:solidFill>
                  </a:tcPr>
                </a:tc>
                <a:tc hMerge="1">
                  <a:txBody>
                    <a:bodyPr/>
                    <a:lstStyle/>
                    <a:p>
                      <a:endParaRPr/>
                    </a:p>
                  </a:txBody>
                  <a:tcPr marL="0" marR="0" marT="0" marB="0"/>
                </a:tc>
                <a:tc hMerge="1">
                  <a:txBody>
                    <a:bodyPr/>
                    <a:lstStyle/>
                    <a:p>
                      <a:endParaRPr/>
                    </a:p>
                  </a:txBody>
                  <a:tcPr marL="0" marR="0" marT="0" marB="0"/>
                </a:tc>
                <a:tc>
                  <a:txBody>
                    <a:bodyPr/>
                    <a:lstStyle/>
                    <a:p>
                      <a:pPr marL="29845" algn="ctr">
                        <a:lnSpc>
                          <a:spcPts val="1555"/>
                        </a:lnSpc>
                      </a:pPr>
                      <a:r>
                        <a:rPr sz="1400" spc="-5" dirty="0">
                          <a:solidFill>
                            <a:srgbClr val="FFFFFF"/>
                          </a:solidFill>
                          <a:latin typeface="Calibri"/>
                          <a:cs typeface="Calibri"/>
                        </a:rPr>
                        <a:t>99</a:t>
                      </a:r>
                      <a:endParaRPr sz="1400">
                        <a:latin typeface="Calibri"/>
                        <a:cs typeface="Calibri"/>
                      </a:endParaRPr>
                    </a:p>
                  </a:txBody>
                  <a:tcPr marL="0" marR="0" marT="0" marB="0">
                    <a:solidFill>
                      <a:srgbClr val="2E5496"/>
                    </a:solidFill>
                  </a:tcPr>
                </a:tc>
                <a:tc gridSpan="2">
                  <a:txBody>
                    <a:bodyPr/>
                    <a:lstStyle/>
                    <a:p>
                      <a:pPr>
                        <a:lnSpc>
                          <a:spcPct val="100000"/>
                        </a:lnSpc>
                      </a:pPr>
                      <a:endParaRPr sz="1400" dirty="0">
                        <a:latin typeface="Times New Roman"/>
                        <a:cs typeface="Times New Roman"/>
                      </a:endParaRPr>
                    </a:p>
                  </a:txBody>
                  <a:tcPr marL="0" marR="0" marT="0" marB="0">
                    <a:solidFill>
                      <a:srgbClr val="F8CAAC"/>
                    </a:solidFill>
                  </a:tcPr>
                </a:tc>
                <a:tc hMerge="1">
                  <a:txBody>
                    <a:bodyPr/>
                    <a:lstStyle/>
                    <a:p>
                      <a:endParaRPr/>
                    </a:p>
                  </a:txBody>
                  <a:tcPr marL="0" marR="0" marT="0" marB="0"/>
                </a:tc>
              </a:tr>
              <a:tr h="243840">
                <a:tc>
                  <a:txBody>
                    <a:bodyPr/>
                    <a:lstStyle/>
                    <a:p>
                      <a:pPr>
                        <a:lnSpc>
                          <a:spcPct val="100000"/>
                        </a:lnSpc>
                      </a:pPr>
                      <a:endParaRPr sz="1400">
                        <a:latin typeface="Times New Roman"/>
                        <a:cs typeface="Times New Roman"/>
                      </a:endParaRPr>
                    </a:p>
                  </a:txBody>
                  <a:tcPr marL="0" marR="0" marT="0" marB="0">
                    <a:solidFill>
                      <a:srgbClr val="2E5496"/>
                    </a:solidFill>
                  </a:tcPr>
                </a:tc>
                <a:tc>
                  <a:txBody>
                    <a:bodyPr/>
                    <a:lstStyle/>
                    <a:p>
                      <a:pPr marL="228600">
                        <a:lnSpc>
                          <a:spcPts val="1820"/>
                        </a:lnSpc>
                      </a:pPr>
                      <a:r>
                        <a:rPr sz="1800" spc="-5" dirty="0">
                          <a:solidFill>
                            <a:srgbClr val="FFFFFF"/>
                          </a:solidFill>
                          <a:latin typeface="Calibri"/>
                          <a:cs typeface="Calibri"/>
                        </a:rPr>
                        <a:t>≥135/85</a:t>
                      </a:r>
                      <a:endParaRPr sz="1800">
                        <a:latin typeface="Calibri"/>
                        <a:cs typeface="Calibri"/>
                      </a:endParaRPr>
                    </a:p>
                  </a:txBody>
                  <a:tcPr marL="0" marR="0" marT="0" marB="0">
                    <a:solidFill>
                      <a:srgbClr val="2E5496"/>
                    </a:solidFill>
                  </a:tcPr>
                </a:tc>
                <a:tc gridSpan="3">
                  <a:txBody>
                    <a:bodyPr/>
                    <a:lstStyle/>
                    <a:p>
                      <a:pPr>
                        <a:lnSpc>
                          <a:spcPct val="100000"/>
                        </a:lnSpc>
                      </a:pPr>
                      <a:endParaRPr sz="1400">
                        <a:latin typeface="Times New Roman"/>
                        <a:cs typeface="Times New Roman"/>
                      </a:endParaRPr>
                    </a:p>
                  </a:txBody>
                  <a:tcPr marL="0" marR="0" marT="0" marB="0">
                    <a:solidFill>
                      <a:srgbClr val="2E5496"/>
                    </a:solidFill>
                  </a:tcPr>
                </a:tc>
                <a:tc hMerge="1">
                  <a:txBody>
                    <a:bodyPr/>
                    <a:lstStyle/>
                    <a:p>
                      <a:endParaRPr/>
                    </a:p>
                  </a:txBody>
                  <a:tcPr marL="0" marR="0" marT="0" marB="0"/>
                </a:tc>
                <a:tc hMerge="1">
                  <a:txBody>
                    <a:bodyPr/>
                    <a:lstStyle/>
                    <a:p>
                      <a:endParaRPr/>
                    </a:p>
                  </a:txBody>
                  <a:tcPr marL="0" marR="0" marT="0" marB="0"/>
                </a:tc>
                <a:tc>
                  <a:txBody>
                    <a:bodyPr/>
                    <a:lstStyle/>
                    <a:p>
                      <a:pPr marL="29209" algn="ctr">
                        <a:lnSpc>
                          <a:spcPts val="1355"/>
                        </a:lnSpc>
                      </a:pPr>
                      <a:r>
                        <a:rPr sz="1400" b="1" dirty="0">
                          <a:solidFill>
                            <a:srgbClr val="FFFFFF"/>
                          </a:solidFill>
                          <a:latin typeface="Calibri"/>
                          <a:cs typeface="Calibri"/>
                        </a:rPr>
                        <a:t>Stg 2</a:t>
                      </a:r>
                      <a:r>
                        <a:rPr sz="1400" b="1" spc="-40" dirty="0">
                          <a:solidFill>
                            <a:srgbClr val="FFFFFF"/>
                          </a:solidFill>
                          <a:latin typeface="Calibri"/>
                          <a:cs typeface="Calibri"/>
                        </a:rPr>
                        <a:t> </a:t>
                      </a:r>
                      <a:r>
                        <a:rPr sz="1400" b="1" dirty="0">
                          <a:solidFill>
                            <a:srgbClr val="FFFFFF"/>
                          </a:solidFill>
                          <a:latin typeface="Calibri"/>
                          <a:cs typeface="Calibri"/>
                        </a:rPr>
                        <a:t>HT</a:t>
                      </a:r>
                      <a:endParaRPr sz="1400">
                        <a:latin typeface="Calibri"/>
                        <a:cs typeface="Calibri"/>
                      </a:endParaRPr>
                    </a:p>
                  </a:txBody>
                  <a:tcPr marL="0" marR="0" marT="0" marB="0">
                    <a:solidFill>
                      <a:srgbClr val="2E5496"/>
                    </a:solidFill>
                  </a:tcPr>
                </a:tc>
                <a:tc gridSpan="2">
                  <a:txBody>
                    <a:bodyPr/>
                    <a:lstStyle/>
                    <a:p>
                      <a:pPr>
                        <a:lnSpc>
                          <a:spcPct val="100000"/>
                        </a:lnSpc>
                      </a:pPr>
                      <a:endParaRPr sz="1400" dirty="0">
                        <a:latin typeface="Times New Roman"/>
                        <a:cs typeface="Times New Roman"/>
                      </a:endParaRPr>
                    </a:p>
                  </a:txBody>
                  <a:tcPr marL="0" marR="0" marT="0" marB="0">
                    <a:solidFill>
                      <a:srgbClr val="F8CAAC"/>
                    </a:solidFill>
                  </a:tcPr>
                </a:tc>
                <a:tc hMerge="1">
                  <a:txBody>
                    <a:bodyPr/>
                    <a:lstStyle/>
                    <a:p>
                      <a:endParaRPr/>
                    </a:p>
                  </a:txBody>
                  <a:tcPr marL="0" marR="0" marT="0" marB="0"/>
                </a:tc>
              </a:tr>
              <a:tr h="563880">
                <a:tc>
                  <a:txBody>
                    <a:bodyPr/>
                    <a:lstStyle/>
                    <a:p>
                      <a:pPr>
                        <a:lnSpc>
                          <a:spcPct val="100000"/>
                        </a:lnSpc>
                      </a:pPr>
                      <a:endParaRPr sz="1800">
                        <a:latin typeface="Times New Roman"/>
                        <a:cs typeface="Times New Roman"/>
                      </a:endParaRPr>
                    </a:p>
                  </a:txBody>
                  <a:tcPr marL="0" marR="0" marT="0" marB="0">
                    <a:solidFill>
                      <a:srgbClr val="2E5496"/>
                    </a:solidFill>
                  </a:tcPr>
                </a:tc>
                <a:tc>
                  <a:txBody>
                    <a:bodyPr/>
                    <a:lstStyle/>
                    <a:p>
                      <a:pPr>
                        <a:lnSpc>
                          <a:spcPct val="100000"/>
                        </a:lnSpc>
                      </a:pPr>
                      <a:endParaRPr sz="1800">
                        <a:latin typeface="Times New Roman"/>
                        <a:cs typeface="Times New Roman"/>
                      </a:endParaRPr>
                    </a:p>
                  </a:txBody>
                  <a:tcPr marL="0" marR="0" marT="0" marB="0">
                    <a:solidFill>
                      <a:srgbClr val="2E5496"/>
                    </a:solidFill>
                  </a:tcPr>
                </a:tc>
                <a:tc gridSpan="3">
                  <a:txBody>
                    <a:bodyPr/>
                    <a:lstStyle/>
                    <a:p>
                      <a:pPr>
                        <a:lnSpc>
                          <a:spcPct val="100000"/>
                        </a:lnSpc>
                      </a:pPr>
                      <a:endParaRPr sz="1800">
                        <a:latin typeface="Times New Roman"/>
                        <a:cs typeface="Times New Roman"/>
                      </a:endParaRPr>
                    </a:p>
                  </a:txBody>
                  <a:tcPr marL="0" marR="0" marT="0" marB="0">
                    <a:solidFill>
                      <a:srgbClr val="2E5496"/>
                    </a:solidFill>
                  </a:tcPr>
                </a:tc>
                <a:tc hMerge="1">
                  <a:txBody>
                    <a:bodyPr/>
                    <a:lstStyle/>
                    <a:p>
                      <a:endParaRPr/>
                    </a:p>
                  </a:txBody>
                  <a:tcPr marL="0" marR="0" marT="0" marB="0"/>
                </a:tc>
                <a:tc hMerge="1">
                  <a:txBody>
                    <a:bodyPr/>
                    <a:lstStyle/>
                    <a:p>
                      <a:endParaRPr/>
                    </a:p>
                  </a:txBody>
                  <a:tcPr marL="0" marR="0" marT="0" marB="0"/>
                </a:tc>
                <a:tc>
                  <a:txBody>
                    <a:bodyPr/>
                    <a:lstStyle/>
                    <a:p>
                      <a:pPr marL="29845" algn="ctr">
                        <a:lnSpc>
                          <a:spcPts val="1115"/>
                        </a:lnSpc>
                      </a:pPr>
                      <a:r>
                        <a:rPr sz="1400" spc="-5" dirty="0">
                          <a:solidFill>
                            <a:srgbClr val="FFFFFF"/>
                          </a:solidFill>
                          <a:latin typeface="Calibri"/>
                          <a:cs typeface="Calibri"/>
                        </a:rPr>
                        <a:t>≥160 or</a:t>
                      </a:r>
                      <a:r>
                        <a:rPr sz="1400" spc="-30" dirty="0">
                          <a:solidFill>
                            <a:srgbClr val="FFFFFF"/>
                          </a:solidFill>
                          <a:latin typeface="Calibri"/>
                          <a:cs typeface="Calibri"/>
                        </a:rPr>
                        <a:t> </a:t>
                      </a:r>
                      <a:r>
                        <a:rPr sz="1400" spc="-5" dirty="0">
                          <a:solidFill>
                            <a:srgbClr val="FFFFFF"/>
                          </a:solidFill>
                          <a:latin typeface="Calibri"/>
                          <a:cs typeface="Calibri"/>
                        </a:rPr>
                        <a:t>≥100</a:t>
                      </a:r>
                      <a:endParaRPr sz="1400">
                        <a:latin typeface="Calibri"/>
                        <a:cs typeface="Calibri"/>
                      </a:endParaRPr>
                    </a:p>
                  </a:txBody>
                  <a:tcPr marL="0" marR="0" marT="0" marB="0">
                    <a:solidFill>
                      <a:srgbClr val="2E5496"/>
                    </a:solidFill>
                  </a:tcPr>
                </a:tc>
                <a:tc gridSpan="2">
                  <a:txBody>
                    <a:bodyPr/>
                    <a:lstStyle/>
                    <a:p>
                      <a:pPr>
                        <a:lnSpc>
                          <a:spcPct val="100000"/>
                        </a:lnSpc>
                      </a:pPr>
                      <a:endParaRPr sz="1800" dirty="0">
                        <a:latin typeface="Times New Roman"/>
                        <a:cs typeface="Times New Roman"/>
                      </a:endParaRPr>
                    </a:p>
                  </a:txBody>
                  <a:tcPr marL="0" marR="0" marT="0" marB="0">
                    <a:solidFill>
                      <a:srgbClr val="F8CAAC"/>
                    </a:solidFill>
                  </a:tcPr>
                </a:tc>
                <a:tc hMerge="1">
                  <a:txBody>
                    <a:bodyPr/>
                    <a:lstStyle/>
                    <a:p>
                      <a:endParaRPr/>
                    </a:p>
                  </a:txBody>
                  <a:tcPr marL="0" marR="0" marT="0" marB="0"/>
                </a:tc>
              </a:tr>
              <a:tr h="339725">
                <a:tc>
                  <a:txBody>
                    <a:bodyPr/>
                    <a:lstStyle/>
                    <a:p>
                      <a:pPr marL="91440">
                        <a:lnSpc>
                          <a:spcPct val="100000"/>
                        </a:lnSpc>
                        <a:spcBef>
                          <a:spcPts val="245"/>
                        </a:spcBef>
                      </a:pPr>
                      <a:r>
                        <a:rPr sz="1800" spc="-5" dirty="0">
                          <a:solidFill>
                            <a:srgbClr val="FFC000"/>
                          </a:solidFill>
                          <a:latin typeface="Calibri"/>
                          <a:cs typeface="Calibri"/>
                        </a:rPr>
                        <a:t>Drug th/</a:t>
                      </a:r>
                      <a:r>
                        <a:rPr sz="1800" spc="-10" dirty="0">
                          <a:solidFill>
                            <a:srgbClr val="FFC000"/>
                          </a:solidFill>
                          <a:latin typeface="Calibri"/>
                          <a:cs typeface="Calibri"/>
                        </a:rPr>
                        <a:t> </a:t>
                      </a:r>
                      <a:r>
                        <a:rPr sz="1800" spc="-5" dirty="0">
                          <a:solidFill>
                            <a:srgbClr val="FFC000"/>
                          </a:solidFill>
                          <a:latin typeface="Calibri"/>
                          <a:cs typeface="Calibri"/>
                        </a:rPr>
                        <a:t>in</a:t>
                      </a:r>
                      <a:endParaRPr sz="1800">
                        <a:latin typeface="Calibri"/>
                        <a:cs typeface="Calibri"/>
                      </a:endParaRPr>
                    </a:p>
                  </a:txBody>
                  <a:tcPr marL="0" marR="0" marT="31115" marB="0">
                    <a:solidFill>
                      <a:srgbClr val="6FAC46">
                        <a:alpha val="19999"/>
                      </a:srgbClr>
                    </a:solidFill>
                  </a:tcPr>
                </a:tc>
                <a:tc>
                  <a:txBody>
                    <a:bodyPr/>
                    <a:lstStyle/>
                    <a:p>
                      <a:pPr marL="99060">
                        <a:lnSpc>
                          <a:spcPct val="100000"/>
                        </a:lnSpc>
                        <a:spcBef>
                          <a:spcPts val="245"/>
                        </a:spcBef>
                      </a:pPr>
                      <a:r>
                        <a:rPr sz="1800" spc="-5" dirty="0">
                          <a:solidFill>
                            <a:srgbClr val="FFFFFF"/>
                          </a:solidFill>
                          <a:latin typeface="Calibri"/>
                          <a:cs typeface="Calibri"/>
                        </a:rPr>
                        <a:t>≥160/100</a:t>
                      </a:r>
                      <a:endParaRPr sz="1800">
                        <a:latin typeface="Calibri"/>
                        <a:cs typeface="Calibri"/>
                      </a:endParaRPr>
                    </a:p>
                  </a:txBody>
                  <a:tcPr marL="0" marR="0" marT="31115" marB="0">
                    <a:solidFill>
                      <a:srgbClr val="6FAC46">
                        <a:alpha val="19999"/>
                      </a:srgbClr>
                    </a:solidFill>
                  </a:tcPr>
                </a:tc>
                <a:tc>
                  <a:txBody>
                    <a:bodyPr/>
                    <a:lstStyle/>
                    <a:p>
                      <a:pPr marL="107950">
                        <a:lnSpc>
                          <a:spcPct val="100000"/>
                        </a:lnSpc>
                        <a:spcBef>
                          <a:spcPts val="245"/>
                        </a:spcBef>
                      </a:pPr>
                      <a:r>
                        <a:rPr sz="1800" spc="-5" dirty="0">
                          <a:solidFill>
                            <a:srgbClr val="FFFFFF"/>
                          </a:solidFill>
                          <a:latin typeface="Calibri"/>
                          <a:cs typeface="Calibri"/>
                        </a:rPr>
                        <a:t>≥140/90</a:t>
                      </a:r>
                      <a:endParaRPr sz="1800">
                        <a:latin typeface="Calibri"/>
                        <a:cs typeface="Calibri"/>
                      </a:endParaRPr>
                    </a:p>
                  </a:txBody>
                  <a:tcPr marL="0" marR="0" marT="31115" marB="0">
                    <a:solidFill>
                      <a:srgbClr val="6FAC46">
                        <a:alpha val="19999"/>
                      </a:srgbClr>
                    </a:solidFill>
                  </a:tcPr>
                </a:tc>
                <a:tc>
                  <a:txBody>
                    <a:bodyPr/>
                    <a:lstStyle/>
                    <a:p>
                      <a:pPr marL="156210">
                        <a:lnSpc>
                          <a:spcPct val="100000"/>
                        </a:lnSpc>
                        <a:spcBef>
                          <a:spcPts val="245"/>
                        </a:spcBef>
                      </a:pPr>
                      <a:r>
                        <a:rPr sz="1800" spc="-5" dirty="0">
                          <a:solidFill>
                            <a:srgbClr val="FFFFFF"/>
                          </a:solidFill>
                          <a:latin typeface="Calibri"/>
                          <a:cs typeface="Calibri"/>
                        </a:rPr>
                        <a:t>≥140/90</a:t>
                      </a:r>
                      <a:endParaRPr sz="1800">
                        <a:latin typeface="Calibri"/>
                        <a:cs typeface="Calibri"/>
                      </a:endParaRPr>
                    </a:p>
                  </a:txBody>
                  <a:tcPr marL="0" marR="0" marT="31115" marB="0">
                    <a:solidFill>
                      <a:srgbClr val="6FAC46">
                        <a:alpha val="19999"/>
                      </a:srgbClr>
                    </a:solidFill>
                  </a:tcPr>
                </a:tc>
                <a:tc>
                  <a:txBody>
                    <a:bodyPr/>
                    <a:lstStyle/>
                    <a:p>
                      <a:pPr marL="122555">
                        <a:lnSpc>
                          <a:spcPct val="100000"/>
                        </a:lnSpc>
                        <a:spcBef>
                          <a:spcPts val="245"/>
                        </a:spcBef>
                      </a:pPr>
                      <a:r>
                        <a:rPr sz="1800" spc="-5" dirty="0">
                          <a:solidFill>
                            <a:srgbClr val="FFFFFF"/>
                          </a:solidFill>
                          <a:latin typeface="Calibri"/>
                          <a:cs typeface="Calibri"/>
                        </a:rPr>
                        <a:t>≥140/90</a:t>
                      </a:r>
                      <a:endParaRPr sz="1800">
                        <a:latin typeface="Calibri"/>
                        <a:cs typeface="Calibri"/>
                      </a:endParaRPr>
                    </a:p>
                  </a:txBody>
                  <a:tcPr marL="0" marR="0" marT="31115" marB="0">
                    <a:solidFill>
                      <a:srgbClr val="6FAC46">
                        <a:alpha val="19999"/>
                      </a:srgbClr>
                    </a:solidFill>
                  </a:tcPr>
                </a:tc>
                <a:tc>
                  <a:txBody>
                    <a:bodyPr/>
                    <a:lstStyle/>
                    <a:p>
                      <a:pPr marL="27940" algn="ctr">
                        <a:lnSpc>
                          <a:spcPct val="100000"/>
                        </a:lnSpc>
                        <a:spcBef>
                          <a:spcPts val="245"/>
                        </a:spcBef>
                      </a:pPr>
                      <a:r>
                        <a:rPr sz="1800" spc="-5" dirty="0">
                          <a:solidFill>
                            <a:srgbClr val="FFFFFF"/>
                          </a:solidFill>
                          <a:latin typeface="Calibri"/>
                          <a:cs typeface="Calibri"/>
                        </a:rPr>
                        <a:t>≥140/90</a:t>
                      </a:r>
                      <a:endParaRPr sz="1800">
                        <a:latin typeface="Calibri"/>
                        <a:cs typeface="Calibri"/>
                      </a:endParaRPr>
                    </a:p>
                  </a:txBody>
                  <a:tcPr marL="0" marR="0" marT="31115" marB="0">
                    <a:solidFill>
                      <a:srgbClr val="6FAC46">
                        <a:alpha val="19999"/>
                      </a:srgbClr>
                    </a:solidFill>
                  </a:tcPr>
                </a:tc>
                <a:tc>
                  <a:txBody>
                    <a:bodyPr/>
                    <a:lstStyle/>
                    <a:p>
                      <a:pPr marR="4445" algn="ctr">
                        <a:lnSpc>
                          <a:spcPct val="100000"/>
                        </a:lnSpc>
                        <a:spcBef>
                          <a:spcPts val="245"/>
                        </a:spcBef>
                      </a:pPr>
                      <a:r>
                        <a:rPr sz="1800" dirty="0">
                          <a:latin typeface="Arial"/>
                          <a:cs typeface="Arial"/>
                        </a:rPr>
                        <a:t>•</a:t>
                      </a:r>
                    </a:p>
                  </a:txBody>
                  <a:tcPr marL="0" marR="0" marT="31115" marB="0">
                    <a:solidFill>
                      <a:srgbClr val="F8CAAC"/>
                    </a:solidFill>
                  </a:tcPr>
                </a:tc>
                <a:tc>
                  <a:txBody>
                    <a:bodyPr/>
                    <a:lstStyle/>
                    <a:p>
                      <a:pPr marL="101600">
                        <a:lnSpc>
                          <a:spcPct val="100000"/>
                        </a:lnSpc>
                        <a:spcBef>
                          <a:spcPts val="245"/>
                        </a:spcBef>
                      </a:pPr>
                      <a:r>
                        <a:rPr sz="1800" spc="-5" dirty="0">
                          <a:latin typeface="Calibri"/>
                          <a:cs typeface="Calibri"/>
                        </a:rPr>
                        <a:t>&lt;60</a:t>
                      </a:r>
                      <a:r>
                        <a:rPr sz="1800" spc="-20" dirty="0">
                          <a:latin typeface="Calibri"/>
                          <a:cs typeface="Calibri"/>
                        </a:rPr>
                        <a:t> </a:t>
                      </a:r>
                      <a:r>
                        <a:rPr sz="1800" spc="-65" dirty="0">
                          <a:latin typeface="Calibri"/>
                          <a:cs typeface="Calibri"/>
                        </a:rPr>
                        <a:t>y,</a:t>
                      </a:r>
                      <a:endParaRPr sz="1800" dirty="0">
                        <a:latin typeface="Calibri"/>
                        <a:cs typeface="Calibri"/>
                      </a:endParaRPr>
                    </a:p>
                  </a:txBody>
                  <a:tcPr marL="0" marR="0" marT="31115" marB="0">
                    <a:solidFill>
                      <a:srgbClr val="F8CAAC"/>
                    </a:solidFill>
                  </a:tcPr>
                </a:tc>
              </a:tr>
              <a:tr h="256540">
                <a:tc>
                  <a:txBody>
                    <a:bodyPr/>
                    <a:lstStyle/>
                    <a:p>
                      <a:pPr marL="91440">
                        <a:lnSpc>
                          <a:spcPts val="1889"/>
                        </a:lnSpc>
                      </a:pPr>
                      <a:r>
                        <a:rPr sz="1800" spc="-10" dirty="0">
                          <a:solidFill>
                            <a:srgbClr val="FFC000"/>
                          </a:solidFill>
                          <a:latin typeface="Calibri"/>
                          <a:cs typeface="Calibri"/>
                        </a:rPr>
                        <a:t>low</a:t>
                      </a:r>
                      <a:r>
                        <a:rPr sz="1800" spc="5" dirty="0">
                          <a:solidFill>
                            <a:srgbClr val="FFC000"/>
                          </a:solidFill>
                          <a:latin typeface="Calibri"/>
                          <a:cs typeface="Calibri"/>
                        </a:rPr>
                        <a:t> </a:t>
                      </a:r>
                      <a:r>
                        <a:rPr sz="1800" spc="-10" dirty="0">
                          <a:solidFill>
                            <a:srgbClr val="FFC000"/>
                          </a:solidFill>
                          <a:latin typeface="Calibri"/>
                          <a:cs typeface="Calibri"/>
                        </a:rPr>
                        <a:t>risk</a:t>
                      </a:r>
                      <a:endParaRPr sz="1800">
                        <a:latin typeface="Calibri"/>
                        <a:cs typeface="Calibri"/>
                      </a:endParaRPr>
                    </a:p>
                  </a:txBody>
                  <a:tcPr marL="0" marR="0" marT="0" marB="0">
                    <a:solidFill>
                      <a:srgbClr val="6FAC46">
                        <a:alpha val="19999"/>
                      </a:srgbClr>
                    </a:solidFill>
                  </a:tcPr>
                </a:tc>
                <a:tc>
                  <a:txBody>
                    <a:bodyPr/>
                    <a:lstStyle/>
                    <a:p>
                      <a:pPr marL="99060">
                        <a:lnSpc>
                          <a:spcPts val="1889"/>
                        </a:lnSpc>
                      </a:pPr>
                      <a:r>
                        <a:rPr sz="1800" spc="-5" dirty="0">
                          <a:solidFill>
                            <a:srgbClr val="FFFFFF"/>
                          </a:solidFill>
                          <a:latin typeface="Calibri"/>
                          <a:cs typeface="Calibri"/>
                        </a:rPr>
                        <a:t>or</a:t>
                      </a:r>
                      <a:r>
                        <a:rPr sz="1800" spc="-20" dirty="0">
                          <a:solidFill>
                            <a:srgbClr val="FFFFFF"/>
                          </a:solidFill>
                          <a:latin typeface="Calibri"/>
                          <a:cs typeface="Calibri"/>
                        </a:rPr>
                        <a:t> </a:t>
                      </a:r>
                      <a:r>
                        <a:rPr sz="1800" spc="-10" dirty="0">
                          <a:solidFill>
                            <a:srgbClr val="FFFFFF"/>
                          </a:solidFill>
                          <a:latin typeface="Calibri"/>
                          <a:cs typeface="Calibri"/>
                        </a:rPr>
                        <a:t>daytime</a:t>
                      </a:r>
                      <a:endParaRPr sz="1800">
                        <a:latin typeface="Calibri"/>
                        <a:cs typeface="Calibri"/>
                      </a:endParaRPr>
                    </a:p>
                  </a:txBody>
                  <a:tcPr marL="0" marR="0" marT="0" marB="0">
                    <a:solidFill>
                      <a:srgbClr val="6FAC46">
                        <a:alpha val="19999"/>
                      </a:srgbClr>
                    </a:solidFill>
                  </a:tcPr>
                </a:tc>
                <a:tc gridSpan="3">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gridSpan="2">
                  <a:txBody>
                    <a:bodyPr/>
                    <a:lstStyle/>
                    <a:p>
                      <a:pPr marL="377825">
                        <a:lnSpc>
                          <a:spcPts val="1889"/>
                        </a:lnSpc>
                      </a:pPr>
                      <a:r>
                        <a:rPr sz="1800" spc="-5" dirty="0">
                          <a:latin typeface="Calibri"/>
                          <a:cs typeface="Calibri"/>
                        </a:rPr>
                        <a:t>≥140/90</a:t>
                      </a:r>
                      <a:endParaRPr sz="1800" dirty="0">
                        <a:latin typeface="Calibri"/>
                        <a:cs typeface="Calibri"/>
                      </a:endParaRPr>
                    </a:p>
                  </a:txBody>
                  <a:tcPr marL="0" marR="0" marT="0" marB="0">
                    <a:solidFill>
                      <a:srgbClr val="F8CAAC"/>
                    </a:solidFill>
                  </a:tcPr>
                </a:tc>
                <a:tc hMerge="1">
                  <a:txBody>
                    <a:bodyPr/>
                    <a:lstStyle/>
                    <a:p>
                      <a:endParaRPr/>
                    </a:p>
                  </a:txBody>
                  <a:tcPr marL="0" marR="0" marT="0" marB="0"/>
                </a:tc>
              </a:tr>
              <a:tr h="292100">
                <a:tc>
                  <a:txBody>
                    <a:bodyPr/>
                    <a:lstStyle/>
                    <a:p>
                      <a:pPr marL="91440">
                        <a:lnSpc>
                          <a:spcPts val="2030"/>
                        </a:lnSpc>
                      </a:pPr>
                      <a:r>
                        <a:rPr sz="1800" spc="-5" dirty="0">
                          <a:solidFill>
                            <a:srgbClr val="FFC000"/>
                          </a:solidFill>
                          <a:latin typeface="Calibri"/>
                          <a:cs typeface="Calibri"/>
                        </a:rPr>
                        <a:t>pts</a:t>
                      </a:r>
                      <a:r>
                        <a:rPr sz="1800" spc="-15" dirty="0">
                          <a:solidFill>
                            <a:srgbClr val="FFC000"/>
                          </a:solidFill>
                          <a:latin typeface="Calibri"/>
                          <a:cs typeface="Calibri"/>
                        </a:rPr>
                        <a:t> </a:t>
                      </a:r>
                      <a:r>
                        <a:rPr sz="1800" spc="-10" dirty="0">
                          <a:solidFill>
                            <a:srgbClr val="FFC000"/>
                          </a:solidFill>
                          <a:latin typeface="Calibri"/>
                          <a:cs typeface="Calibri"/>
                        </a:rPr>
                        <a:t>after</a:t>
                      </a:r>
                      <a:endParaRPr sz="1800">
                        <a:latin typeface="Calibri"/>
                        <a:cs typeface="Calibri"/>
                      </a:endParaRPr>
                    </a:p>
                  </a:txBody>
                  <a:tcPr marL="0" marR="0" marT="0" marB="0">
                    <a:solidFill>
                      <a:srgbClr val="6FAC46">
                        <a:alpha val="19999"/>
                      </a:srgbClr>
                    </a:solidFill>
                  </a:tcPr>
                </a:tc>
                <a:tc>
                  <a:txBody>
                    <a:bodyPr/>
                    <a:lstStyle/>
                    <a:p>
                      <a:pPr marL="99060">
                        <a:lnSpc>
                          <a:spcPts val="2030"/>
                        </a:lnSpc>
                      </a:pPr>
                      <a:r>
                        <a:rPr sz="1800" dirty="0">
                          <a:solidFill>
                            <a:srgbClr val="FFFFFF"/>
                          </a:solidFill>
                          <a:latin typeface="Calibri"/>
                          <a:cs typeface="Calibri"/>
                        </a:rPr>
                        <a:t>ABPM</a:t>
                      </a:r>
                      <a:endParaRPr sz="1800">
                        <a:latin typeface="Calibri"/>
                        <a:cs typeface="Calibri"/>
                      </a:endParaRPr>
                    </a:p>
                  </a:txBody>
                  <a:tcPr marL="0" marR="0" marT="0" marB="0">
                    <a:solidFill>
                      <a:srgbClr val="6FAC46">
                        <a:alpha val="19999"/>
                      </a:srgbClr>
                    </a:solidFill>
                  </a:tcPr>
                </a:tc>
                <a:tc gridSpan="3">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marR="4445" algn="ctr">
                        <a:lnSpc>
                          <a:spcPts val="2030"/>
                        </a:lnSpc>
                      </a:pPr>
                      <a:r>
                        <a:rPr sz="1800" dirty="0">
                          <a:latin typeface="Arial"/>
                          <a:cs typeface="Arial"/>
                        </a:rPr>
                        <a:t>•</a:t>
                      </a:r>
                      <a:endParaRPr sz="1800">
                        <a:latin typeface="Arial"/>
                        <a:cs typeface="Arial"/>
                      </a:endParaRPr>
                    </a:p>
                  </a:txBody>
                  <a:tcPr marL="0" marR="0" marT="0" marB="0">
                    <a:solidFill>
                      <a:srgbClr val="F8CAAC"/>
                    </a:solidFill>
                  </a:tcPr>
                </a:tc>
                <a:tc>
                  <a:txBody>
                    <a:bodyPr/>
                    <a:lstStyle/>
                    <a:p>
                      <a:pPr marL="101600">
                        <a:lnSpc>
                          <a:spcPts val="2030"/>
                        </a:lnSpc>
                      </a:pPr>
                      <a:r>
                        <a:rPr sz="1800" spc="-5" dirty="0">
                          <a:latin typeface="Calibri"/>
                          <a:cs typeface="Calibri"/>
                        </a:rPr>
                        <a:t>≥60</a:t>
                      </a:r>
                      <a:r>
                        <a:rPr sz="1800" spc="-10" dirty="0">
                          <a:latin typeface="Calibri"/>
                          <a:cs typeface="Calibri"/>
                        </a:rPr>
                        <a:t> </a:t>
                      </a:r>
                      <a:r>
                        <a:rPr sz="1800" spc="-70" dirty="0">
                          <a:latin typeface="Calibri"/>
                          <a:cs typeface="Calibri"/>
                        </a:rPr>
                        <a:t>y,</a:t>
                      </a:r>
                      <a:endParaRPr sz="1800" dirty="0">
                        <a:latin typeface="Calibri"/>
                        <a:cs typeface="Calibri"/>
                      </a:endParaRPr>
                    </a:p>
                  </a:txBody>
                  <a:tcPr marL="0" marR="0" marT="0" marB="0">
                    <a:solidFill>
                      <a:srgbClr val="F8CAAC"/>
                    </a:solidFill>
                  </a:tcPr>
                </a:tc>
              </a:tr>
              <a:tr h="273685">
                <a:tc>
                  <a:txBody>
                    <a:bodyPr/>
                    <a:lstStyle/>
                    <a:p>
                      <a:pPr marL="91440">
                        <a:lnSpc>
                          <a:spcPts val="1889"/>
                        </a:lnSpc>
                      </a:pPr>
                      <a:r>
                        <a:rPr sz="1800" spc="-5" dirty="0">
                          <a:solidFill>
                            <a:srgbClr val="FFC000"/>
                          </a:solidFill>
                          <a:latin typeface="Calibri"/>
                          <a:cs typeface="Calibri"/>
                        </a:rPr>
                        <a:t>non</a:t>
                      </a:r>
                      <a:r>
                        <a:rPr sz="1800" spc="-25" dirty="0">
                          <a:solidFill>
                            <a:srgbClr val="FFC000"/>
                          </a:solidFill>
                          <a:latin typeface="Calibri"/>
                          <a:cs typeface="Calibri"/>
                        </a:rPr>
                        <a:t> </a:t>
                      </a:r>
                      <a:r>
                        <a:rPr sz="1800" spc="-5" dirty="0">
                          <a:solidFill>
                            <a:srgbClr val="FFC000"/>
                          </a:solidFill>
                          <a:latin typeface="Calibri"/>
                          <a:cs typeface="Calibri"/>
                        </a:rPr>
                        <a:t>pharm</a:t>
                      </a:r>
                      <a:endParaRPr sz="1800">
                        <a:latin typeface="Calibri"/>
                        <a:cs typeface="Calibri"/>
                      </a:endParaRPr>
                    </a:p>
                  </a:txBody>
                  <a:tcPr marL="0" marR="0" marT="0" marB="0">
                    <a:solidFill>
                      <a:srgbClr val="6FAC46">
                        <a:alpha val="19999"/>
                      </a:srgbClr>
                    </a:solidFill>
                  </a:tcPr>
                </a:tc>
                <a:tc>
                  <a:txBody>
                    <a:bodyPr/>
                    <a:lstStyle/>
                    <a:p>
                      <a:pPr marL="99060">
                        <a:lnSpc>
                          <a:spcPts val="1889"/>
                        </a:lnSpc>
                      </a:pPr>
                      <a:r>
                        <a:rPr sz="1800" spc="-5" dirty="0">
                          <a:solidFill>
                            <a:srgbClr val="FFFFFF"/>
                          </a:solidFill>
                          <a:latin typeface="Calibri"/>
                          <a:cs typeface="Calibri"/>
                        </a:rPr>
                        <a:t>≥150/95</a:t>
                      </a:r>
                      <a:endParaRPr sz="1800">
                        <a:latin typeface="Calibri"/>
                        <a:cs typeface="Calibri"/>
                      </a:endParaRPr>
                    </a:p>
                  </a:txBody>
                  <a:tcPr marL="0" marR="0" marT="0" marB="0">
                    <a:solidFill>
                      <a:srgbClr val="6FAC46">
                        <a:alpha val="19999"/>
                      </a:srgbClr>
                    </a:solidFill>
                  </a:tcPr>
                </a:tc>
                <a:tc gridSpan="3">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gridSpan="2">
                  <a:txBody>
                    <a:bodyPr/>
                    <a:lstStyle/>
                    <a:p>
                      <a:pPr marL="377825">
                        <a:lnSpc>
                          <a:spcPts val="1889"/>
                        </a:lnSpc>
                      </a:pPr>
                      <a:r>
                        <a:rPr sz="1800" spc="-5" dirty="0">
                          <a:latin typeface="Calibri"/>
                          <a:cs typeface="Calibri"/>
                        </a:rPr>
                        <a:t>≥150/90</a:t>
                      </a:r>
                      <a:endParaRPr sz="1800" dirty="0">
                        <a:latin typeface="Calibri"/>
                        <a:cs typeface="Calibri"/>
                      </a:endParaRPr>
                    </a:p>
                  </a:txBody>
                  <a:tcPr marL="0" marR="0" marT="0" marB="0">
                    <a:solidFill>
                      <a:srgbClr val="F8CAAC"/>
                    </a:solidFill>
                  </a:tcPr>
                </a:tc>
                <a:tc hMerge="1">
                  <a:txBody>
                    <a:bodyPr/>
                    <a:lstStyle/>
                    <a:p>
                      <a:endParaRPr/>
                    </a:p>
                  </a:txBody>
                  <a:tcPr marL="0" marR="0" marT="0" marB="0"/>
                </a:tc>
              </a:tr>
              <a:tr h="502284">
                <a:tc>
                  <a:txBody>
                    <a:bodyPr/>
                    <a:lstStyle/>
                    <a:p>
                      <a:pPr marL="91440">
                        <a:lnSpc>
                          <a:spcPts val="1889"/>
                        </a:lnSpc>
                      </a:pPr>
                      <a:r>
                        <a:rPr sz="1800" spc="-5" dirty="0">
                          <a:solidFill>
                            <a:srgbClr val="FFC000"/>
                          </a:solidFill>
                          <a:latin typeface="Calibri"/>
                          <a:cs typeface="Calibri"/>
                        </a:rPr>
                        <a:t>th/</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gridSpan="3">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gridSpan="2">
                  <a:txBody>
                    <a:bodyPr/>
                    <a:lstStyle/>
                    <a:p>
                      <a:pPr>
                        <a:lnSpc>
                          <a:spcPct val="100000"/>
                        </a:lnSpc>
                      </a:pPr>
                      <a:endParaRPr sz="1800" dirty="0">
                        <a:latin typeface="Times New Roman"/>
                        <a:cs typeface="Times New Roman"/>
                      </a:endParaRPr>
                    </a:p>
                  </a:txBody>
                  <a:tcPr marL="0" marR="0" marT="0" marB="0">
                    <a:solidFill>
                      <a:srgbClr val="F8CAAC"/>
                    </a:solidFill>
                  </a:tcPr>
                </a:tc>
                <a:tc hMerge="1">
                  <a:txBody>
                    <a:bodyPr/>
                    <a:lstStyle/>
                    <a:p>
                      <a:endParaRPr/>
                    </a:p>
                  </a:txBody>
                  <a:tcPr marL="0" marR="0" marT="0" marB="0"/>
                </a:tc>
              </a:tr>
              <a:tr h="349885">
                <a:tc>
                  <a:txBody>
                    <a:bodyPr/>
                    <a:lstStyle/>
                    <a:p>
                      <a:pPr marL="91440">
                        <a:lnSpc>
                          <a:spcPct val="100000"/>
                        </a:lnSpc>
                        <a:spcBef>
                          <a:spcPts val="250"/>
                        </a:spcBef>
                      </a:pPr>
                      <a:r>
                        <a:rPr sz="1800" spc="-15" dirty="0">
                          <a:solidFill>
                            <a:srgbClr val="FFC000"/>
                          </a:solidFill>
                          <a:latin typeface="Calibri"/>
                          <a:cs typeface="Calibri"/>
                        </a:rPr>
                        <a:t>βBlocker</a:t>
                      </a:r>
                      <a:endParaRPr sz="1800">
                        <a:latin typeface="Calibri"/>
                        <a:cs typeface="Calibri"/>
                      </a:endParaRPr>
                    </a:p>
                  </a:txBody>
                  <a:tcPr marL="0" marR="0" marT="31750" marB="0">
                    <a:solidFill>
                      <a:srgbClr val="2E5496"/>
                    </a:solidFill>
                  </a:tcPr>
                </a:tc>
                <a:tc>
                  <a:txBody>
                    <a:bodyPr/>
                    <a:lstStyle/>
                    <a:p>
                      <a:pPr marL="22860" algn="ctr">
                        <a:lnSpc>
                          <a:spcPct val="100000"/>
                        </a:lnSpc>
                        <a:spcBef>
                          <a:spcPts val="250"/>
                        </a:spcBef>
                      </a:pPr>
                      <a:r>
                        <a:rPr sz="1800" dirty="0">
                          <a:solidFill>
                            <a:srgbClr val="FFFFFF"/>
                          </a:solidFill>
                          <a:latin typeface="Calibri"/>
                          <a:cs typeface="Calibri"/>
                        </a:rPr>
                        <a:t>No</a:t>
                      </a:r>
                      <a:endParaRPr sz="1800">
                        <a:latin typeface="Calibri"/>
                        <a:cs typeface="Calibri"/>
                      </a:endParaRPr>
                    </a:p>
                  </a:txBody>
                  <a:tcPr marL="0" marR="0" marT="31750" marB="0">
                    <a:solidFill>
                      <a:srgbClr val="2E5496"/>
                    </a:solidFill>
                  </a:tcPr>
                </a:tc>
                <a:tc>
                  <a:txBody>
                    <a:bodyPr/>
                    <a:lstStyle/>
                    <a:p>
                      <a:pPr marL="78740" algn="ctr">
                        <a:lnSpc>
                          <a:spcPct val="100000"/>
                        </a:lnSpc>
                        <a:spcBef>
                          <a:spcPts val="250"/>
                        </a:spcBef>
                      </a:pPr>
                      <a:r>
                        <a:rPr sz="1800" spc="-45" dirty="0">
                          <a:solidFill>
                            <a:srgbClr val="FFFFFF"/>
                          </a:solidFill>
                          <a:latin typeface="Calibri"/>
                          <a:cs typeface="Calibri"/>
                        </a:rPr>
                        <a:t>Yes</a:t>
                      </a:r>
                      <a:endParaRPr sz="1800">
                        <a:latin typeface="Calibri"/>
                        <a:cs typeface="Calibri"/>
                      </a:endParaRPr>
                    </a:p>
                  </a:txBody>
                  <a:tcPr marL="0" marR="0" marT="31750" marB="0">
                    <a:solidFill>
                      <a:srgbClr val="2E5496"/>
                    </a:solidFill>
                  </a:tcPr>
                </a:tc>
                <a:tc>
                  <a:txBody>
                    <a:bodyPr/>
                    <a:lstStyle/>
                    <a:p>
                      <a:pPr marL="97155" algn="ctr">
                        <a:lnSpc>
                          <a:spcPct val="100000"/>
                        </a:lnSpc>
                        <a:spcBef>
                          <a:spcPts val="250"/>
                        </a:spcBef>
                      </a:pPr>
                      <a:r>
                        <a:rPr sz="1800" dirty="0">
                          <a:solidFill>
                            <a:srgbClr val="FFFFFF"/>
                          </a:solidFill>
                          <a:latin typeface="Calibri"/>
                          <a:cs typeface="Calibri"/>
                        </a:rPr>
                        <a:t>No</a:t>
                      </a:r>
                      <a:endParaRPr sz="1800">
                        <a:latin typeface="Calibri"/>
                        <a:cs typeface="Calibri"/>
                      </a:endParaRPr>
                    </a:p>
                  </a:txBody>
                  <a:tcPr marL="0" marR="0" marT="31750" marB="0">
                    <a:solidFill>
                      <a:srgbClr val="2E5496"/>
                    </a:solidFill>
                  </a:tcPr>
                </a:tc>
                <a:tc>
                  <a:txBody>
                    <a:bodyPr/>
                    <a:lstStyle/>
                    <a:p>
                      <a:pPr marL="60960" algn="ctr">
                        <a:lnSpc>
                          <a:spcPct val="100000"/>
                        </a:lnSpc>
                        <a:spcBef>
                          <a:spcPts val="250"/>
                        </a:spcBef>
                      </a:pPr>
                      <a:r>
                        <a:rPr sz="1800" dirty="0">
                          <a:solidFill>
                            <a:srgbClr val="FFFFFF"/>
                          </a:solidFill>
                          <a:latin typeface="Calibri"/>
                          <a:cs typeface="Calibri"/>
                        </a:rPr>
                        <a:t>No</a:t>
                      </a:r>
                      <a:endParaRPr sz="1800">
                        <a:latin typeface="Calibri"/>
                        <a:cs typeface="Calibri"/>
                      </a:endParaRPr>
                    </a:p>
                  </a:txBody>
                  <a:tcPr marL="0" marR="0" marT="31750" marB="0">
                    <a:solidFill>
                      <a:srgbClr val="2E5496"/>
                    </a:solidFill>
                  </a:tcPr>
                </a:tc>
                <a:tc>
                  <a:txBody>
                    <a:bodyPr/>
                    <a:lstStyle/>
                    <a:p>
                      <a:pPr marL="29845" algn="ctr">
                        <a:lnSpc>
                          <a:spcPct val="100000"/>
                        </a:lnSpc>
                        <a:spcBef>
                          <a:spcPts val="250"/>
                        </a:spcBef>
                      </a:pPr>
                      <a:r>
                        <a:rPr sz="1800" dirty="0">
                          <a:solidFill>
                            <a:srgbClr val="FFFFFF"/>
                          </a:solidFill>
                          <a:latin typeface="Calibri"/>
                          <a:cs typeface="Calibri"/>
                        </a:rPr>
                        <a:t>No</a:t>
                      </a:r>
                      <a:endParaRPr sz="1800">
                        <a:latin typeface="Calibri"/>
                        <a:cs typeface="Calibri"/>
                      </a:endParaRPr>
                    </a:p>
                  </a:txBody>
                  <a:tcPr marL="0" marR="0" marT="31750" marB="0">
                    <a:solidFill>
                      <a:srgbClr val="2E5496"/>
                    </a:solidFill>
                  </a:tcPr>
                </a:tc>
                <a:tc gridSpan="2">
                  <a:txBody>
                    <a:bodyPr/>
                    <a:lstStyle/>
                    <a:p>
                      <a:pPr marL="1270" algn="ctr">
                        <a:lnSpc>
                          <a:spcPct val="100000"/>
                        </a:lnSpc>
                        <a:spcBef>
                          <a:spcPts val="240"/>
                        </a:spcBef>
                      </a:pPr>
                      <a:r>
                        <a:rPr sz="2000" dirty="0">
                          <a:latin typeface="Calibri"/>
                          <a:cs typeface="Calibri"/>
                        </a:rPr>
                        <a:t>No</a:t>
                      </a:r>
                      <a:endParaRPr sz="2000">
                        <a:latin typeface="Calibri"/>
                        <a:cs typeface="Calibri"/>
                      </a:endParaRPr>
                    </a:p>
                  </a:txBody>
                  <a:tcPr marL="0" marR="0" marT="30480" marB="0">
                    <a:solidFill>
                      <a:srgbClr val="F8CAAC"/>
                    </a:solidFill>
                  </a:tcPr>
                </a:tc>
                <a:tc hMerge="1">
                  <a:txBody>
                    <a:bodyPr/>
                    <a:lstStyle/>
                    <a:p>
                      <a:endParaRPr/>
                    </a:p>
                  </a:txBody>
                  <a:tcPr marL="0" marR="0" marT="0" marB="0"/>
                </a:tc>
              </a:tr>
              <a:tr h="551815">
                <a:tc>
                  <a:txBody>
                    <a:bodyPr/>
                    <a:lstStyle/>
                    <a:p>
                      <a:pPr marL="91440">
                        <a:lnSpc>
                          <a:spcPts val="1814"/>
                        </a:lnSpc>
                      </a:pPr>
                      <a:r>
                        <a:rPr sz="1800" dirty="0">
                          <a:solidFill>
                            <a:srgbClr val="FFC000"/>
                          </a:solidFill>
                          <a:latin typeface="Calibri"/>
                          <a:cs typeface="Calibri"/>
                        </a:rPr>
                        <a:t>as </a:t>
                      </a:r>
                      <a:r>
                        <a:rPr sz="1800" spc="-5" dirty="0">
                          <a:solidFill>
                            <a:srgbClr val="FFC000"/>
                          </a:solidFill>
                          <a:latin typeface="Calibri"/>
                          <a:cs typeface="Calibri"/>
                        </a:rPr>
                        <a:t>1</a:t>
                      </a:r>
                      <a:r>
                        <a:rPr sz="1800" spc="-7" baseline="25462" dirty="0">
                          <a:solidFill>
                            <a:srgbClr val="FFC000"/>
                          </a:solidFill>
                          <a:latin typeface="Calibri"/>
                          <a:cs typeface="Calibri"/>
                        </a:rPr>
                        <a:t>st</a:t>
                      </a:r>
                      <a:r>
                        <a:rPr sz="1800" spc="157" baseline="25462" dirty="0">
                          <a:solidFill>
                            <a:srgbClr val="FFC000"/>
                          </a:solidFill>
                          <a:latin typeface="Calibri"/>
                          <a:cs typeface="Calibri"/>
                        </a:rPr>
                        <a:t> </a:t>
                      </a:r>
                      <a:r>
                        <a:rPr sz="1800" spc="-5" dirty="0">
                          <a:solidFill>
                            <a:srgbClr val="FFC000"/>
                          </a:solidFill>
                          <a:latin typeface="Calibri"/>
                          <a:cs typeface="Calibri"/>
                        </a:rPr>
                        <a:t>line</a:t>
                      </a:r>
                      <a:endParaRPr sz="1800">
                        <a:latin typeface="Calibri"/>
                        <a:cs typeface="Calibri"/>
                      </a:endParaRPr>
                    </a:p>
                  </a:txBody>
                  <a:tcPr marL="0" marR="0" marT="0" marB="0">
                    <a:lnB w="12700">
                      <a:solidFill>
                        <a:srgbClr val="6FAC46"/>
                      </a:solidFill>
                      <a:prstDash val="solid"/>
                    </a:lnB>
                    <a:solidFill>
                      <a:srgbClr val="2E5496"/>
                    </a:solidFill>
                  </a:tcPr>
                </a:tc>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2E5496"/>
                    </a:solidFill>
                  </a:tcPr>
                </a:tc>
                <a:tc gridSpan="3">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2E5496"/>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2E5496"/>
                    </a:solidFill>
                  </a:tcPr>
                </a:tc>
                <a:tc gridSpan="2">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F8CAAC"/>
                    </a:solidFill>
                  </a:tcPr>
                </a:tc>
                <a:tc hMerge="1">
                  <a:txBody>
                    <a:bodyPr/>
                    <a:lstStyle/>
                    <a:p>
                      <a:endParaRPr/>
                    </a:p>
                  </a:txBody>
                  <a:tcPr marL="0" marR="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540323823"/>
              </p:ext>
            </p:extLst>
          </p:nvPr>
        </p:nvGraphicFramePr>
        <p:xfrm>
          <a:off x="1804161" y="180339"/>
          <a:ext cx="8626472" cy="6217920"/>
        </p:xfrm>
        <a:graphic>
          <a:graphicData uri="http://schemas.openxmlformats.org/drawingml/2006/table">
            <a:tbl>
              <a:tblPr firstRow="1" bandRow="1">
                <a:tableStyleId>{2D5ABB26-0587-4C30-8999-92F81FD0307C}</a:tableStyleId>
              </a:tblPr>
              <a:tblGrid>
                <a:gridCol w="961390"/>
                <a:gridCol w="1206499"/>
                <a:gridCol w="1524000"/>
                <a:gridCol w="1199514"/>
                <a:gridCol w="1294764"/>
                <a:gridCol w="1208405"/>
                <a:gridCol w="1231900"/>
              </a:tblGrid>
              <a:tr h="700405">
                <a:tc gridSpan="2">
                  <a:txBody>
                    <a:bodyPr/>
                    <a:lstStyle/>
                    <a:p>
                      <a:pPr marL="1341120">
                        <a:lnSpc>
                          <a:spcPct val="100000"/>
                        </a:lnSpc>
                        <a:spcBef>
                          <a:spcPts val="229"/>
                        </a:spcBef>
                      </a:pPr>
                      <a:r>
                        <a:rPr sz="2000" b="1" dirty="0">
                          <a:solidFill>
                            <a:srgbClr val="C55A11"/>
                          </a:solidFill>
                          <a:latin typeface="Calibri"/>
                          <a:cs typeface="Calibri"/>
                        </a:rPr>
                        <a:t>NICE</a:t>
                      </a:r>
                      <a:endParaRPr sz="2000">
                        <a:latin typeface="Calibri"/>
                        <a:cs typeface="Calibri"/>
                      </a:endParaRPr>
                    </a:p>
                  </a:txBody>
                  <a:tcPr marL="0" marR="0" marT="29209" marB="0">
                    <a:lnT w="12700">
                      <a:solidFill>
                        <a:srgbClr val="6FAC46"/>
                      </a:solidFill>
                      <a:prstDash val="solid"/>
                    </a:lnT>
                    <a:lnB w="12700">
                      <a:solidFill>
                        <a:srgbClr val="6FAC46"/>
                      </a:solidFill>
                      <a:prstDash val="solid"/>
                    </a:lnB>
                    <a:solidFill>
                      <a:srgbClr val="FAE4D5"/>
                    </a:solidFill>
                  </a:tcPr>
                </a:tc>
                <a:tc hMerge="1">
                  <a:txBody>
                    <a:bodyPr/>
                    <a:lstStyle/>
                    <a:p>
                      <a:endParaRPr/>
                    </a:p>
                  </a:txBody>
                  <a:tcPr marL="0" marR="0" marT="0" marB="0"/>
                </a:tc>
                <a:tc>
                  <a:txBody>
                    <a:bodyPr/>
                    <a:lstStyle/>
                    <a:p>
                      <a:pPr marL="330200">
                        <a:lnSpc>
                          <a:spcPct val="100000"/>
                        </a:lnSpc>
                        <a:spcBef>
                          <a:spcPts val="229"/>
                        </a:spcBef>
                      </a:pPr>
                      <a:r>
                        <a:rPr sz="2000" b="1" spc="-10" dirty="0">
                          <a:solidFill>
                            <a:srgbClr val="C55A11"/>
                          </a:solidFill>
                          <a:latin typeface="Calibri"/>
                          <a:cs typeface="Calibri"/>
                        </a:rPr>
                        <a:t>ESH/ESC</a:t>
                      </a:r>
                      <a:endParaRPr sz="2000">
                        <a:latin typeface="Calibri"/>
                        <a:cs typeface="Calibri"/>
                      </a:endParaRPr>
                    </a:p>
                  </a:txBody>
                  <a:tcPr marL="0" marR="0" marT="29209" marB="0">
                    <a:lnT w="12700">
                      <a:solidFill>
                        <a:srgbClr val="6FAC46"/>
                      </a:solidFill>
                      <a:prstDash val="solid"/>
                    </a:lnT>
                    <a:lnB w="12700">
                      <a:solidFill>
                        <a:srgbClr val="6FAC46"/>
                      </a:solidFill>
                      <a:prstDash val="solid"/>
                    </a:lnB>
                    <a:solidFill>
                      <a:srgbClr val="FAE4D5"/>
                    </a:solidFill>
                  </a:tcPr>
                </a:tc>
                <a:tc>
                  <a:txBody>
                    <a:bodyPr/>
                    <a:lstStyle/>
                    <a:p>
                      <a:pPr marL="175260">
                        <a:lnSpc>
                          <a:spcPct val="100000"/>
                        </a:lnSpc>
                        <a:spcBef>
                          <a:spcPts val="229"/>
                        </a:spcBef>
                      </a:pPr>
                      <a:r>
                        <a:rPr sz="2000" b="1" dirty="0">
                          <a:solidFill>
                            <a:srgbClr val="C55A11"/>
                          </a:solidFill>
                          <a:latin typeface="Calibri"/>
                          <a:cs typeface="Calibri"/>
                        </a:rPr>
                        <a:t>ASH/ISH</a:t>
                      </a:r>
                      <a:endParaRPr sz="2000">
                        <a:latin typeface="Calibri"/>
                        <a:cs typeface="Calibri"/>
                      </a:endParaRPr>
                    </a:p>
                  </a:txBody>
                  <a:tcPr marL="0" marR="0" marT="29209" marB="0">
                    <a:lnT w="12700">
                      <a:solidFill>
                        <a:srgbClr val="6FAC46"/>
                      </a:solidFill>
                      <a:prstDash val="solid"/>
                    </a:lnT>
                    <a:lnB w="12700">
                      <a:solidFill>
                        <a:srgbClr val="6FAC46"/>
                      </a:solidFill>
                      <a:prstDash val="solid"/>
                    </a:lnB>
                    <a:solidFill>
                      <a:srgbClr val="FAE4D5"/>
                    </a:solidFill>
                  </a:tcPr>
                </a:tc>
                <a:tc>
                  <a:txBody>
                    <a:bodyPr/>
                    <a:lstStyle/>
                    <a:p>
                      <a:pPr marL="18415" algn="ctr">
                        <a:lnSpc>
                          <a:spcPct val="100000"/>
                        </a:lnSpc>
                        <a:spcBef>
                          <a:spcPts val="229"/>
                        </a:spcBef>
                      </a:pPr>
                      <a:r>
                        <a:rPr sz="2000" b="1" spc="-20" dirty="0">
                          <a:solidFill>
                            <a:srgbClr val="C55A11"/>
                          </a:solidFill>
                          <a:latin typeface="Calibri"/>
                          <a:cs typeface="Calibri"/>
                        </a:rPr>
                        <a:t>AHA/ACC</a:t>
                      </a:r>
                      <a:endParaRPr sz="2000">
                        <a:latin typeface="Calibri"/>
                        <a:cs typeface="Calibri"/>
                      </a:endParaRPr>
                    </a:p>
                    <a:p>
                      <a:pPr marL="19050" algn="ctr">
                        <a:lnSpc>
                          <a:spcPct val="100000"/>
                        </a:lnSpc>
                      </a:pPr>
                      <a:r>
                        <a:rPr sz="2000" b="1" dirty="0">
                          <a:solidFill>
                            <a:srgbClr val="C55A11"/>
                          </a:solidFill>
                          <a:latin typeface="Calibri"/>
                          <a:cs typeface="Calibri"/>
                        </a:rPr>
                        <a:t>/CDC</a:t>
                      </a:r>
                      <a:endParaRPr sz="2000">
                        <a:latin typeface="Calibri"/>
                        <a:cs typeface="Calibri"/>
                      </a:endParaRPr>
                    </a:p>
                  </a:txBody>
                  <a:tcPr marL="0" marR="0" marT="29209" marB="0">
                    <a:lnT w="12700">
                      <a:solidFill>
                        <a:srgbClr val="6FAC46"/>
                      </a:solidFill>
                      <a:prstDash val="solid"/>
                    </a:lnT>
                    <a:lnB w="12700">
                      <a:solidFill>
                        <a:srgbClr val="6FAC46"/>
                      </a:solidFill>
                      <a:prstDash val="solid"/>
                    </a:lnB>
                    <a:solidFill>
                      <a:srgbClr val="FAE4D5"/>
                    </a:solidFill>
                  </a:tcPr>
                </a:tc>
                <a:tc>
                  <a:txBody>
                    <a:bodyPr/>
                    <a:lstStyle/>
                    <a:p>
                      <a:pPr marR="14604" algn="ctr">
                        <a:lnSpc>
                          <a:spcPct val="100000"/>
                        </a:lnSpc>
                        <a:spcBef>
                          <a:spcPts val="229"/>
                        </a:spcBef>
                      </a:pPr>
                      <a:r>
                        <a:rPr sz="2000" b="1" spc="-5" dirty="0">
                          <a:solidFill>
                            <a:srgbClr val="C55A11"/>
                          </a:solidFill>
                          <a:latin typeface="Calibri"/>
                          <a:cs typeface="Calibri"/>
                        </a:rPr>
                        <a:t>JNC</a:t>
                      </a:r>
                      <a:r>
                        <a:rPr sz="2000" b="1" spc="-25" dirty="0">
                          <a:solidFill>
                            <a:srgbClr val="C55A11"/>
                          </a:solidFill>
                          <a:latin typeface="Calibri"/>
                          <a:cs typeface="Calibri"/>
                        </a:rPr>
                        <a:t> </a:t>
                      </a:r>
                      <a:r>
                        <a:rPr sz="2000" b="1" dirty="0">
                          <a:solidFill>
                            <a:srgbClr val="C55A11"/>
                          </a:solidFill>
                          <a:latin typeface="Calibri"/>
                          <a:cs typeface="Calibri"/>
                        </a:rPr>
                        <a:t>7</a:t>
                      </a:r>
                      <a:endParaRPr sz="2000">
                        <a:latin typeface="Calibri"/>
                        <a:cs typeface="Calibri"/>
                      </a:endParaRPr>
                    </a:p>
                  </a:txBody>
                  <a:tcPr marL="0" marR="0" marT="29209" marB="0">
                    <a:lnT w="12700">
                      <a:solidFill>
                        <a:srgbClr val="6FAC46"/>
                      </a:solidFill>
                      <a:prstDash val="solid"/>
                    </a:lnT>
                    <a:lnB w="12700">
                      <a:solidFill>
                        <a:srgbClr val="6FAC46"/>
                      </a:solidFill>
                      <a:prstDash val="solid"/>
                    </a:lnB>
                    <a:solidFill>
                      <a:srgbClr val="FAE4D5"/>
                    </a:solidFill>
                  </a:tcPr>
                </a:tc>
                <a:tc>
                  <a:txBody>
                    <a:bodyPr/>
                    <a:lstStyle/>
                    <a:p>
                      <a:pPr marL="330835">
                        <a:lnSpc>
                          <a:spcPct val="100000"/>
                        </a:lnSpc>
                        <a:spcBef>
                          <a:spcPts val="229"/>
                        </a:spcBef>
                      </a:pPr>
                      <a:r>
                        <a:rPr sz="2000" b="1" spc="-5" dirty="0">
                          <a:solidFill>
                            <a:srgbClr val="C55A11"/>
                          </a:solidFill>
                          <a:latin typeface="Calibri"/>
                          <a:cs typeface="Calibri"/>
                        </a:rPr>
                        <a:t>JNC</a:t>
                      </a:r>
                      <a:r>
                        <a:rPr sz="2000" b="1" spc="-25" dirty="0">
                          <a:solidFill>
                            <a:srgbClr val="C55A11"/>
                          </a:solidFill>
                          <a:latin typeface="Calibri"/>
                          <a:cs typeface="Calibri"/>
                        </a:rPr>
                        <a:t> </a:t>
                      </a:r>
                      <a:r>
                        <a:rPr sz="2000" b="1" dirty="0">
                          <a:solidFill>
                            <a:srgbClr val="C55A11"/>
                          </a:solidFill>
                          <a:latin typeface="Calibri"/>
                          <a:cs typeface="Calibri"/>
                        </a:rPr>
                        <a:t>8</a:t>
                      </a:r>
                      <a:endParaRPr sz="2000">
                        <a:latin typeface="Calibri"/>
                        <a:cs typeface="Calibri"/>
                      </a:endParaRPr>
                    </a:p>
                  </a:txBody>
                  <a:tcPr marL="0" marR="0" marT="29209" marB="0">
                    <a:lnT w="12700">
                      <a:solidFill>
                        <a:srgbClr val="6FAC46"/>
                      </a:solidFill>
                      <a:prstDash val="solid"/>
                    </a:lnT>
                    <a:lnB w="12700">
                      <a:solidFill>
                        <a:srgbClr val="6FAC46"/>
                      </a:solidFill>
                      <a:prstDash val="solid"/>
                    </a:lnB>
                    <a:solidFill>
                      <a:srgbClr val="F8CAAC"/>
                    </a:solidFill>
                  </a:tcPr>
                </a:tc>
              </a:tr>
              <a:tr h="339090">
                <a:tc>
                  <a:txBody>
                    <a:bodyPr/>
                    <a:lstStyle/>
                    <a:p>
                      <a:pPr marL="91440">
                        <a:lnSpc>
                          <a:spcPct val="100000"/>
                        </a:lnSpc>
                        <a:spcBef>
                          <a:spcPts val="240"/>
                        </a:spcBef>
                      </a:pPr>
                      <a:r>
                        <a:rPr sz="1800" spc="-10" dirty="0">
                          <a:solidFill>
                            <a:srgbClr val="FFC000"/>
                          </a:solidFill>
                          <a:latin typeface="Calibri"/>
                          <a:cs typeface="Calibri"/>
                        </a:rPr>
                        <a:t>Diuretic</a:t>
                      </a:r>
                      <a:endParaRPr sz="1800" dirty="0">
                        <a:latin typeface="Calibri"/>
                        <a:cs typeface="Calibri"/>
                      </a:endParaRPr>
                    </a:p>
                  </a:txBody>
                  <a:tcPr marL="0" marR="0" marT="30480" marB="0">
                    <a:lnT w="12700">
                      <a:solidFill>
                        <a:srgbClr val="6FAC46"/>
                      </a:solidFill>
                      <a:prstDash val="solid"/>
                    </a:lnT>
                    <a:solidFill>
                      <a:srgbClr val="6FAC46">
                        <a:alpha val="19999"/>
                      </a:srgbClr>
                    </a:solidFill>
                  </a:tcPr>
                </a:tc>
                <a:tc>
                  <a:txBody>
                    <a:bodyPr/>
                    <a:lstStyle/>
                    <a:p>
                      <a:pPr marL="164465">
                        <a:lnSpc>
                          <a:spcPct val="100000"/>
                        </a:lnSpc>
                        <a:spcBef>
                          <a:spcPts val="240"/>
                        </a:spcBef>
                      </a:pPr>
                      <a:r>
                        <a:rPr sz="1800" spc="-5" dirty="0">
                          <a:solidFill>
                            <a:srgbClr val="FFFFFF"/>
                          </a:solidFill>
                          <a:latin typeface="Calibri"/>
                          <a:cs typeface="Calibri"/>
                        </a:rPr>
                        <a:t>Chorthali-</a:t>
                      </a:r>
                      <a:endParaRPr sz="1800">
                        <a:latin typeface="Calibri"/>
                        <a:cs typeface="Calibri"/>
                      </a:endParaRPr>
                    </a:p>
                  </a:txBody>
                  <a:tcPr marL="0" marR="0" marT="30480" marB="0">
                    <a:lnT w="12700">
                      <a:solidFill>
                        <a:srgbClr val="6FAC46"/>
                      </a:solidFill>
                      <a:prstDash val="solid"/>
                    </a:lnT>
                    <a:solidFill>
                      <a:srgbClr val="6FAC46">
                        <a:alpha val="19999"/>
                      </a:srgbClr>
                    </a:solidFill>
                  </a:tcPr>
                </a:tc>
                <a:tc>
                  <a:txBody>
                    <a:bodyPr/>
                    <a:lstStyle/>
                    <a:p>
                      <a:pPr marL="344170">
                        <a:lnSpc>
                          <a:spcPct val="100000"/>
                        </a:lnSpc>
                        <a:spcBef>
                          <a:spcPts val="240"/>
                        </a:spcBef>
                      </a:pPr>
                      <a:r>
                        <a:rPr sz="1800" spc="-5" dirty="0">
                          <a:solidFill>
                            <a:srgbClr val="FFFFFF"/>
                          </a:solidFill>
                          <a:latin typeface="Calibri"/>
                          <a:cs typeface="Calibri"/>
                        </a:rPr>
                        <a:t>Thiazides</a:t>
                      </a:r>
                      <a:endParaRPr sz="1800">
                        <a:latin typeface="Calibri"/>
                        <a:cs typeface="Calibri"/>
                      </a:endParaRPr>
                    </a:p>
                  </a:txBody>
                  <a:tcPr marL="0" marR="0" marT="30480" marB="0">
                    <a:lnT w="12700">
                      <a:solidFill>
                        <a:srgbClr val="6FAC46"/>
                      </a:solidFill>
                      <a:prstDash val="solid"/>
                    </a:lnT>
                    <a:solidFill>
                      <a:srgbClr val="6FAC46">
                        <a:alpha val="19999"/>
                      </a:srgbClr>
                    </a:solidFill>
                  </a:tcPr>
                </a:tc>
                <a:tc>
                  <a:txBody>
                    <a:bodyPr/>
                    <a:lstStyle/>
                    <a:p>
                      <a:pPr marL="441959">
                        <a:lnSpc>
                          <a:spcPct val="100000"/>
                        </a:lnSpc>
                        <a:spcBef>
                          <a:spcPts val="240"/>
                        </a:spcBef>
                      </a:pPr>
                      <a:r>
                        <a:rPr sz="1800" spc="-5" dirty="0">
                          <a:solidFill>
                            <a:srgbClr val="FFFFFF"/>
                          </a:solidFill>
                          <a:latin typeface="Calibri"/>
                          <a:cs typeface="Calibri"/>
                        </a:rPr>
                        <a:t>THZ</a:t>
                      </a:r>
                      <a:endParaRPr sz="1800">
                        <a:latin typeface="Calibri"/>
                        <a:cs typeface="Calibri"/>
                      </a:endParaRPr>
                    </a:p>
                  </a:txBody>
                  <a:tcPr marL="0" marR="0" marT="30480" marB="0">
                    <a:lnT w="12700">
                      <a:solidFill>
                        <a:srgbClr val="6FAC46"/>
                      </a:solidFill>
                      <a:prstDash val="solid"/>
                    </a:lnT>
                    <a:solidFill>
                      <a:srgbClr val="6FAC46">
                        <a:alpha val="19999"/>
                      </a:srgbClr>
                    </a:solidFill>
                  </a:tcPr>
                </a:tc>
                <a:tc>
                  <a:txBody>
                    <a:bodyPr/>
                    <a:lstStyle/>
                    <a:p>
                      <a:pPr marL="16510" algn="ctr">
                        <a:lnSpc>
                          <a:spcPct val="100000"/>
                        </a:lnSpc>
                        <a:spcBef>
                          <a:spcPts val="240"/>
                        </a:spcBef>
                      </a:pPr>
                      <a:r>
                        <a:rPr sz="1800" spc="-5" dirty="0">
                          <a:solidFill>
                            <a:srgbClr val="FFFFFF"/>
                          </a:solidFill>
                          <a:latin typeface="Calibri"/>
                          <a:cs typeface="Calibri"/>
                        </a:rPr>
                        <a:t>THZ</a:t>
                      </a:r>
                      <a:endParaRPr sz="1800">
                        <a:latin typeface="Calibri"/>
                        <a:cs typeface="Calibri"/>
                      </a:endParaRPr>
                    </a:p>
                  </a:txBody>
                  <a:tcPr marL="0" marR="0" marT="30480" marB="0">
                    <a:lnT w="12700">
                      <a:solidFill>
                        <a:srgbClr val="6FAC46"/>
                      </a:solidFill>
                      <a:prstDash val="solid"/>
                    </a:lnT>
                    <a:solidFill>
                      <a:srgbClr val="6FAC46">
                        <a:alpha val="19999"/>
                      </a:srgbClr>
                    </a:solidFill>
                  </a:tcPr>
                </a:tc>
                <a:tc>
                  <a:txBody>
                    <a:bodyPr/>
                    <a:lstStyle/>
                    <a:p>
                      <a:pPr marR="13335" algn="ctr">
                        <a:lnSpc>
                          <a:spcPct val="100000"/>
                        </a:lnSpc>
                        <a:spcBef>
                          <a:spcPts val="240"/>
                        </a:spcBef>
                      </a:pPr>
                      <a:r>
                        <a:rPr sz="1800" spc="-5" dirty="0">
                          <a:solidFill>
                            <a:srgbClr val="FFFFFF"/>
                          </a:solidFill>
                          <a:latin typeface="Calibri"/>
                          <a:cs typeface="Calibri"/>
                        </a:rPr>
                        <a:t>THZ</a:t>
                      </a:r>
                      <a:endParaRPr sz="1800">
                        <a:latin typeface="Calibri"/>
                        <a:cs typeface="Calibri"/>
                      </a:endParaRPr>
                    </a:p>
                  </a:txBody>
                  <a:tcPr marL="0" marR="0" marT="30480" marB="0">
                    <a:lnT w="12700">
                      <a:solidFill>
                        <a:srgbClr val="6FAC46"/>
                      </a:solidFill>
                      <a:prstDash val="solid"/>
                    </a:lnT>
                    <a:solidFill>
                      <a:srgbClr val="6FAC46">
                        <a:alpha val="19999"/>
                      </a:srgbClr>
                    </a:solidFill>
                  </a:tcPr>
                </a:tc>
                <a:tc>
                  <a:txBody>
                    <a:bodyPr/>
                    <a:lstStyle/>
                    <a:p>
                      <a:pPr marL="4445" algn="ctr">
                        <a:lnSpc>
                          <a:spcPct val="100000"/>
                        </a:lnSpc>
                        <a:spcBef>
                          <a:spcPts val="240"/>
                        </a:spcBef>
                      </a:pPr>
                      <a:r>
                        <a:rPr sz="1800" spc="-5" dirty="0">
                          <a:solidFill>
                            <a:schemeClr val="tx1"/>
                          </a:solidFill>
                          <a:latin typeface="Calibri"/>
                          <a:cs typeface="Calibri"/>
                        </a:rPr>
                        <a:t>THZ</a:t>
                      </a:r>
                      <a:endParaRPr sz="1800" dirty="0">
                        <a:solidFill>
                          <a:schemeClr val="tx1"/>
                        </a:solidFill>
                        <a:latin typeface="Calibri"/>
                        <a:cs typeface="Calibri"/>
                      </a:endParaRPr>
                    </a:p>
                  </a:txBody>
                  <a:tcPr marL="0" marR="0" marT="30480" marB="0">
                    <a:lnT w="12700">
                      <a:solidFill>
                        <a:srgbClr val="6FAC46"/>
                      </a:solidFill>
                      <a:prstDash val="solid"/>
                    </a:lnT>
                    <a:solidFill>
                      <a:srgbClr val="F8CAAC"/>
                    </a:solidFill>
                  </a:tcPr>
                </a:tc>
              </a:tr>
              <a:tr h="274320">
                <a:tc>
                  <a:txBody>
                    <a:bodyPr/>
                    <a:lstStyle/>
                    <a:p>
                      <a:pPr>
                        <a:lnSpc>
                          <a:spcPct val="100000"/>
                        </a:lnSpc>
                      </a:pPr>
                      <a:endParaRPr sz="1700" dirty="0">
                        <a:latin typeface="Times New Roman"/>
                        <a:cs typeface="Times New Roman"/>
                      </a:endParaRPr>
                    </a:p>
                  </a:txBody>
                  <a:tcPr marL="0" marR="0" marT="0" marB="0">
                    <a:solidFill>
                      <a:srgbClr val="6FAC46">
                        <a:alpha val="19999"/>
                      </a:srgbClr>
                    </a:solidFill>
                  </a:tcPr>
                </a:tc>
                <a:tc>
                  <a:txBody>
                    <a:bodyPr/>
                    <a:lstStyle/>
                    <a:p>
                      <a:pPr marL="388620">
                        <a:lnSpc>
                          <a:spcPts val="1889"/>
                        </a:lnSpc>
                      </a:pPr>
                      <a:r>
                        <a:rPr sz="1800" spc="-5" dirty="0">
                          <a:solidFill>
                            <a:srgbClr val="FFFFFF"/>
                          </a:solidFill>
                          <a:latin typeface="Calibri"/>
                          <a:cs typeface="Calibri"/>
                        </a:rPr>
                        <a:t>done</a:t>
                      </a:r>
                      <a:endParaRPr sz="1800">
                        <a:latin typeface="Calibri"/>
                        <a:cs typeface="Calibri"/>
                      </a:endParaRPr>
                    </a:p>
                  </a:txBody>
                  <a:tcPr marL="0" marR="0" marT="0" marB="0">
                    <a:solidFill>
                      <a:srgbClr val="6FAC46">
                        <a:alpha val="19999"/>
                      </a:srgbClr>
                    </a:solidFill>
                  </a:tcPr>
                </a:tc>
                <a:tc>
                  <a:txBody>
                    <a:bodyPr/>
                    <a:lstStyle/>
                    <a:p>
                      <a:pPr marL="496570">
                        <a:lnSpc>
                          <a:spcPts val="1889"/>
                        </a:lnSpc>
                      </a:pPr>
                      <a:r>
                        <a:rPr sz="1800" spc="-10" dirty="0">
                          <a:solidFill>
                            <a:srgbClr val="FFFFFF"/>
                          </a:solidFill>
                          <a:latin typeface="Calibri"/>
                          <a:cs typeface="Calibri"/>
                        </a:rPr>
                        <a:t>(THZ),</a:t>
                      </a:r>
                      <a:endParaRPr sz="1800">
                        <a:latin typeface="Calibri"/>
                        <a:cs typeface="Calibri"/>
                      </a:endParaRPr>
                    </a:p>
                  </a:txBody>
                  <a:tcPr marL="0" marR="0" marT="0" marB="0">
                    <a:solidFill>
                      <a:srgbClr val="6FAC46">
                        <a:alpha val="19999"/>
                      </a:srgbClr>
                    </a:solidFill>
                  </a:tcPr>
                </a:tc>
                <a:tc>
                  <a:txBody>
                    <a:bodyPr/>
                    <a:lstStyle/>
                    <a:p>
                      <a:pPr marL="434340">
                        <a:lnSpc>
                          <a:spcPts val="1889"/>
                        </a:lnSpc>
                      </a:pPr>
                      <a:r>
                        <a:rPr sz="1800" spc="-5" dirty="0">
                          <a:solidFill>
                            <a:srgbClr val="FFFFFF"/>
                          </a:solidFill>
                          <a:latin typeface="Calibri"/>
                          <a:cs typeface="Calibri"/>
                        </a:rPr>
                        <a:t>CTD</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3810" algn="ctr">
                        <a:lnSpc>
                          <a:spcPts val="1889"/>
                        </a:lnSpc>
                      </a:pPr>
                      <a:r>
                        <a:rPr sz="1800" spc="-5" dirty="0">
                          <a:solidFill>
                            <a:schemeClr val="tx1"/>
                          </a:solidFill>
                          <a:latin typeface="Calibri"/>
                          <a:cs typeface="Calibri"/>
                        </a:rPr>
                        <a:t>CTD</a:t>
                      </a:r>
                      <a:endParaRPr sz="1800" dirty="0">
                        <a:solidFill>
                          <a:schemeClr val="tx1"/>
                        </a:solidFill>
                        <a:latin typeface="Calibri"/>
                        <a:cs typeface="Calibri"/>
                      </a:endParaRPr>
                    </a:p>
                  </a:txBody>
                  <a:tcPr marL="0" marR="0" marT="0" marB="0">
                    <a:solidFill>
                      <a:srgbClr val="F8CAAC"/>
                    </a:solidFill>
                  </a:tcPr>
                </a:tc>
              </a:tr>
              <a:tr h="274320">
                <a:tc>
                  <a:txBody>
                    <a:bodyPr/>
                    <a:lstStyle/>
                    <a:p>
                      <a:pPr>
                        <a:lnSpc>
                          <a:spcPct val="100000"/>
                        </a:lnSpc>
                      </a:pPr>
                      <a:endParaRPr sz="1700" dirty="0">
                        <a:latin typeface="Times New Roman"/>
                        <a:cs typeface="Times New Roman"/>
                      </a:endParaRPr>
                    </a:p>
                  </a:txBody>
                  <a:tcPr marL="0" marR="0" marT="0" marB="0">
                    <a:solidFill>
                      <a:srgbClr val="6FAC46">
                        <a:alpha val="19999"/>
                      </a:srgbClr>
                    </a:solidFill>
                  </a:tcPr>
                </a:tc>
                <a:tc>
                  <a:txBody>
                    <a:bodyPr/>
                    <a:lstStyle/>
                    <a:p>
                      <a:pPr marL="370205">
                        <a:lnSpc>
                          <a:spcPts val="1889"/>
                        </a:lnSpc>
                      </a:pPr>
                      <a:r>
                        <a:rPr sz="1800" spc="-5" dirty="0">
                          <a:solidFill>
                            <a:srgbClr val="FFFFFF"/>
                          </a:solidFill>
                          <a:latin typeface="Calibri"/>
                          <a:cs typeface="Calibri"/>
                        </a:rPr>
                        <a:t>(CTD)</a:t>
                      </a:r>
                      <a:endParaRPr sz="1800">
                        <a:latin typeface="Calibri"/>
                        <a:cs typeface="Calibri"/>
                      </a:endParaRPr>
                    </a:p>
                  </a:txBody>
                  <a:tcPr marL="0" marR="0" marT="0" marB="0">
                    <a:solidFill>
                      <a:srgbClr val="6FAC46">
                        <a:alpha val="19999"/>
                      </a:srgbClr>
                    </a:solidFill>
                  </a:tcPr>
                </a:tc>
                <a:tc>
                  <a:txBody>
                    <a:bodyPr/>
                    <a:lstStyle/>
                    <a:p>
                      <a:pPr marL="23495" algn="ctr">
                        <a:lnSpc>
                          <a:spcPts val="1889"/>
                        </a:lnSpc>
                      </a:pPr>
                      <a:r>
                        <a:rPr sz="1800" spc="-5" dirty="0">
                          <a:solidFill>
                            <a:srgbClr val="FFFFFF"/>
                          </a:solidFill>
                          <a:latin typeface="Calibri"/>
                          <a:cs typeface="Calibri"/>
                        </a:rPr>
                        <a:t>CTD</a:t>
                      </a:r>
                      <a:endParaRPr sz="1800">
                        <a:latin typeface="Calibri"/>
                        <a:cs typeface="Calibri"/>
                      </a:endParaRPr>
                    </a:p>
                  </a:txBody>
                  <a:tcPr marL="0" marR="0" marT="0" marB="0">
                    <a:solidFill>
                      <a:srgbClr val="6FAC46">
                        <a:alpha val="19999"/>
                      </a:srgbClr>
                    </a:solidFill>
                  </a:tcPr>
                </a:tc>
                <a:tc>
                  <a:txBody>
                    <a:bodyPr/>
                    <a:lstStyle/>
                    <a:p>
                      <a:pPr marL="45720" algn="ctr">
                        <a:lnSpc>
                          <a:spcPts val="1889"/>
                        </a:lnSpc>
                      </a:pPr>
                      <a:r>
                        <a:rPr sz="1800" dirty="0">
                          <a:solidFill>
                            <a:srgbClr val="FFFFFF"/>
                          </a:solidFill>
                          <a:latin typeface="Calibri"/>
                          <a:cs typeface="Calibri"/>
                        </a:rPr>
                        <a:t>IND</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6350" algn="ctr">
                        <a:lnSpc>
                          <a:spcPts val="1889"/>
                        </a:lnSpc>
                      </a:pPr>
                      <a:r>
                        <a:rPr sz="1800" dirty="0">
                          <a:solidFill>
                            <a:schemeClr val="tx1"/>
                          </a:solidFill>
                          <a:latin typeface="Calibri"/>
                          <a:cs typeface="Calibri"/>
                        </a:rPr>
                        <a:t>IDP</a:t>
                      </a:r>
                    </a:p>
                  </a:txBody>
                  <a:tcPr marL="0" marR="0" marT="0" marB="0">
                    <a:solidFill>
                      <a:srgbClr val="F8CAAC"/>
                    </a:solidFill>
                  </a:tcPr>
                </a:tc>
              </a:tr>
              <a:tr h="273685">
                <a:tc>
                  <a:txBody>
                    <a:bodyPr/>
                    <a:lstStyle/>
                    <a:p>
                      <a:pPr>
                        <a:lnSpc>
                          <a:spcPct val="100000"/>
                        </a:lnSpc>
                      </a:pPr>
                      <a:endParaRPr sz="1700" dirty="0">
                        <a:latin typeface="Times New Roman"/>
                        <a:cs typeface="Times New Roman"/>
                      </a:endParaRPr>
                    </a:p>
                  </a:txBody>
                  <a:tcPr marL="0" marR="0" marT="0" marB="0">
                    <a:solidFill>
                      <a:srgbClr val="6FAC46">
                        <a:alpha val="19999"/>
                      </a:srgbClr>
                    </a:solidFill>
                  </a:tcPr>
                </a:tc>
                <a:tc>
                  <a:txBody>
                    <a:bodyPr/>
                    <a:lstStyle/>
                    <a:p>
                      <a:pPr marL="153670">
                        <a:lnSpc>
                          <a:spcPts val="1889"/>
                        </a:lnSpc>
                      </a:pPr>
                      <a:r>
                        <a:rPr sz="1800" spc="-5" dirty="0">
                          <a:solidFill>
                            <a:srgbClr val="FFFFFF"/>
                          </a:solidFill>
                          <a:latin typeface="Calibri"/>
                          <a:cs typeface="Calibri"/>
                        </a:rPr>
                        <a:t>Indapami-</a:t>
                      </a:r>
                      <a:endParaRPr sz="1800">
                        <a:latin typeface="Calibri"/>
                        <a:cs typeface="Calibri"/>
                      </a:endParaRPr>
                    </a:p>
                  </a:txBody>
                  <a:tcPr marL="0" marR="0" marT="0" marB="0">
                    <a:solidFill>
                      <a:srgbClr val="6FAC46">
                        <a:alpha val="19999"/>
                      </a:srgbClr>
                    </a:solidFill>
                  </a:tcPr>
                </a:tc>
                <a:tc>
                  <a:txBody>
                    <a:bodyPr/>
                    <a:lstStyle/>
                    <a:p>
                      <a:pPr marL="22860" algn="ctr">
                        <a:lnSpc>
                          <a:spcPts val="1889"/>
                        </a:lnSpc>
                      </a:pPr>
                      <a:r>
                        <a:rPr sz="1800" dirty="0">
                          <a:solidFill>
                            <a:srgbClr val="FFFFFF"/>
                          </a:solidFill>
                          <a:latin typeface="Calibri"/>
                          <a:cs typeface="Calibri"/>
                        </a:rPr>
                        <a:t>ND</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dirty="0">
                        <a:solidFill>
                          <a:schemeClr val="tx1"/>
                        </a:solidFill>
                        <a:latin typeface="Times New Roman"/>
                        <a:cs typeface="Times New Roman"/>
                      </a:endParaRPr>
                    </a:p>
                  </a:txBody>
                  <a:tcPr marL="0" marR="0" marT="0" marB="0">
                    <a:solidFill>
                      <a:srgbClr val="F8CAAC"/>
                    </a:solidFill>
                  </a:tcPr>
                </a:tc>
              </a:tr>
              <a:tr h="300355">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marL="240665">
                        <a:lnSpc>
                          <a:spcPts val="1889"/>
                        </a:lnSpc>
                      </a:pPr>
                      <a:r>
                        <a:rPr sz="1800" spc="-5" dirty="0">
                          <a:solidFill>
                            <a:srgbClr val="FFFFFF"/>
                          </a:solidFill>
                          <a:latin typeface="Calibri"/>
                          <a:cs typeface="Calibri"/>
                        </a:rPr>
                        <a:t>de</a:t>
                      </a:r>
                      <a:r>
                        <a:rPr sz="1800" spc="-10" dirty="0">
                          <a:solidFill>
                            <a:srgbClr val="FFFFFF"/>
                          </a:solidFill>
                          <a:latin typeface="Calibri"/>
                          <a:cs typeface="Calibri"/>
                        </a:rPr>
                        <a:t> </a:t>
                      </a:r>
                      <a:r>
                        <a:rPr sz="1800" spc="-5" dirty="0">
                          <a:solidFill>
                            <a:srgbClr val="FFFFFF"/>
                          </a:solidFill>
                          <a:latin typeface="Calibri"/>
                          <a:cs typeface="Calibri"/>
                        </a:rPr>
                        <a:t>(IND)</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dirty="0">
                        <a:solidFill>
                          <a:schemeClr val="tx1"/>
                        </a:solidFill>
                        <a:latin typeface="Times New Roman"/>
                        <a:cs typeface="Times New Roman"/>
                      </a:endParaRPr>
                    </a:p>
                  </a:txBody>
                  <a:tcPr marL="0" marR="0" marT="0" marB="0">
                    <a:solidFill>
                      <a:srgbClr val="F8CAAC"/>
                    </a:solidFill>
                  </a:tcPr>
                </a:tc>
              </a:tr>
              <a:tr h="339725">
                <a:tc>
                  <a:txBody>
                    <a:bodyPr/>
                    <a:lstStyle/>
                    <a:p>
                      <a:pPr marL="91440">
                        <a:lnSpc>
                          <a:spcPct val="100000"/>
                        </a:lnSpc>
                        <a:spcBef>
                          <a:spcPts val="245"/>
                        </a:spcBef>
                      </a:pPr>
                      <a:r>
                        <a:rPr sz="1800" spc="-10" dirty="0">
                          <a:solidFill>
                            <a:srgbClr val="FFC000"/>
                          </a:solidFill>
                          <a:latin typeface="Calibri"/>
                          <a:cs typeface="Calibri"/>
                        </a:rPr>
                        <a:t>Initiate</a:t>
                      </a:r>
                      <a:endParaRPr sz="1800">
                        <a:latin typeface="Calibri"/>
                        <a:cs typeface="Calibri"/>
                      </a:endParaRPr>
                    </a:p>
                  </a:txBody>
                  <a:tcPr marL="0" marR="0" marT="31115" marB="0">
                    <a:solidFill>
                      <a:srgbClr val="2E5496"/>
                    </a:solidFill>
                  </a:tcPr>
                </a:tc>
                <a:tc>
                  <a:txBody>
                    <a:bodyPr/>
                    <a:lstStyle/>
                    <a:p>
                      <a:pPr marL="47625" algn="ctr">
                        <a:lnSpc>
                          <a:spcPct val="100000"/>
                        </a:lnSpc>
                        <a:spcBef>
                          <a:spcPts val="245"/>
                        </a:spcBef>
                      </a:pPr>
                      <a:r>
                        <a:rPr sz="1800" dirty="0">
                          <a:solidFill>
                            <a:srgbClr val="FFFFFF"/>
                          </a:solidFill>
                          <a:latin typeface="Calibri"/>
                          <a:cs typeface="Calibri"/>
                        </a:rPr>
                        <a:t>Not</a:t>
                      </a:r>
                      <a:endParaRPr sz="1800">
                        <a:latin typeface="Calibri"/>
                        <a:cs typeface="Calibri"/>
                      </a:endParaRPr>
                    </a:p>
                  </a:txBody>
                  <a:tcPr marL="0" marR="0" marT="31115" marB="0">
                    <a:solidFill>
                      <a:srgbClr val="2E5496"/>
                    </a:solidFill>
                  </a:tcPr>
                </a:tc>
                <a:tc>
                  <a:txBody>
                    <a:bodyPr/>
                    <a:lstStyle/>
                    <a:p>
                      <a:pPr marL="479425">
                        <a:lnSpc>
                          <a:spcPct val="100000"/>
                        </a:lnSpc>
                        <a:spcBef>
                          <a:spcPts val="245"/>
                        </a:spcBef>
                      </a:pPr>
                      <a:r>
                        <a:rPr sz="1800" dirty="0">
                          <a:solidFill>
                            <a:srgbClr val="FFFFFF"/>
                          </a:solidFill>
                          <a:latin typeface="Calibri"/>
                          <a:cs typeface="Calibri"/>
                        </a:rPr>
                        <a:t>Pts</a:t>
                      </a:r>
                      <a:r>
                        <a:rPr sz="1800" spc="-10" dirty="0">
                          <a:solidFill>
                            <a:srgbClr val="FFFFFF"/>
                          </a:solidFill>
                          <a:latin typeface="Calibri"/>
                          <a:cs typeface="Calibri"/>
                        </a:rPr>
                        <a:t> </a:t>
                      </a:r>
                      <a:r>
                        <a:rPr sz="1800" dirty="0">
                          <a:solidFill>
                            <a:srgbClr val="FFFFFF"/>
                          </a:solidFill>
                          <a:latin typeface="Calibri"/>
                          <a:cs typeface="Calibri"/>
                        </a:rPr>
                        <a:t>w/</a:t>
                      </a:r>
                      <a:endParaRPr sz="1800">
                        <a:latin typeface="Calibri"/>
                        <a:cs typeface="Calibri"/>
                      </a:endParaRPr>
                    </a:p>
                  </a:txBody>
                  <a:tcPr marL="0" marR="0" marT="31115" marB="0">
                    <a:solidFill>
                      <a:srgbClr val="2E5496"/>
                    </a:solidFill>
                  </a:tcPr>
                </a:tc>
                <a:tc>
                  <a:txBody>
                    <a:bodyPr/>
                    <a:lstStyle/>
                    <a:p>
                      <a:pPr marL="231775">
                        <a:lnSpc>
                          <a:spcPct val="100000"/>
                        </a:lnSpc>
                        <a:spcBef>
                          <a:spcPts val="245"/>
                        </a:spcBef>
                      </a:pPr>
                      <a:r>
                        <a:rPr sz="1800" spc="-5" dirty="0">
                          <a:solidFill>
                            <a:srgbClr val="FFFFFF"/>
                          </a:solidFill>
                          <a:latin typeface="Calibri"/>
                          <a:cs typeface="Calibri"/>
                        </a:rPr>
                        <a:t>≥160/90</a:t>
                      </a:r>
                      <a:endParaRPr sz="1800">
                        <a:latin typeface="Calibri"/>
                        <a:cs typeface="Calibri"/>
                      </a:endParaRPr>
                    </a:p>
                  </a:txBody>
                  <a:tcPr marL="0" marR="0" marT="31115" marB="0">
                    <a:solidFill>
                      <a:srgbClr val="2E5496"/>
                    </a:solidFill>
                  </a:tcPr>
                </a:tc>
                <a:tc>
                  <a:txBody>
                    <a:bodyPr/>
                    <a:lstStyle/>
                    <a:p>
                      <a:pPr marL="207010">
                        <a:lnSpc>
                          <a:spcPct val="100000"/>
                        </a:lnSpc>
                        <a:spcBef>
                          <a:spcPts val="245"/>
                        </a:spcBef>
                      </a:pPr>
                      <a:r>
                        <a:rPr sz="1800" spc="-5" dirty="0">
                          <a:solidFill>
                            <a:srgbClr val="FFFFFF"/>
                          </a:solidFill>
                          <a:latin typeface="Calibri"/>
                          <a:cs typeface="Calibri"/>
                        </a:rPr>
                        <a:t>≥160/100</a:t>
                      </a:r>
                      <a:endParaRPr sz="1800">
                        <a:latin typeface="Calibri"/>
                        <a:cs typeface="Calibri"/>
                      </a:endParaRPr>
                    </a:p>
                  </a:txBody>
                  <a:tcPr marL="0" marR="0" marT="31115" marB="0">
                    <a:solidFill>
                      <a:srgbClr val="2E5496"/>
                    </a:solidFill>
                  </a:tcPr>
                </a:tc>
                <a:tc>
                  <a:txBody>
                    <a:bodyPr/>
                    <a:lstStyle/>
                    <a:p>
                      <a:pPr marR="12065" algn="ctr">
                        <a:lnSpc>
                          <a:spcPct val="100000"/>
                        </a:lnSpc>
                        <a:spcBef>
                          <a:spcPts val="245"/>
                        </a:spcBef>
                      </a:pPr>
                      <a:r>
                        <a:rPr sz="1800" spc="-5" dirty="0">
                          <a:solidFill>
                            <a:srgbClr val="FFFFFF"/>
                          </a:solidFill>
                          <a:latin typeface="Calibri"/>
                          <a:cs typeface="Calibri"/>
                        </a:rPr>
                        <a:t>≥160/100</a:t>
                      </a:r>
                      <a:endParaRPr sz="1800">
                        <a:latin typeface="Calibri"/>
                        <a:cs typeface="Calibri"/>
                      </a:endParaRPr>
                    </a:p>
                  </a:txBody>
                  <a:tcPr marL="0" marR="0" marT="31115" marB="0">
                    <a:solidFill>
                      <a:srgbClr val="2E5496"/>
                    </a:solidFill>
                  </a:tcPr>
                </a:tc>
                <a:tc>
                  <a:txBody>
                    <a:bodyPr/>
                    <a:lstStyle/>
                    <a:p>
                      <a:pPr marL="5080" algn="ctr">
                        <a:lnSpc>
                          <a:spcPct val="100000"/>
                        </a:lnSpc>
                        <a:spcBef>
                          <a:spcPts val="245"/>
                        </a:spcBef>
                      </a:pPr>
                      <a:r>
                        <a:rPr sz="1800" dirty="0">
                          <a:solidFill>
                            <a:schemeClr val="tx1"/>
                          </a:solidFill>
                          <a:latin typeface="Calibri"/>
                          <a:cs typeface="Calibri"/>
                        </a:rPr>
                        <a:t>Not</a:t>
                      </a:r>
                    </a:p>
                  </a:txBody>
                  <a:tcPr marL="0" marR="0" marT="31115" marB="0">
                    <a:solidFill>
                      <a:srgbClr val="F8CAAC"/>
                    </a:solidFill>
                  </a:tcPr>
                </a:tc>
              </a:tr>
              <a:tr h="273685">
                <a:tc>
                  <a:txBody>
                    <a:bodyPr/>
                    <a:lstStyle/>
                    <a:p>
                      <a:pPr marL="91440">
                        <a:lnSpc>
                          <a:spcPts val="1889"/>
                        </a:lnSpc>
                      </a:pPr>
                      <a:r>
                        <a:rPr sz="1800" spc="-5" dirty="0">
                          <a:solidFill>
                            <a:srgbClr val="FFC000"/>
                          </a:solidFill>
                          <a:latin typeface="Calibri"/>
                          <a:cs typeface="Calibri"/>
                        </a:rPr>
                        <a:t>th/</a:t>
                      </a:r>
                      <a:r>
                        <a:rPr sz="1800" spc="-15" dirty="0">
                          <a:solidFill>
                            <a:srgbClr val="FFC000"/>
                          </a:solidFill>
                          <a:latin typeface="Calibri"/>
                          <a:cs typeface="Calibri"/>
                        </a:rPr>
                        <a:t> </a:t>
                      </a:r>
                      <a:r>
                        <a:rPr sz="1800" spc="-5" dirty="0">
                          <a:solidFill>
                            <a:srgbClr val="FFC000"/>
                          </a:solidFill>
                          <a:latin typeface="Calibri"/>
                          <a:cs typeface="Calibri"/>
                        </a:rPr>
                        <a:t>with</a:t>
                      </a:r>
                      <a:endParaRPr sz="1800">
                        <a:latin typeface="Calibri"/>
                        <a:cs typeface="Calibri"/>
                      </a:endParaRPr>
                    </a:p>
                  </a:txBody>
                  <a:tcPr marL="0" marR="0" marT="0" marB="0">
                    <a:solidFill>
                      <a:srgbClr val="2E5496"/>
                    </a:solidFill>
                  </a:tcPr>
                </a:tc>
                <a:tc>
                  <a:txBody>
                    <a:bodyPr/>
                    <a:lstStyle/>
                    <a:p>
                      <a:pPr marL="259079">
                        <a:lnSpc>
                          <a:spcPts val="1889"/>
                        </a:lnSpc>
                      </a:pPr>
                      <a:r>
                        <a:rPr sz="1800" spc="-5" dirty="0">
                          <a:solidFill>
                            <a:srgbClr val="FFFFFF"/>
                          </a:solidFill>
                          <a:latin typeface="Calibri"/>
                          <a:cs typeface="Calibri"/>
                        </a:rPr>
                        <a:t>mentio-</a:t>
                      </a:r>
                      <a:endParaRPr sz="1800">
                        <a:latin typeface="Calibri"/>
                        <a:cs typeface="Calibri"/>
                      </a:endParaRPr>
                    </a:p>
                  </a:txBody>
                  <a:tcPr marL="0" marR="0" marT="0" marB="0">
                    <a:solidFill>
                      <a:srgbClr val="2E5496"/>
                    </a:solidFill>
                  </a:tcPr>
                </a:tc>
                <a:tc>
                  <a:txBody>
                    <a:bodyPr/>
                    <a:lstStyle/>
                    <a:p>
                      <a:pPr marL="344170">
                        <a:lnSpc>
                          <a:spcPts val="1889"/>
                        </a:lnSpc>
                      </a:pPr>
                      <a:r>
                        <a:rPr sz="1800" spc="-10" dirty="0">
                          <a:solidFill>
                            <a:srgbClr val="FFFFFF"/>
                          </a:solidFill>
                          <a:latin typeface="Calibri"/>
                          <a:cs typeface="Calibri"/>
                        </a:rPr>
                        <a:t>markedly</a:t>
                      </a:r>
                      <a:endParaRPr sz="1800">
                        <a:latin typeface="Calibri"/>
                        <a:cs typeface="Calibri"/>
                      </a:endParaRPr>
                    </a:p>
                  </a:txBody>
                  <a:tcPr marL="0" marR="0" marT="0" marB="0">
                    <a:solidFill>
                      <a:srgbClr val="2E5496"/>
                    </a:solidFill>
                  </a:tcPr>
                </a:tc>
                <a:tc>
                  <a:txBody>
                    <a:bodyPr/>
                    <a:lstStyle/>
                    <a:p>
                      <a:pPr>
                        <a:lnSpc>
                          <a:spcPct val="100000"/>
                        </a:lnSpc>
                      </a:pPr>
                      <a:endParaRPr sz="1700">
                        <a:latin typeface="Times New Roman"/>
                        <a:cs typeface="Times New Roman"/>
                      </a:endParaRPr>
                    </a:p>
                  </a:txBody>
                  <a:tcPr marL="0" marR="0" marT="0" marB="0">
                    <a:solidFill>
                      <a:srgbClr val="2E5496"/>
                    </a:solidFill>
                  </a:tcPr>
                </a:tc>
                <a:tc>
                  <a:txBody>
                    <a:bodyPr/>
                    <a:lstStyle/>
                    <a:p>
                      <a:pPr>
                        <a:lnSpc>
                          <a:spcPct val="100000"/>
                        </a:lnSpc>
                      </a:pPr>
                      <a:endParaRPr sz="1700">
                        <a:latin typeface="Times New Roman"/>
                        <a:cs typeface="Times New Roman"/>
                      </a:endParaRPr>
                    </a:p>
                  </a:txBody>
                  <a:tcPr marL="0" marR="0" marT="0" marB="0">
                    <a:solidFill>
                      <a:srgbClr val="2E5496"/>
                    </a:solidFill>
                  </a:tcPr>
                </a:tc>
                <a:tc>
                  <a:txBody>
                    <a:bodyPr/>
                    <a:lstStyle/>
                    <a:p>
                      <a:pPr>
                        <a:lnSpc>
                          <a:spcPct val="100000"/>
                        </a:lnSpc>
                      </a:pPr>
                      <a:endParaRPr sz="1700">
                        <a:latin typeface="Times New Roman"/>
                        <a:cs typeface="Times New Roman"/>
                      </a:endParaRPr>
                    </a:p>
                  </a:txBody>
                  <a:tcPr marL="0" marR="0" marT="0" marB="0">
                    <a:solidFill>
                      <a:srgbClr val="2E5496"/>
                    </a:solidFill>
                  </a:tcPr>
                </a:tc>
                <a:tc>
                  <a:txBody>
                    <a:bodyPr/>
                    <a:lstStyle/>
                    <a:p>
                      <a:pPr marL="108585">
                        <a:lnSpc>
                          <a:spcPts val="1889"/>
                        </a:lnSpc>
                      </a:pPr>
                      <a:r>
                        <a:rPr sz="1800" spc="-5" dirty="0">
                          <a:solidFill>
                            <a:schemeClr val="tx1"/>
                          </a:solidFill>
                          <a:latin typeface="Calibri"/>
                          <a:cs typeface="Calibri"/>
                        </a:rPr>
                        <a:t>mentioned</a:t>
                      </a:r>
                      <a:endParaRPr sz="1800" dirty="0">
                        <a:solidFill>
                          <a:schemeClr val="tx1"/>
                        </a:solidFill>
                        <a:latin typeface="Calibri"/>
                        <a:cs typeface="Calibri"/>
                      </a:endParaRPr>
                    </a:p>
                  </a:txBody>
                  <a:tcPr marL="0" marR="0" marT="0" marB="0">
                    <a:solidFill>
                      <a:srgbClr val="F8CAAC"/>
                    </a:solidFill>
                  </a:tcPr>
                </a:tc>
              </a:tr>
              <a:tr h="610870">
                <a:tc>
                  <a:txBody>
                    <a:bodyPr/>
                    <a:lstStyle/>
                    <a:p>
                      <a:pPr marL="91440">
                        <a:lnSpc>
                          <a:spcPts val="1889"/>
                        </a:lnSpc>
                      </a:pPr>
                      <a:r>
                        <a:rPr sz="1800" dirty="0">
                          <a:solidFill>
                            <a:srgbClr val="FFC000"/>
                          </a:solidFill>
                          <a:latin typeface="Calibri"/>
                          <a:cs typeface="Calibri"/>
                        </a:rPr>
                        <a:t>2</a:t>
                      </a:r>
                      <a:r>
                        <a:rPr sz="1800" spc="-20" dirty="0">
                          <a:solidFill>
                            <a:srgbClr val="FFC000"/>
                          </a:solidFill>
                          <a:latin typeface="Calibri"/>
                          <a:cs typeface="Calibri"/>
                        </a:rPr>
                        <a:t> </a:t>
                      </a:r>
                      <a:r>
                        <a:rPr sz="1800" spc="-5" dirty="0">
                          <a:solidFill>
                            <a:srgbClr val="FFC000"/>
                          </a:solidFill>
                          <a:latin typeface="Calibri"/>
                          <a:cs typeface="Calibri"/>
                        </a:rPr>
                        <a:t>drugs</a:t>
                      </a:r>
                      <a:endParaRPr sz="1800">
                        <a:latin typeface="Calibri"/>
                        <a:cs typeface="Calibri"/>
                      </a:endParaRPr>
                    </a:p>
                  </a:txBody>
                  <a:tcPr marL="0" marR="0" marT="0" marB="0">
                    <a:solidFill>
                      <a:srgbClr val="2E5496"/>
                    </a:solidFill>
                  </a:tcPr>
                </a:tc>
                <a:tc>
                  <a:txBody>
                    <a:bodyPr/>
                    <a:lstStyle/>
                    <a:p>
                      <a:pPr marL="44450" algn="ctr">
                        <a:lnSpc>
                          <a:spcPts val="1889"/>
                        </a:lnSpc>
                      </a:pPr>
                      <a:r>
                        <a:rPr sz="1800" dirty="0">
                          <a:solidFill>
                            <a:srgbClr val="FFFFFF"/>
                          </a:solidFill>
                          <a:latin typeface="Calibri"/>
                          <a:cs typeface="Calibri"/>
                        </a:rPr>
                        <a:t>ned</a:t>
                      </a:r>
                      <a:endParaRPr sz="1800">
                        <a:latin typeface="Calibri"/>
                        <a:cs typeface="Calibri"/>
                      </a:endParaRPr>
                    </a:p>
                  </a:txBody>
                  <a:tcPr marL="0" marR="0" marT="0" marB="0">
                    <a:solidFill>
                      <a:srgbClr val="2E5496"/>
                    </a:solidFill>
                  </a:tcPr>
                </a:tc>
                <a:tc>
                  <a:txBody>
                    <a:bodyPr/>
                    <a:lstStyle/>
                    <a:p>
                      <a:pPr marL="227965">
                        <a:lnSpc>
                          <a:spcPts val="1889"/>
                        </a:lnSpc>
                      </a:pPr>
                      <a:r>
                        <a:rPr sz="1800" spc="-10" dirty="0">
                          <a:solidFill>
                            <a:srgbClr val="FFFFFF"/>
                          </a:solidFill>
                          <a:latin typeface="Calibri"/>
                          <a:cs typeface="Calibri"/>
                        </a:rPr>
                        <a:t>elevated </a:t>
                      </a:r>
                      <a:r>
                        <a:rPr sz="1800" dirty="0">
                          <a:solidFill>
                            <a:srgbClr val="FFFFFF"/>
                          </a:solidFill>
                          <a:latin typeface="Calibri"/>
                          <a:cs typeface="Calibri"/>
                        </a:rPr>
                        <a:t>BP</a:t>
                      </a:r>
                      <a:endParaRPr sz="1800">
                        <a:latin typeface="Calibri"/>
                        <a:cs typeface="Calibri"/>
                      </a:endParaRPr>
                    </a:p>
                  </a:txBody>
                  <a:tcPr marL="0" marR="0" marT="0" marB="0">
                    <a:solidFill>
                      <a:srgbClr val="2E5496"/>
                    </a:solidFill>
                  </a:tcPr>
                </a:tc>
                <a:tc>
                  <a:txBody>
                    <a:bodyPr/>
                    <a:lstStyle/>
                    <a:p>
                      <a:pPr>
                        <a:lnSpc>
                          <a:spcPct val="100000"/>
                        </a:lnSpc>
                      </a:pPr>
                      <a:endParaRPr sz="1800">
                        <a:latin typeface="Times New Roman"/>
                        <a:cs typeface="Times New Roman"/>
                      </a:endParaRPr>
                    </a:p>
                  </a:txBody>
                  <a:tcPr marL="0" marR="0" marT="0" marB="0">
                    <a:solidFill>
                      <a:srgbClr val="2E5496"/>
                    </a:solidFill>
                  </a:tcPr>
                </a:tc>
                <a:tc>
                  <a:txBody>
                    <a:bodyPr/>
                    <a:lstStyle/>
                    <a:p>
                      <a:pPr>
                        <a:lnSpc>
                          <a:spcPct val="100000"/>
                        </a:lnSpc>
                      </a:pPr>
                      <a:endParaRPr sz="1800">
                        <a:latin typeface="Times New Roman"/>
                        <a:cs typeface="Times New Roman"/>
                      </a:endParaRPr>
                    </a:p>
                  </a:txBody>
                  <a:tcPr marL="0" marR="0" marT="0" marB="0">
                    <a:solidFill>
                      <a:srgbClr val="2E5496"/>
                    </a:solidFill>
                  </a:tcPr>
                </a:tc>
                <a:tc>
                  <a:txBody>
                    <a:bodyPr/>
                    <a:lstStyle/>
                    <a:p>
                      <a:pPr>
                        <a:lnSpc>
                          <a:spcPct val="100000"/>
                        </a:lnSpc>
                      </a:pPr>
                      <a:endParaRPr sz="1800">
                        <a:latin typeface="Times New Roman"/>
                        <a:cs typeface="Times New Roman"/>
                      </a:endParaRPr>
                    </a:p>
                  </a:txBody>
                  <a:tcPr marL="0" marR="0" marT="0" marB="0">
                    <a:solidFill>
                      <a:srgbClr val="2E5496"/>
                    </a:solidFill>
                  </a:tcPr>
                </a:tc>
                <a:tc>
                  <a:txBody>
                    <a:bodyPr/>
                    <a:lstStyle/>
                    <a:p>
                      <a:pPr>
                        <a:lnSpc>
                          <a:spcPct val="100000"/>
                        </a:lnSpc>
                      </a:pPr>
                      <a:endParaRPr sz="1800" dirty="0">
                        <a:solidFill>
                          <a:schemeClr val="tx1"/>
                        </a:solidFill>
                        <a:latin typeface="Times New Roman"/>
                        <a:cs typeface="Times New Roman"/>
                      </a:endParaRPr>
                    </a:p>
                  </a:txBody>
                  <a:tcPr marL="0" marR="0" marT="0" marB="0">
                    <a:solidFill>
                      <a:srgbClr val="F8CAAC"/>
                    </a:solidFill>
                  </a:tcPr>
                </a:tc>
              </a:tr>
              <a:tr h="321945">
                <a:tc>
                  <a:txBody>
                    <a:bodyPr/>
                    <a:lstStyle/>
                    <a:p>
                      <a:pPr marL="91440">
                        <a:lnSpc>
                          <a:spcPct val="100000"/>
                        </a:lnSpc>
                        <a:spcBef>
                          <a:spcPts val="245"/>
                        </a:spcBef>
                      </a:pPr>
                      <a:r>
                        <a:rPr sz="1800" dirty="0">
                          <a:solidFill>
                            <a:srgbClr val="FFC000"/>
                          </a:solidFill>
                          <a:latin typeface="Calibri"/>
                          <a:cs typeface="Calibri"/>
                        </a:rPr>
                        <a:t>BP</a:t>
                      </a:r>
                      <a:endParaRPr sz="1800">
                        <a:latin typeface="Calibri"/>
                        <a:cs typeface="Calibri"/>
                      </a:endParaRPr>
                    </a:p>
                  </a:txBody>
                  <a:tcPr marL="0" marR="0" marT="31115" marB="0">
                    <a:solidFill>
                      <a:srgbClr val="6FAC46">
                        <a:alpha val="19999"/>
                      </a:srgbClr>
                    </a:solidFill>
                  </a:tcPr>
                </a:tc>
                <a:tc>
                  <a:txBody>
                    <a:bodyPr/>
                    <a:lstStyle/>
                    <a:p>
                      <a:pPr marL="120014">
                        <a:lnSpc>
                          <a:spcPct val="100000"/>
                        </a:lnSpc>
                        <a:spcBef>
                          <a:spcPts val="245"/>
                        </a:spcBef>
                      </a:pPr>
                      <a:r>
                        <a:rPr sz="1800" spc="-5" dirty="0">
                          <a:solidFill>
                            <a:srgbClr val="FFFFFF"/>
                          </a:solidFill>
                          <a:latin typeface="Calibri"/>
                          <a:cs typeface="Calibri"/>
                        </a:rPr>
                        <a:t>&lt;140/90</a:t>
                      </a:r>
                      <a:endParaRPr sz="1800">
                        <a:latin typeface="Calibri"/>
                        <a:cs typeface="Calibri"/>
                      </a:endParaRPr>
                    </a:p>
                  </a:txBody>
                  <a:tcPr marL="0" marR="0" marT="31115" marB="0">
                    <a:solidFill>
                      <a:srgbClr val="6FAC46">
                        <a:alpha val="19999"/>
                      </a:srgbClr>
                    </a:solidFill>
                  </a:tcPr>
                </a:tc>
                <a:tc>
                  <a:txBody>
                    <a:bodyPr/>
                    <a:lstStyle/>
                    <a:p>
                      <a:pPr marL="109220">
                        <a:lnSpc>
                          <a:spcPct val="100000"/>
                        </a:lnSpc>
                        <a:spcBef>
                          <a:spcPts val="245"/>
                        </a:spcBef>
                      </a:pPr>
                      <a:r>
                        <a:rPr sz="1800" spc="-5" dirty="0">
                          <a:solidFill>
                            <a:srgbClr val="FFFFFF"/>
                          </a:solidFill>
                          <a:latin typeface="Calibri"/>
                          <a:cs typeface="Calibri"/>
                        </a:rPr>
                        <a:t>&lt;140/90</a:t>
                      </a:r>
                      <a:endParaRPr sz="1800">
                        <a:latin typeface="Calibri"/>
                        <a:cs typeface="Calibri"/>
                      </a:endParaRPr>
                    </a:p>
                  </a:txBody>
                  <a:tcPr marL="0" marR="0" marT="31115" marB="0">
                    <a:solidFill>
                      <a:srgbClr val="6FAC46">
                        <a:alpha val="19999"/>
                      </a:srgbClr>
                    </a:solidFill>
                  </a:tcPr>
                </a:tc>
                <a:tc>
                  <a:txBody>
                    <a:bodyPr/>
                    <a:lstStyle/>
                    <a:p>
                      <a:pPr marL="97790">
                        <a:lnSpc>
                          <a:spcPct val="100000"/>
                        </a:lnSpc>
                        <a:spcBef>
                          <a:spcPts val="245"/>
                        </a:spcBef>
                      </a:pPr>
                      <a:r>
                        <a:rPr sz="1800" spc="-5" dirty="0">
                          <a:solidFill>
                            <a:srgbClr val="FFFFFF"/>
                          </a:solidFill>
                          <a:latin typeface="Calibri"/>
                          <a:cs typeface="Calibri"/>
                        </a:rPr>
                        <a:t>&lt;140/90</a:t>
                      </a:r>
                      <a:endParaRPr sz="1800">
                        <a:latin typeface="Calibri"/>
                        <a:cs typeface="Calibri"/>
                      </a:endParaRPr>
                    </a:p>
                  </a:txBody>
                  <a:tcPr marL="0" marR="0" marT="31115" marB="0">
                    <a:solidFill>
                      <a:srgbClr val="6FAC46">
                        <a:alpha val="19999"/>
                      </a:srgbClr>
                    </a:solidFill>
                  </a:tcPr>
                </a:tc>
                <a:tc>
                  <a:txBody>
                    <a:bodyPr/>
                    <a:lstStyle/>
                    <a:p>
                      <a:pPr marL="130810">
                        <a:lnSpc>
                          <a:spcPct val="100000"/>
                        </a:lnSpc>
                        <a:spcBef>
                          <a:spcPts val="245"/>
                        </a:spcBef>
                      </a:pPr>
                      <a:r>
                        <a:rPr sz="1800" spc="-5" dirty="0">
                          <a:solidFill>
                            <a:srgbClr val="FFFFFF"/>
                          </a:solidFill>
                          <a:latin typeface="Calibri"/>
                          <a:cs typeface="Calibri"/>
                        </a:rPr>
                        <a:t>&lt;140/90</a:t>
                      </a:r>
                      <a:endParaRPr sz="1800">
                        <a:latin typeface="Calibri"/>
                        <a:cs typeface="Calibri"/>
                      </a:endParaRPr>
                    </a:p>
                  </a:txBody>
                  <a:tcPr marL="0" marR="0" marT="31115" marB="0">
                    <a:solidFill>
                      <a:srgbClr val="6FAC46">
                        <a:alpha val="19999"/>
                      </a:srgbClr>
                    </a:solidFill>
                  </a:tcPr>
                </a:tc>
                <a:tc>
                  <a:txBody>
                    <a:bodyPr/>
                    <a:lstStyle/>
                    <a:p>
                      <a:pPr marR="11430" algn="ctr">
                        <a:lnSpc>
                          <a:spcPct val="100000"/>
                        </a:lnSpc>
                        <a:spcBef>
                          <a:spcPts val="245"/>
                        </a:spcBef>
                      </a:pPr>
                      <a:r>
                        <a:rPr sz="1800" spc="-5" dirty="0">
                          <a:solidFill>
                            <a:srgbClr val="FFFFFF"/>
                          </a:solidFill>
                          <a:latin typeface="Calibri"/>
                          <a:cs typeface="Calibri"/>
                        </a:rPr>
                        <a:t>&lt;140/90</a:t>
                      </a:r>
                      <a:endParaRPr sz="1800">
                        <a:latin typeface="Calibri"/>
                        <a:cs typeface="Calibri"/>
                      </a:endParaRPr>
                    </a:p>
                  </a:txBody>
                  <a:tcPr marL="0" marR="0" marT="31115" marB="0">
                    <a:solidFill>
                      <a:srgbClr val="6FAC46">
                        <a:alpha val="19999"/>
                      </a:srgbClr>
                    </a:solidFill>
                  </a:tcPr>
                </a:tc>
                <a:tc>
                  <a:txBody>
                    <a:bodyPr/>
                    <a:lstStyle/>
                    <a:p>
                      <a:pPr marL="92710">
                        <a:lnSpc>
                          <a:spcPct val="100000"/>
                        </a:lnSpc>
                        <a:spcBef>
                          <a:spcPts val="245"/>
                        </a:spcBef>
                      </a:pPr>
                      <a:r>
                        <a:rPr sz="1800" spc="-5" dirty="0">
                          <a:solidFill>
                            <a:schemeClr val="tx1"/>
                          </a:solidFill>
                          <a:latin typeface="Calibri"/>
                          <a:cs typeface="Calibri"/>
                        </a:rPr>
                        <a:t>&lt;160/90</a:t>
                      </a:r>
                      <a:endParaRPr sz="1800" dirty="0">
                        <a:solidFill>
                          <a:schemeClr val="tx1"/>
                        </a:solidFill>
                        <a:latin typeface="Calibri"/>
                        <a:cs typeface="Calibri"/>
                      </a:endParaRPr>
                    </a:p>
                  </a:txBody>
                  <a:tcPr marL="0" marR="0" marT="31115" marB="0">
                    <a:solidFill>
                      <a:srgbClr val="F8CAAC"/>
                    </a:solidFill>
                  </a:tcPr>
                </a:tc>
              </a:tr>
              <a:tr h="291465">
                <a:tc>
                  <a:txBody>
                    <a:bodyPr/>
                    <a:lstStyle/>
                    <a:p>
                      <a:pPr marL="91440">
                        <a:lnSpc>
                          <a:spcPts val="2030"/>
                        </a:lnSpc>
                      </a:pPr>
                      <a:r>
                        <a:rPr sz="1800" spc="-15" dirty="0">
                          <a:solidFill>
                            <a:srgbClr val="FFC000"/>
                          </a:solidFill>
                          <a:latin typeface="Calibri"/>
                          <a:cs typeface="Calibri"/>
                        </a:rPr>
                        <a:t>target</a:t>
                      </a:r>
                      <a:endParaRPr sz="1800">
                        <a:latin typeface="Calibri"/>
                        <a:cs typeface="Calibri"/>
                      </a:endParaRPr>
                    </a:p>
                  </a:txBody>
                  <a:tcPr marL="0" marR="0" marT="0" marB="0">
                    <a:solidFill>
                      <a:srgbClr val="6FAC46">
                        <a:alpha val="19999"/>
                      </a:srgbClr>
                    </a:solidFill>
                  </a:tcPr>
                </a:tc>
                <a:tc>
                  <a:txBody>
                    <a:bodyPr/>
                    <a:lstStyle/>
                    <a:p>
                      <a:pPr marL="120014">
                        <a:lnSpc>
                          <a:spcPts val="2030"/>
                        </a:lnSpc>
                      </a:pPr>
                      <a:r>
                        <a:rPr sz="1800" spc="-5" dirty="0">
                          <a:solidFill>
                            <a:srgbClr val="FFFFFF"/>
                          </a:solidFill>
                          <a:latin typeface="Calibri"/>
                          <a:cs typeface="Calibri"/>
                        </a:rPr>
                        <a:t>≥80</a:t>
                      </a:r>
                      <a:r>
                        <a:rPr sz="1800" spc="-15" dirty="0">
                          <a:solidFill>
                            <a:srgbClr val="FFFFFF"/>
                          </a:solidFill>
                          <a:latin typeface="Calibri"/>
                          <a:cs typeface="Calibri"/>
                        </a:rPr>
                        <a:t> </a:t>
                      </a:r>
                      <a:r>
                        <a:rPr sz="1800" spc="-65" dirty="0">
                          <a:solidFill>
                            <a:srgbClr val="FFFFFF"/>
                          </a:solidFill>
                          <a:latin typeface="Calibri"/>
                          <a:cs typeface="Calibri"/>
                        </a:rPr>
                        <a:t>y,</a:t>
                      </a:r>
                      <a:endParaRPr sz="1800">
                        <a:latin typeface="Calibri"/>
                        <a:cs typeface="Calibri"/>
                      </a:endParaRPr>
                    </a:p>
                  </a:txBody>
                  <a:tcPr marL="0" marR="0" marT="0" marB="0">
                    <a:solidFill>
                      <a:srgbClr val="6FAC46">
                        <a:alpha val="19999"/>
                      </a:srgbClr>
                    </a:solidFill>
                  </a:tcPr>
                </a:tc>
                <a:tc>
                  <a:txBody>
                    <a:bodyPr/>
                    <a:lstStyle/>
                    <a:p>
                      <a:pPr marL="395605" indent="-286385">
                        <a:lnSpc>
                          <a:spcPts val="2030"/>
                        </a:lnSpc>
                        <a:buFont typeface="Arial"/>
                        <a:buChar char="•"/>
                        <a:tabLst>
                          <a:tab pos="395605" algn="l"/>
                          <a:tab pos="396240" algn="l"/>
                        </a:tabLst>
                      </a:pPr>
                      <a:r>
                        <a:rPr sz="1800" spc="-5" dirty="0">
                          <a:solidFill>
                            <a:srgbClr val="FFFFFF"/>
                          </a:solidFill>
                          <a:latin typeface="Calibri"/>
                          <a:cs typeface="Calibri"/>
                        </a:rPr>
                        <a:t>Elderly</a:t>
                      </a:r>
                      <a:r>
                        <a:rPr sz="1800" spc="-25" dirty="0">
                          <a:solidFill>
                            <a:srgbClr val="FFFFFF"/>
                          </a:solidFill>
                          <a:latin typeface="Calibri"/>
                          <a:cs typeface="Calibri"/>
                        </a:rPr>
                        <a:t> </a:t>
                      </a:r>
                      <a:r>
                        <a:rPr sz="1800" spc="-5" dirty="0">
                          <a:solidFill>
                            <a:srgbClr val="FFFFFF"/>
                          </a:solidFill>
                          <a:latin typeface="Calibri"/>
                          <a:cs typeface="Calibri"/>
                        </a:rPr>
                        <a:t>&lt;80</a:t>
                      </a:r>
                      <a:endParaRPr sz="1800">
                        <a:latin typeface="Calibri"/>
                        <a:cs typeface="Calibri"/>
                      </a:endParaRPr>
                    </a:p>
                  </a:txBody>
                  <a:tcPr marL="0" marR="0" marT="0" marB="0">
                    <a:solidFill>
                      <a:srgbClr val="6FAC46">
                        <a:alpha val="19999"/>
                      </a:srgbClr>
                    </a:solidFill>
                  </a:tcPr>
                </a:tc>
                <a:tc>
                  <a:txBody>
                    <a:bodyPr/>
                    <a:lstStyle/>
                    <a:p>
                      <a:pPr marL="97790">
                        <a:lnSpc>
                          <a:spcPts val="2030"/>
                        </a:lnSpc>
                      </a:pPr>
                      <a:r>
                        <a:rPr sz="1800" spc="-5" dirty="0">
                          <a:solidFill>
                            <a:srgbClr val="FFFFFF"/>
                          </a:solidFill>
                          <a:latin typeface="Calibri"/>
                          <a:cs typeface="Calibri"/>
                        </a:rPr>
                        <a:t>≥80</a:t>
                      </a:r>
                      <a:r>
                        <a:rPr sz="1800" spc="-15" dirty="0">
                          <a:solidFill>
                            <a:srgbClr val="FFFFFF"/>
                          </a:solidFill>
                          <a:latin typeface="Calibri"/>
                          <a:cs typeface="Calibri"/>
                        </a:rPr>
                        <a:t> </a:t>
                      </a:r>
                      <a:r>
                        <a:rPr sz="1800" spc="-65" dirty="0">
                          <a:solidFill>
                            <a:srgbClr val="FFFFFF"/>
                          </a:solidFill>
                          <a:latin typeface="Calibri"/>
                          <a:cs typeface="Calibri"/>
                        </a:rPr>
                        <a:t>y,</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marL="92710">
                        <a:lnSpc>
                          <a:spcPts val="2030"/>
                        </a:lnSpc>
                      </a:pPr>
                      <a:r>
                        <a:rPr sz="1800" spc="-5" dirty="0">
                          <a:solidFill>
                            <a:schemeClr val="tx1"/>
                          </a:solidFill>
                          <a:latin typeface="Calibri"/>
                          <a:cs typeface="Calibri"/>
                        </a:rPr>
                        <a:t>(&lt;60 </a:t>
                      </a:r>
                      <a:r>
                        <a:rPr sz="1800" dirty="0">
                          <a:solidFill>
                            <a:schemeClr val="tx1"/>
                          </a:solidFill>
                          <a:latin typeface="Calibri"/>
                          <a:cs typeface="Calibri"/>
                        </a:rPr>
                        <a:t>y)</a:t>
                      </a:r>
                    </a:p>
                  </a:txBody>
                  <a:tcPr marL="0" marR="0" marT="0" marB="0">
                    <a:solidFill>
                      <a:srgbClr val="F8CAAC"/>
                    </a:solidFill>
                  </a:tcPr>
                </a:tc>
              </a:tr>
              <a:tr h="274320">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120014">
                        <a:lnSpc>
                          <a:spcPts val="1889"/>
                        </a:lnSpc>
                      </a:pPr>
                      <a:r>
                        <a:rPr sz="1800" spc="-5" dirty="0">
                          <a:solidFill>
                            <a:srgbClr val="FFFFFF"/>
                          </a:solidFill>
                          <a:latin typeface="Calibri"/>
                          <a:cs typeface="Calibri"/>
                        </a:rPr>
                        <a:t>&lt;150/90</a:t>
                      </a:r>
                      <a:endParaRPr sz="1800">
                        <a:latin typeface="Calibri"/>
                        <a:cs typeface="Calibri"/>
                      </a:endParaRPr>
                    </a:p>
                  </a:txBody>
                  <a:tcPr marL="0" marR="0" marT="0" marB="0">
                    <a:solidFill>
                      <a:srgbClr val="6FAC46">
                        <a:alpha val="19999"/>
                      </a:srgbClr>
                    </a:solidFill>
                  </a:tcPr>
                </a:tc>
                <a:tc>
                  <a:txBody>
                    <a:bodyPr/>
                    <a:lstStyle/>
                    <a:p>
                      <a:pPr marL="395605">
                        <a:lnSpc>
                          <a:spcPts val="1889"/>
                        </a:lnSpc>
                      </a:pPr>
                      <a:r>
                        <a:rPr sz="1800" spc="-5" dirty="0">
                          <a:solidFill>
                            <a:srgbClr val="FFFFFF"/>
                          </a:solidFill>
                          <a:latin typeface="Calibri"/>
                          <a:cs typeface="Calibri"/>
                        </a:rPr>
                        <a:t>SBP</a:t>
                      </a:r>
                      <a:r>
                        <a:rPr sz="1800" spc="-35" dirty="0">
                          <a:solidFill>
                            <a:srgbClr val="FFFFFF"/>
                          </a:solidFill>
                          <a:latin typeface="Calibri"/>
                          <a:cs typeface="Calibri"/>
                        </a:rPr>
                        <a:t> </a:t>
                      </a:r>
                      <a:r>
                        <a:rPr sz="1800" dirty="0">
                          <a:solidFill>
                            <a:srgbClr val="FFFFFF"/>
                          </a:solidFill>
                          <a:latin typeface="Calibri"/>
                          <a:cs typeface="Calibri"/>
                        </a:rPr>
                        <a:t>140-</a:t>
                      </a:r>
                      <a:endParaRPr sz="1800">
                        <a:latin typeface="Calibri"/>
                        <a:cs typeface="Calibri"/>
                      </a:endParaRPr>
                    </a:p>
                  </a:txBody>
                  <a:tcPr marL="0" marR="0" marT="0" marB="0">
                    <a:solidFill>
                      <a:srgbClr val="6FAC46">
                        <a:alpha val="19999"/>
                      </a:srgbClr>
                    </a:solidFill>
                  </a:tcPr>
                </a:tc>
                <a:tc>
                  <a:txBody>
                    <a:bodyPr/>
                    <a:lstStyle/>
                    <a:p>
                      <a:pPr marL="97790">
                        <a:lnSpc>
                          <a:spcPts val="1889"/>
                        </a:lnSpc>
                      </a:pPr>
                      <a:r>
                        <a:rPr sz="1800" spc="-5" dirty="0">
                          <a:solidFill>
                            <a:srgbClr val="FFFFFF"/>
                          </a:solidFill>
                          <a:latin typeface="Calibri"/>
                          <a:cs typeface="Calibri"/>
                        </a:rPr>
                        <a:t>&lt;150/90</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dirty="0">
                        <a:solidFill>
                          <a:schemeClr val="tx1"/>
                        </a:solidFill>
                        <a:latin typeface="Times New Roman"/>
                        <a:cs typeface="Times New Roman"/>
                      </a:endParaRPr>
                    </a:p>
                  </a:txBody>
                  <a:tcPr marL="0" marR="0" marT="0" marB="0">
                    <a:solidFill>
                      <a:srgbClr val="F8CAAC"/>
                    </a:solidFill>
                  </a:tcPr>
                </a:tc>
              </a:tr>
              <a:tr h="274320">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395605">
                        <a:lnSpc>
                          <a:spcPts val="1889"/>
                        </a:lnSpc>
                      </a:pPr>
                      <a:r>
                        <a:rPr sz="1800" spc="-5" dirty="0">
                          <a:solidFill>
                            <a:srgbClr val="FFFFFF"/>
                          </a:solidFill>
                          <a:latin typeface="Calibri"/>
                          <a:cs typeface="Calibri"/>
                        </a:rPr>
                        <a:t>150, in</a:t>
                      </a:r>
                      <a:r>
                        <a:rPr sz="1800" spc="-10" dirty="0">
                          <a:solidFill>
                            <a:srgbClr val="FFFFFF"/>
                          </a:solidFill>
                          <a:latin typeface="Calibri"/>
                          <a:cs typeface="Calibri"/>
                        </a:rPr>
                        <a:t> </a:t>
                      </a:r>
                      <a:r>
                        <a:rPr sz="1800" spc="-5" dirty="0">
                          <a:solidFill>
                            <a:srgbClr val="FFFFFF"/>
                          </a:solidFill>
                          <a:latin typeface="Calibri"/>
                          <a:cs typeface="Calibri"/>
                        </a:rPr>
                        <a:t>fit</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92710">
                        <a:lnSpc>
                          <a:spcPts val="1889"/>
                        </a:lnSpc>
                      </a:pPr>
                      <a:r>
                        <a:rPr sz="1800" spc="-5" dirty="0">
                          <a:solidFill>
                            <a:schemeClr val="tx1"/>
                          </a:solidFill>
                          <a:latin typeface="Calibri"/>
                          <a:cs typeface="Calibri"/>
                        </a:rPr>
                        <a:t>≥60</a:t>
                      </a:r>
                      <a:r>
                        <a:rPr sz="1800" spc="-15" dirty="0">
                          <a:solidFill>
                            <a:schemeClr val="tx1"/>
                          </a:solidFill>
                          <a:latin typeface="Calibri"/>
                          <a:cs typeface="Calibri"/>
                        </a:rPr>
                        <a:t> </a:t>
                      </a:r>
                      <a:r>
                        <a:rPr sz="1800" spc="-65" dirty="0">
                          <a:solidFill>
                            <a:schemeClr val="tx1"/>
                          </a:solidFill>
                          <a:latin typeface="Calibri"/>
                          <a:cs typeface="Calibri"/>
                        </a:rPr>
                        <a:t>y,</a:t>
                      </a:r>
                      <a:endParaRPr sz="1800" dirty="0">
                        <a:solidFill>
                          <a:schemeClr val="tx1"/>
                        </a:solidFill>
                        <a:latin typeface="Calibri"/>
                        <a:cs typeface="Calibri"/>
                      </a:endParaRPr>
                    </a:p>
                  </a:txBody>
                  <a:tcPr marL="0" marR="0" marT="0" marB="0">
                    <a:solidFill>
                      <a:srgbClr val="F8CAAC"/>
                    </a:solidFill>
                  </a:tcPr>
                </a:tc>
              </a:tr>
              <a:tr h="273685">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395605">
                        <a:lnSpc>
                          <a:spcPts val="1889"/>
                        </a:lnSpc>
                      </a:pPr>
                      <a:r>
                        <a:rPr sz="1800" spc="-5" dirty="0">
                          <a:solidFill>
                            <a:srgbClr val="FFFFFF"/>
                          </a:solidFill>
                          <a:latin typeface="Calibri"/>
                          <a:cs typeface="Calibri"/>
                        </a:rPr>
                        <a:t>pts</a:t>
                      </a:r>
                      <a:r>
                        <a:rPr sz="1800" spc="-10" dirty="0">
                          <a:solidFill>
                            <a:srgbClr val="FFFFFF"/>
                          </a:solidFill>
                          <a:latin typeface="Calibri"/>
                          <a:cs typeface="Calibri"/>
                        </a:rPr>
                        <a:t> </a:t>
                      </a:r>
                      <a:r>
                        <a:rPr sz="1800" spc="-5" dirty="0">
                          <a:solidFill>
                            <a:srgbClr val="FFFFFF"/>
                          </a:solidFill>
                          <a:latin typeface="Calibri"/>
                          <a:cs typeface="Calibri"/>
                        </a:rPr>
                        <a:t>SBP</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92710">
                        <a:lnSpc>
                          <a:spcPts val="1889"/>
                        </a:lnSpc>
                      </a:pPr>
                      <a:r>
                        <a:rPr sz="1800" spc="-5" dirty="0">
                          <a:solidFill>
                            <a:schemeClr val="tx1"/>
                          </a:solidFill>
                          <a:latin typeface="Calibri"/>
                          <a:cs typeface="Calibri"/>
                        </a:rPr>
                        <a:t>&lt;150/90</a:t>
                      </a:r>
                      <a:endParaRPr sz="1800" dirty="0">
                        <a:solidFill>
                          <a:schemeClr val="tx1"/>
                        </a:solidFill>
                        <a:latin typeface="Calibri"/>
                        <a:cs typeface="Calibri"/>
                      </a:endParaRPr>
                    </a:p>
                  </a:txBody>
                  <a:tcPr marL="0" marR="0" marT="0" marB="0">
                    <a:solidFill>
                      <a:srgbClr val="F8CAAC"/>
                    </a:solidFill>
                  </a:tcPr>
                </a:tc>
              </a:tr>
              <a:tr h="256540">
                <a:tc>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a:txBody>
                    <a:bodyPr/>
                    <a:lstStyle/>
                    <a:p>
                      <a:pPr marL="395605">
                        <a:lnSpc>
                          <a:spcPts val="1889"/>
                        </a:lnSpc>
                      </a:pPr>
                      <a:r>
                        <a:rPr sz="1800" spc="-5" dirty="0">
                          <a:solidFill>
                            <a:srgbClr val="FFFFFF"/>
                          </a:solidFill>
                          <a:latin typeface="Calibri"/>
                          <a:cs typeface="Calibri"/>
                        </a:rPr>
                        <a:t>&lt;140</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5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500" dirty="0">
                        <a:solidFill>
                          <a:schemeClr val="tx1"/>
                        </a:solidFill>
                        <a:latin typeface="Times New Roman"/>
                        <a:cs typeface="Times New Roman"/>
                      </a:endParaRPr>
                    </a:p>
                  </a:txBody>
                  <a:tcPr marL="0" marR="0" marT="0" marB="0">
                    <a:solidFill>
                      <a:srgbClr val="F8CAAC"/>
                    </a:solidFill>
                  </a:tcPr>
                </a:tc>
              </a:tr>
              <a:tr h="292100">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marL="395605" indent="-286385">
                        <a:lnSpc>
                          <a:spcPts val="2030"/>
                        </a:lnSpc>
                        <a:buFont typeface="Arial"/>
                        <a:buChar char="•"/>
                        <a:tabLst>
                          <a:tab pos="395605" algn="l"/>
                          <a:tab pos="396240" algn="l"/>
                        </a:tabLst>
                      </a:pPr>
                      <a:r>
                        <a:rPr sz="1800" spc="-5" dirty="0">
                          <a:solidFill>
                            <a:srgbClr val="FFFFFF"/>
                          </a:solidFill>
                          <a:latin typeface="Calibri"/>
                          <a:cs typeface="Calibri"/>
                        </a:rPr>
                        <a:t>Elderly</a:t>
                      </a:r>
                      <a:r>
                        <a:rPr sz="1800" spc="-25" dirty="0">
                          <a:solidFill>
                            <a:srgbClr val="FFFFFF"/>
                          </a:solidFill>
                          <a:latin typeface="Calibri"/>
                          <a:cs typeface="Calibri"/>
                        </a:rPr>
                        <a:t> </a:t>
                      </a:r>
                      <a:r>
                        <a:rPr sz="1800" spc="-5" dirty="0">
                          <a:solidFill>
                            <a:srgbClr val="FFFFFF"/>
                          </a:solidFill>
                          <a:latin typeface="Calibri"/>
                          <a:cs typeface="Calibri"/>
                        </a:rPr>
                        <a:t>≥80</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800" dirty="0">
                        <a:solidFill>
                          <a:schemeClr val="tx1"/>
                        </a:solidFill>
                        <a:latin typeface="Times New Roman"/>
                        <a:cs typeface="Times New Roman"/>
                      </a:endParaRPr>
                    </a:p>
                  </a:txBody>
                  <a:tcPr marL="0" marR="0" marT="0" marB="0">
                    <a:solidFill>
                      <a:srgbClr val="F8CAAC"/>
                    </a:solidFill>
                  </a:tcPr>
                </a:tc>
              </a:tr>
              <a:tr h="273685">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marL="395605">
                        <a:lnSpc>
                          <a:spcPts val="1889"/>
                        </a:lnSpc>
                      </a:pPr>
                      <a:r>
                        <a:rPr sz="1800" dirty="0">
                          <a:solidFill>
                            <a:srgbClr val="FFFFFF"/>
                          </a:solidFill>
                          <a:latin typeface="Calibri"/>
                          <a:cs typeface="Calibri"/>
                        </a:rPr>
                        <a:t>y </a:t>
                      </a:r>
                      <a:r>
                        <a:rPr sz="1800" spc="-5" dirty="0">
                          <a:solidFill>
                            <a:srgbClr val="FFFFFF"/>
                          </a:solidFill>
                          <a:latin typeface="Calibri"/>
                          <a:cs typeface="Calibri"/>
                        </a:rPr>
                        <a:t>SBP</a:t>
                      </a:r>
                      <a:r>
                        <a:rPr sz="1800" spc="-45" dirty="0">
                          <a:solidFill>
                            <a:srgbClr val="FFFFFF"/>
                          </a:solidFill>
                          <a:latin typeface="Calibri"/>
                          <a:cs typeface="Calibri"/>
                        </a:rPr>
                        <a:t> </a:t>
                      </a:r>
                      <a:r>
                        <a:rPr sz="1800" dirty="0">
                          <a:solidFill>
                            <a:srgbClr val="FFFFFF"/>
                          </a:solidFill>
                          <a:latin typeface="Calibri"/>
                          <a:cs typeface="Calibri"/>
                        </a:rPr>
                        <a:t>140-</a:t>
                      </a:r>
                      <a:endParaRPr sz="1800">
                        <a:latin typeface="Calibri"/>
                        <a:cs typeface="Calibri"/>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a:latin typeface="Times New Roman"/>
                        <a:cs typeface="Times New Roman"/>
                      </a:endParaRPr>
                    </a:p>
                  </a:txBody>
                  <a:tcPr marL="0" marR="0" marT="0" marB="0">
                    <a:solidFill>
                      <a:srgbClr val="6FAC46">
                        <a:alpha val="19999"/>
                      </a:srgbClr>
                    </a:solidFill>
                  </a:tcPr>
                </a:tc>
                <a:tc>
                  <a:txBody>
                    <a:bodyPr/>
                    <a:lstStyle/>
                    <a:p>
                      <a:pPr>
                        <a:lnSpc>
                          <a:spcPct val="100000"/>
                        </a:lnSpc>
                      </a:pPr>
                      <a:endParaRPr sz="1700" dirty="0">
                        <a:solidFill>
                          <a:schemeClr val="tx1"/>
                        </a:solidFill>
                        <a:latin typeface="Times New Roman"/>
                        <a:cs typeface="Times New Roman"/>
                      </a:endParaRPr>
                    </a:p>
                  </a:txBody>
                  <a:tcPr marL="0" marR="0" marT="0" marB="0">
                    <a:solidFill>
                      <a:srgbClr val="F8CAAC"/>
                    </a:solidFill>
                  </a:tcPr>
                </a:tc>
              </a:tr>
              <a:tr h="573405">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6FAC46">
                        <a:alpha val="19999"/>
                      </a:srgbClr>
                    </a:solidFill>
                  </a:tcPr>
                </a:tc>
                <a:tc>
                  <a:txBody>
                    <a:bodyPr/>
                    <a:lstStyle/>
                    <a:p>
                      <a:pPr marL="395605">
                        <a:lnSpc>
                          <a:spcPts val="1889"/>
                        </a:lnSpc>
                      </a:pPr>
                      <a:r>
                        <a:rPr sz="1800" spc="-5" dirty="0">
                          <a:solidFill>
                            <a:srgbClr val="FFFFFF"/>
                          </a:solidFill>
                          <a:latin typeface="Calibri"/>
                          <a:cs typeface="Calibri"/>
                        </a:rPr>
                        <a:t>150</a:t>
                      </a:r>
                      <a:endParaRPr sz="1800">
                        <a:latin typeface="Calibri"/>
                        <a:cs typeface="Calibri"/>
                      </a:endParaRPr>
                    </a:p>
                  </a:txBody>
                  <a:tcPr marL="0" marR="0" marT="0" marB="0">
                    <a:lnB w="12700">
                      <a:solidFill>
                        <a:srgbClr val="6FAC46"/>
                      </a:solidFill>
                      <a:prstDash val="solid"/>
                    </a:lnB>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6FAC46">
                        <a:alpha val="19999"/>
                      </a:srgbClr>
                    </a:solidFill>
                  </a:tcPr>
                </a:tc>
                <a:tc>
                  <a:txBody>
                    <a:bodyPr/>
                    <a:lstStyle/>
                    <a:p>
                      <a:pPr>
                        <a:lnSpc>
                          <a:spcPct val="100000"/>
                        </a:lnSpc>
                      </a:pPr>
                      <a:endParaRPr sz="1800">
                        <a:latin typeface="Times New Roman"/>
                        <a:cs typeface="Times New Roman"/>
                      </a:endParaRPr>
                    </a:p>
                  </a:txBody>
                  <a:tcPr marL="0" marR="0" marT="0" marB="0">
                    <a:lnB w="12700">
                      <a:solidFill>
                        <a:srgbClr val="6FAC46"/>
                      </a:solidFill>
                      <a:prstDash val="solid"/>
                    </a:lnB>
                    <a:solidFill>
                      <a:srgbClr val="6FAC46">
                        <a:alpha val="19999"/>
                      </a:srgbClr>
                    </a:solidFill>
                  </a:tcPr>
                </a:tc>
                <a:tc>
                  <a:txBody>
                    <a:bodyPr/>
                    <a:lstStyle/>
                    <a:p>
                      <a:pPr>
                        <a:lnSpc>
                          <a:spcPct val="100000"/>
                        </a:lnSpc>
                      </a:pPr>
                      <a:endParaRPr sz="1800" dirty="0">
                        <a:solidFill>
                          <a:schemeClr val="tx1"/>
                        </a:solidFill>
                        <a:latin typeface="Times New Roman"/>
                        <a:cs typeface="Times New Roman"/>
                      </a:endParaRPr>
                    </a:p>
                  </a:txBody>
                  <a:tcPr marL="0" marR="0" marT="0" marB="0">
                    <a:lnB w="12700">
                      <a:solidFill>
                        <a:srgbClr val="6FAC46"/>
                      </a:solidFill>
                      <a:prstDash val="solid"/>
                    </a:lnB>
                    <a:solidFill>
                      <a:srgbClr val="F8CAAC"/>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p:cNvSpPr>
          <p:nvPr>
            <p:ph type="title"/>
          </p:nvPr>
        </p:nvSpPr>
        <p:spPr>
          <a:xfrm>
            <a:off x="1752600" y="381000"/>
            <a:ext cx="9144000" cy="553998"/>
          </a:xfrm>
          <a:prstGeom prst="rect">
            <a:avLst/>
          </a:prstGeom>
        </p:spPr>
        <p:txBody>
          <a:bodyPr/>
          <a:lstStyle/>
          <a:p>
            <a:pPr lvl="0" algn="ctr">
              <a:defRPr sz="1800" spc="0">
                <a:solidFill>
                  <a:srgbClr val="000000"/>
                </a:solidFill>
                <a:effectLst/>
                <a:uFillTx/>
              </a:defRPr>
            </a:pPr>
            <a:r>
              <a:rPr sz="3600" dirty="0" err="1">
                <a:solidFill>
                  <a:srgbClr val="FFFF00"/>
                </a:solidFill>
              </a:rPr>
              <a:t>Klasifikasi</a:t>
            </a:r>
            <a:r>
              <a:rPr sz="3600" dirty="0">
                <a:solidFill>
                  <a:srgbClr val="FFFF00"/>
                </a:solidFill>
              </a:rPr>
              <a:t> </a:t>
            </a:r>
            <a:r>
              <a:rPr sz="3600" dirty="0" err="1">
                <a:solidFill>
                  <a:srgbClr val="FFFF00"/>
                </a:solidFill>
              </a:rPr>
              <a:t>tekanan</a:t>
            </a:r>
            <a:r>
              <a:rPr sz="3600" dirty="0">
                <a:solidFill>
                  <a:srgbClr val="FFFF00"/>
                </a:solidFill>
              </a:rPr>
              <a:t> </a:t>
            </a:r>
            <a:r>
              <a:rPr sz="3600" dirty="0" err="1">
                <a:solidFill>
                  <a:srgbClr val="FFFF00"/>
                </a:solidFill>
              </a:rPr>
              <a:t>darah</a:t>
            </a:r>
            <a:r>
              <a:rPr sz="3600" dirty="0">
                <a:solidFill>
                  <a:srgbClr val="FFFF00"/>
                </a:solidFill>
              </a:rPr>
              <a:t> (JNC VII)</a:t>
            </a:r>
          </a:p>
        </p:txBody>
      </p:sp>
      <p:graphicFrame>
        <p:nvGraphicFramePr>
          <p:cNvPr id="253" name="Table 253"/>
          <p:cNvGraphicFramePr/>
          <p:nvPr>
            <p:extLst/>
          </p:nvPr>
        </p:nvGraphicFramePr>
        <p:xfrm>
          <a:off x="1847850" y="1268412"/>
          <a:ext cx="8496300" cy="4636047"/>
        </p:xfrm>
        <a:graphic>
          <a:graphicData uri="http://schemas.openxmlformats.org/drawingml/2006/table">
            <a:tbl>
              <a:tblPr/>
              <a:tblGrid>
                <a:gridCol w="2735263"/>
                <a:gridCol w="2305050"/>
                <a:gridCol w="1146175"/>
                <a:gridCol w="2309812"/>
              </a:tblGrid>
              <a:tr h="771041">
                <a:tc>
                  <a:txBody>
                    <a:bodyPr/>
                    <a:lstStyle/>
                    <a:p>
                      <a:pPr lvl="0" algn="l" defTabSz="914400">
                        <a:lnSpc>
                          <a:spcPct val="115000"/>
                        </a:lnSpc>
                        <a:spcBef>
                          <a:spcPts val="900"/>
                        </a:spcBef>
                        <a:defRPr sz="1800" b="0" i="0">
                          <a:uFillTx/>
                        </a:defRPr>
                      </a:pPr>
                      <a:r>
                        <a:rPr sz="2000" b="1" dirty="0">
                          <a:uFill>
                            <a:solidFill/>
                          </a:uFill>
                          <a:latin typeface="Arial"/>
                          <a:ea typeface="Arial"/>
                          <a:cs typeface="Arial"/>
                          <a:sym typeface="Arial"/>
                        </a:rPr>
                        <a:t>BP category </a:t>
                      </a:r>
                    </a:p>
                  </a:txBody>
                  <a:tcPr marL="50800" marR="50800" marT="50800" marB="50800" horzOverflow="overflow">
                    <a:lnL w="12700">
                      <a:miter lim="400000"/>
                    </a:lnL>
                    <a:lnR w="12700">
                      <a:miter lim="400000"/>
                    </a:lnR>
                    <a:lnT w="12700">
                      <a:miter lim="400000"/>
                    </a:lnT>
                    <a:solidFill>
                      <a:srgbClr val="00B25A"/>
                    </a:solidFill>
                  </a:tcPr>
                </a:tc>
                <a:tc>
                  <a:txBody>
                    <a:bodyPr/>
                    <a:lstStyle/>
                    <a:p>
                      <a:pPr lvl="0" algn="ctr" defTabSz="914400">
                        <a:lnSpc>
                          <a:spcPct val="115000"/>
                        </a:lnSpc>
                        <a:spcBef>
                          <a:spcPts val="900"/>
                        </a:spcBef>
                        <a:defRPr sz="1800" b="0" i="0">
                          <a:uFillTx/>
                        </a:defRPr>
                      </a:pPr>
                      <a:r>
                        <a:rPr sz="2000" b="1">
                          <a:uFill>
                            <a:solidFill/>
                          </a:uFill>
                          <a:latin typeface="Arial"/>
                          <a:ea typeface="Arial"/>
                          <a:cs typeface="Arial"/>
                          <a:sym typeface="Arial"/>
                        </a:rPr>
                        <a:t>SBP </a:t>
                      </a:r>
                      <a:br>
                        <a:rPr sz="2000" b="1">
                          <a:uFill>
                            <a:solidFill/>
                          </a:uFill>
                          <a:latin typeface="Arial"/>
                          <a:ea typeface="Arial"/>
                          <a:cs typeface="Arial"/>
                          <a:sym typeface="Arial"/>
                        </a:rPr>
                      </a:br>
                      <a:r>
                        <a:rPr sz="2000" b="1">
                          <a:uFill>
                            <a:solidFill/>
                          </a:uFill>
                          <a:latin typeface="Arial"/>
                          <a:ea typeface="Arial"/>
                          <a:cs typeface="Arial"/>
                          <a:sym typeface="Arial"/>
                        </a:rPr>
                        <a:t>(mmHg)</a:t>
                      </a:r>
                    </a:p>
                  </a:txBody>
                  <a:tcPr marL="50800" marR="50800" marT="50800" marB="50800" horzOverflow="overflow">
                    <a:lnL w="12700">
                      <a:miter lim="400000"/>
                    </a:lnL>
                    <a:lnR w="12700">
                      <a:miter lim="400000"/>
                    </a:lnR>
                    <a:lnT w="12700">
                      <a:miter lim="400000"/>
                    </a:lnT>
                    <a:solidFill>
                      <a:srgbClr val="00B25A"/>
                    </a:solidFill>
                  </a:tcPr>
                </a:tc>
                <a:tc>
                  <a:txBody>
                    <a:bodyPr/>
                    <a:lstStyle/>
                    <a:p>
                      <a:pPr lvl="0" algn="ctr" defTabSz="914400">
                        <a:lnSpc>
                          <a:spcPct val="115000"/>
                        </a:lnSpc>
                        <a:spcBef>
                          <a:spcPts val="900"/>
                        </a:spcBef>
                        <a:defRPr sz="1800" b="0" i="0">
                          <a:uFillTx/>
                        </a:defRPr>
                      </a:pPr>
                      <a:endParaRPr/>
                    </a:p>
                  </a:txBody>
                  <a:tcPr marL="50800" marR="50800" marT="50800" marB="50800" horzOverflow="overflow">
                    <a:lnL w="12700">
                      <a:miter lim="400000"/>
                    </a:lnL>
                    <a:lnR w="12700">
                      <a:miter lim="400000"/>
                    </a:lnR>
                    <a:lnT w="12700">
                      <a:miter lim="400000"/>
                    </a:lnT>
                    <a:solidFill>
                      <a:srgbClr val="00B25A"/>
                    </a:solidFill>
                  </a:tcPr>
                </a:tc>
                <a:tc>
                  <a:txBody>
                    <a:bodyPr/>
                    <a:lstStyle/>
                    <a:p>
                      <a:pPr lvl="0" algn="ctr" defTabSz="914400">
                        <a:lnSpc>
                          <a:spcPct val="115000"/>
                        </a:lnSpc>
                        <a:spcBef>
                          <a:spcPts val="900"/>
                        </a:spcBef>
                        <a:defRPr sz="1800" b="0" i="0">
                          <a:uFillTx/>
                        </a:defRPr>
                      </a:pPr>
                      <a:r>
                        <a:rPr sz="2000" b="1">
                          <a:uFill>
                            <a:solidFill/>
                          </a:uFill>
                          <a:latin typeface="Arial"/>
                          <a:ea typeface="Arial"/>
                          <a:cs typeface="Arial"/>
                          <a:sym typeface="Arial"/>
                        </a:rPr>
                        <a:t>DBP </a:t>
                      </a:r>
                      <a:br>
                        <a:rPr sz="2000" b="1">
                          <a:uFill>
                            <a:solidFill/>
                          </a:uFill>
                          <a:latin typeface="Arial"/>
                          <a:ea typeface="Arial"/>
                          <a:cs typeface="Arial"/>
                          <a:sym typeface="Arial"/>
                        </a:rPr>
                      </a:br>
                      <a:r>
                        <a:rPr sz="2000" b="1">
                          <a:uFill>
                            <a:solidFill/>
                          </a:uFill>
                          <a:latin typeface="Arial"/>
                          <a:ea typeface="Arial"/>
                          <a:cs typeface="Arial"/>
                          <a:sym typeface="Arial"/>
                        </a:rPr>
                        <a:t>(mmHg)</a:t>
                      </a:r>
                    </a:p>
                  </a:txBody>
                  <a:tcPr marL="50800" marR="50800" marT="50800" marB="50800" horzOverflow="overflow">
                    <a:lnL w="12700">
                      <a:miter lim="400000"/>
                    </a:lnL>
                    <a:lnR w="12700">
                      <a:miter lim="400000"/>
                    </a:lnR>
                    <a:lnT w="12700">
                      <a:miter lim="400000"/>
                    </a:lnT>
                    <a:solidFill>
                      <a:srgbClr val="00B25A"/>
                    </a:solidFill>
                  </a:tcPr>
                </a:tc>
              </a:tr>
              <a:tr h="799776">
                <a:tc>
                  <a:txBody>
                    <a:bodyPr/>
                    <a:lstStyle/>
                    <a:p>
                      <a:pPr lvl="0" algn="l"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Normal </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&lt;120</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and</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&lt;80</a:t>
                      </a:r>
                    </a:p>
                  </a:txBody>
                  <a:tcPr marL="50800" marR="50800" marT="50800" marB="50800" horzOverflow="overflow">
                    <a:lnL w="12700">
                      <a:miter lim="400000"/>
                    </a:lnL>
                    <a:lnR w="12700">
                      <a:miter lim="400000"/>
                    </a:lnR>
                    <a:noFill/>
                  </a:tcPr>
                </a:tc>
              </a:tr>
              <a:tr h="802968">
                <a:tc>
                  <a:txBody>
                    <a:bodyPr/>
                    <a:lstStyle/>
                    <a:p>
                      <a:pPr lvl="0" algn="l"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Pre-hypertension</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EF4135"/>
                          </a:solidFill>
                          <a:uFill>
                            <a:solidFill>
                              <a:srgbClr val="EF4135"/>
                            </a:solidFill>
                          </a:uFill>
                          <a:latin typeface="Arial"/>
                          <a:ea typeface="Arial"/>
                          <a:cs typeface="Arial"/>
                          <a:sym typeface="Arial"/>
                        </a:rPr>
                        <a:t>120–139</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and/or</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EF4135"/>
                          </a:solidFill>
                          <a:uFill>
                            <a:solidFill>
                              <a:srgbClr val="EF4135"/>
                            </a:solidFill>
                          </a:uFill>
                          <a:latin typeface="Arial"/>
                          <a:ea typeface="Arial"/>
                          <a:cs typeface="Arial"/>
                          <a:sym typeface="Arial"/>
                        </a:rPr>
                        <a:t>80–89</a:t>
                      </a:r>
                    </a:p>
                  </a:txBody>
                  <a:tcPr marL="50800" marR="50800" marT="50800" marB="50800" horzOverflow="overflow">
                    <a:lnL w="12700">
                      <a:miter lim="400000"/>
                    </a:lnL>
                    <a:lnR w="12700">
                      <a:miter lim="400000"/>
                    </a:lnR>
                    <a:noFill/>
                  </a:tcPr>
                </a:tc>
              </a:tr>
              <a:tr h="801372">
                <a:tc>
                  <a:txBody>
                    <a:bodyPr/>
                    <a:lstStyle/>
                    <a:p>
                      <a:pPr lvl="0" algn="l"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Stage 1</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EF4135"/>
                          </a:solidFill>
                          <a:uFill>
                            <a:solidFill>
                              <a:srgbClr val="EF4135"/>
                            </a:solidFill>
                          </a:uFill>
                          <a:latin typeface="Arial"/>
                          <a:ea typeface="Arial"/>
                          <a:cs typeface="Arial"/>
                          <a:sym typeface="Arial"/>
                        </a:rPr>
                        <a:t>140–159</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and/or</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EF4135"/>
                          </a:solidFill>
                          <a:uFill>
                            <a:solidFill>
                              <a:srgbClr val="EF4135"/>
                            </a:solidFill>
                          </a:uFill>
                          <a:latin typeface="Arial"/>
                          <a:ea typeface="Arial"/>
                          <a:cs typeface="Arial"/>
                          <a:sym typeface="Arial"/>
                        </a:rPr>
                        <a:t>90–99</a:t>
                      </a:r>
                    </a:p>
                  </a:txBody>
                  <a:tcPr marL="50800" marR="50800" marT="50800" marB="50800" horzOverflow="overflow">
                    <a:lnL w="12700">
                      <a:miter lim="400000"/>
                    </a:lnL>
                    <a:lnR w="12700">
                      <a:miter lim="400000"/>
                    </a:lnR>
                    <a:noFill/>
                  </a:tcPr>
                </a:tc>
              </a:tr>
              <a:tr h="799776">
                <a:tc>
                  <a:txBody>
                    <a:bodyPr/>
                    <a:lstStyle/>
                    <a:p>
                      <a:pPr lvl="0" algn="l"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Stage 2</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lang="en-US" sz="2000" b="1" dirty="0" smtClean="0">
                          <a:solidFill>
                            <a:srgbClr val="EF4135"/>
                          </a:solidFill>
                          <a:uFill>
                            <a:solidFill>
                              <a:srgbClr val="EF4135"/>
                            </a:solidFill>
                          </a:uFill>
                          <a:latin typeface="Symbol"/>
                          <a:ea typeface="Symbol"/>
                          <a:cs typeface="Symbol"/>
                          <a:sym typeface="Symbol"/>
                        </a:rPr>
                        <a:t>&gt;</a:t>
                      </a:r>
                      <a:r>
                        <a:rPr lang="en-US" sz="2000" b="1" baseline="0" dirty="0" smtClean="0">
                          <a:solidFill>
                            <a:srgbClr val="EF4135"/>
                          </a:solidFill>
                          <a:uFill>
                            <a:solidFill>
                              <a:srgbClr val="EF4135"/>
                            </a:solidFill>
                          </a:uFill>
                          <a:latin typeface="Symbol"/>
                          <a:ea typeface="Symbol"/>
                          <a:cs typeface="Symbol"/>
                          <a:sym typeface="Symbol"/>
                        </a:rPr>
                        <a:t> </a:t>
                      </a:r>
                      <a:r>
                        <a:rPr sz="2000" b="1" dirty="0" smtClean="0">
                          <a:solidFill>
                            <a:srgbClr val="EF4135"/>
                          </a:solidFill>
                          <a:uFill>
                            <a:solidFill>
                              <a:srgbClr val="EF4135"/>
                            </a:solidFill>
                          </a:uFill>
                          <a:latin typeface="Arial"/>
                          <a:ea typeface="Arial"/>
                          <a:cs typeface="Arial"/>
                          <a:sym typeface="Arial"/>
                        </a:rPr>
                        <a:t>160</a:t>
                      </a:r>
                      <a:endParaRPr sz="2000" b="1" dirty="0">
                        <a:solidFill>
                          <a:srgbClr val="EF4135"/>
                        </a:solidFill>
                        <a:uFill>
                          <a:solidFill>
                            <a:srgbClr val="EF4135"/>
                          </a:solidFill>
                        </a:uFill>
                        <a:latin typeface="Arial"/>
                        <a:ea typeface="Arial"/>
                        <a:cs typeface="Arial"/>
                        <a:sym typeface="Arial"/>
                      </a:endParaRP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sz="2000" b="1">
                          <a:solidFill>
                            <a:srgbClr val="FFFFFF"/>
                          </a:solidFill>
                          <a:uFill>
                            <a:solidFill>
                              <a:srgbClr val="FFFFFF"/>
                            </a:solidFill>
                          </a:uFill>
                          <a:latin typeface="Arial"/>
                          <a:ea typeface="Arial"/>
                          <a:cs typeface="Arial"/>
                          <a:sym typeface="Arial"/>
                        </a:rPr>
                        <a:t>and/or</a:t>
                      </a: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r>
                        <a:rPr lang="en-US" sz="2000" b="1" dirty="0" smtClean="0">
                          <a:solidFill>
                            <a:srgbClr val="EF4135"/>
                          </a:solidFill>
                          <a:uFill>
                            <a:solidFill>
                              <a:srgbClr val="EF4135"/>
                            </a:solidFill>
                          </a:uFill>
                          <a:latin typeface="Symbol"/>
                          <a:ea typeface="Arial"/>
                          <a:cs typeface="Arial"/>
                          <a:sym typeface="Symbol"/>
                        </a:rPr>
                        <a:t>&gt; </a:t>
                      </a:r>
                      <a:r>
                        <a:rPr sz="2000" b="1" dirty="0" smtClean="0">
                          <a:solidFill>
                            <a:srgbClr val="EF4135"/>
                          </a:solidFill>
                          <a:uFill>
                            <a:solidFill>
                              <a:srgbClr val="EF4135"/>
                            </a:solidFill>
                          </a:uFill>
                          <a:latin typeface="Arial"/>
                          <a:ea typeface="Arial"/>
                          <a:cs typeface="Arial"/>
                          <a:sym typeface="Arial"/>
                        </a:rPr>
                        <a:t>100</a:t>
                      </a:r>
                      <a:endParaRPr sz="2000" b="1" dirty="0">
                        <a:solidFill>
                          <a:srgbClr val="EF4135"/>
                        </a:solidFill>
                        <a:uFill>
                          <a:solidFill>
                            <a:srgbClr val="EF4135"/>
                          </a:solidFill>
                        </a:uFill>
                        <a:latin typeface="Arial"/>
                        <a:ea typeface="Arial"/>
                        <a:cs typeface="Arial"/>
                        <a:sym typeface="Arial"/>
                      </a:endParaRPr>
                    </a:p>
                  </a:txBody>
                  <a:tcPr marL="50800" marR="50800" marT="50800" marB="50800" horzOverflow="overflow">
                    <a:lnL w="12700">
                      <a:miter lim="400000"/>
                    </a:lnL>
                    <a:lnR w="12700">
                      <a:miter lim="400000"/>
                    </a:lnR>
                    <a:noFill/>
                  </a:tcPr>
                </a:tc>
              </a:tr>
              <a:tr h="659296">
                <a:tc>
                  <a:txBody>
                    <a:bodyPr/>
                    <a:lstStyle/>
                    <a:p>
                      <a:pPr lvl="0" algn="l" defTabSz="914400">
                        <a:lnSpc>
                          <a:spcPct val="115000"/>
                        </a:lnSpc>
                        <a:spcBef>
                          <a:spcPts val="900"/>
                        </a:spcBef>
                        <a:defRPr sz="1800" b="0" i="0">
                          <a:uFillTx/>
                        </a:defRPr>
                      </a:pPr>
                      <a:endParaRPr sz="2000" b="1" dirty="0">
                        <a:solidFill>
                          <a:srgbClr val="FFFFFF"/>
                        </a:solidFill>
                        <a:uFill>
                          <a:solidFill>
                            <a:srgbClr val="FFFFFF"/>
                          </a:solidFill>
                        </a:uFill>
                        <a:latin typeface="Arial"/>
                        <a:ea typeface="Arial"/>
                        <a:cs typeface="Arial"/>
                        <a:sym typeface="Arial"/>
                      </a:endParaRP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endParaRPr sz="2000" b="1" dirty="0">
                        <a:solidFill>
                          <a:srgbClr val="EF4135"/>
                        </a:solidFill>
                        <a:uFill>
                          <a:solidFill>
                            <a:srgbClr val="EF4135"/>
                          </a:solidFill>
                        </a:uFill>
                        <a:latin typeface="Arial"/>
                        <a:ea typeface="Arial"/>
                        <a:cs typeface="Arial"/>
                        <a:sym typeface="Arial"/>
                      </a:endParaRP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endParaRPr sz="2000" b="1" dirty="0">
                        <a:solidFill>
                          <a:srgbClr val="FFFFFF"/>
                        </a:solidFill>
                        <a:uFill>
                          <a:solidFill>
                            <a:srgbClr val="FFFFFF"/>
                          </a:solidFill>
                        </a:uFill>
                        <a:latin typeface="Arial"/>
                        <a:ea typeface="Arial"/>
                        <a:cs typeface="Arial"/>
                        <a:sym typeface="Arial"/>
                      </a:endParaRPr>
                    </a:p>
                  </a:txBody>
                  <a:tcPr marL="50800" marR="50800" marT="50800" marB="50800" horzOverflow="overflow">
                    <a:lnL w="12700">
                      <a:miter lim="400000"/>
                    </a:lnL>
                    <a:lnR w="12700">
                      <a:miter lim="400000"/>
                    </a:lnR>
                    <a:noFill/>
                  </a:tcPr>
                </a:tc>
                <a:tc>
                  <a:txBody>
                    <a:bodyPr/>
                    <a:lstStyle/>
                    <a:p>
                      <a:pPr lvl="0" algn="ctr" defTabSz="914400">
                        <a:lnSpc>
                          <a:spcPct val="115000"/>
                        </a:lnSpc>
                        <a:spcBef>
                          <a:spcPts val="900"/>
                        </a:spcBef>
                        <a:defRPr sz="1800" b="0" i="0">
                          <a:uFillTx/>
                        </a:defRPr>
                      </a:pPr>
                      <a:endParaRPr sz="2000" b="1" dirty="0">
                        <a:solidFill>
                          <a:srgbClr val="EF4135"/>
                        </a:solidFill>
                        <a:uFill>
                          <a:solidFill>
                            <a:srgbClr val="EF4135"/>
                          </a:solidFill>
                        </a:uFill>
                        <a:latin typeface="Arial"/>
                        <a:ea typeface="Arial"/>
                        <a:cs typeface="Arial"/>
                        <a:sym typeface="Arial"/>
                      </a:endParaRPr>
                    </a:p>
                  </a:txBody>
                  <a:tcPr marL="50800" marR="50800" marT="50800" marB="50800" horzOverflow="overflow">
                    <a:lnL w="12700">
                      <a:miter lim="400000"/>
                    </a:lnL>
                    <a:lnR w="12700">
                      <a:miter lim="400000"/>
                    </a:lnR>
                    <a:noFill/>
                  </a:tcPr>
                </a:tc>
              </a:tr>
            </a:tbl>
          </a:graphicData>
        </a:graphic>
      </p:graphicFrame>
      <p:sp>
        <p:nvSpPr>
          <p:cNvPr id="254" name="Shape 254"/>
          <p:cNvSpPr/>
          <p:nvPr/>
        </p:nvSpPr>
        <p:spPr>
          <a:xfrm>
            <a:off x="7673976" y="6063734"/>
            <a:ext cx="2874761" cy="184666"/>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defRPr sz="1800"/>
            </a:pPr>
            <a:r>
              <a:rPr sz="1200">
                <a:solidFill>
                  <a:srgbClr val="FFFFFF"/>
                </a:solidFill>
                <a:uFill>
                  <a:solidFill>
                    <a:srgbClr val="FFFFFF"/>
                  </a:solidFill>
                </a:uFill>
              </a:rPr>
              <a:t>Chobanian </a:t>
            </a:r>
            <a:r>
              <a:rPr sz="1200" i="1">
                <a:solidFill>
                  <a:srgbClr val="FFFFFF"/>
                </a:solidFill>
                <a:uFill>
                  <a:solidFill>
                    <a:srgbClr val="FFFFFF"/>
                  </a:solidFill>
                </a:uFill>
              </a:rPr>
              <a:t>et al</a:t>
            </a:r>
            <a:r>
              <a:rPr sz="1200">
                <a:solidFill>
                  <a:srgbClr val="FFFFFF"/>
                </a:solidFill>
                <a:uFill>
                  <a:solidFill>
                    <a:srgbClr val="FFFFFF"/>
                  </a:solidFill>
                </a:uFill>
              </a:rPr>
              <a:t>. </a:t>
            </a:r>
            <a:r>
              <a:rPr sz="1200" i="1">
                <a:solidFill>
                  <a:srgbClr val="FFFFFF"/>
                </a:solidFill>
                <a:uFill>
                  <a:solidFill>
                    <a:srgbClr val="FFFFFF"/>
                  </a:solidFill>
                </a:uFill>
              </a:rPr>
              <a:t>JAMA.</a:t>
            </a:r>
            <a:r>
              <a:rPr sz="1200">
                <a:solidFill>
                  <a:srgbClr val="FFFFFF"/>
                </a:solidFill>
                <a:uFill>
                  <a:solidFill>
                    <a:srgbClr val="FFFFFF"/>
                  </a:solidFill>
                </a:uFill>
              </a:rPr>
              <a:t> 2003;289:2560</a:t>
            </a:r>
            <a:r>
              <a:rPr sz="1200">
                <a:solidFill>
                  <a:srgbClr val="FFFFFF"/>
                </a:solidFill>
                <a:uFill>
                  <a:solidFill>
                    <a:srgbClr val="FFFFFF"/>
                  </a:solidFill>
                </a:uFill>
                <a:latin typeface="Symbol"/>
                <a:ea typeface="Symbol"/>
                <a:cs typeface="Symbol"/>
                <a:sym typeface="Symbol"/>
              </a:rPr>
              <a:t>−</a:t>
            </a:r>
            <a:r>
              <a:rPr sz="1200">
                <a:solidFill>
                  <a:srgbClr val="FFFFFF"/>
                </a:solidFill>
                <a:uFill>
                  <a:solidFill>
                    <a:srgbClr val="FFFFFF"/>
                  </a:solidFill>
                </a:uFill>
              </a:rPr>
              <a:t>2572.</a:t>
            </a:r>
          </a:p>
        </p:txBody>
      </p:sp>
    </p:spTree>
    <p:extLst>
      <p:ext uri="{BB962C8B-B14F-4D97-AF65-F5344CB8AC3E}">
        <p14:creationId xmlns:p14="http://schemas.microsoft.com/office/powerpoint/2010/main" val="1329015173"/>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81148" y="401193"/>
            <a:ext cx="8130540" cy="1469390"/>
          </a:xfrm>
          <a:prstGeom prst="rect">
            <a:avLst/>
          </a:prstGeom>
          <a:solidFill>
            <a:srgbClr val="FFC000"/>
          </a:solidFill>
        </p:spPr>
        <p:txBody>
          <a:bodyPr vert="horz" wrap="square" lIns="0" tIns="29209" rIns="0" bIns="0" rtlCol="0">
            <a:spAutoFit/>
          </a:bodyPr>
          <a:lstStyle/>
          <a:p>
            <a:pPr marL="94615" marR="83820" algn="just">
              <a:lnSpc>
                <a:spcPct val="100000"/>
              </a:lnSpc>
              <a:spcBef>
                <a:spcPts val="229"/>
              </a:spcBef>
            </a:pPr>
            <a:r>
              <a:rPr sz="2400" b="1" dirty="0">
                <a:latin typeface="Calibri"/>
                <a:cs typeface="Calibri"/>
              </a:rPr>
              <a:t>Under </a:t>
            </a:r>
            <a:r>
              <a:rPr sz="2400" b="1" spc="-5" dirty="0">
                <a:latin typeface="Calibri"/>
                <a:cs typeface="Calibri"/>
              </a:rPr>
              <a:t>JNC 8, in </a:t>
            </a:r>
            <a:r>
              <a:rPr sz="2400" b="1" dirty="0">
                <a:latin typeface="Calibri"/>
                <a:cs typeface="Calibri"/>
              </a:rPr>
              <a:t>all </a:t>
            </a:r>
            <a:r>
              <a:rPr sz="2400" b="1" spc="-5" dirty="0">
                <a:latin typeface="Calibri"/>
                <a:cs typeface="Calibri"/>
              </a:rPr>
              <a:t>cases, </a:t>
            </a:r>
            <a:r>
              <a:rPr sz="2400" b="1" spc="-15" dirty="0">
                <a:latin typeface="Calibri"/>
                <a:cs typeface="Calibri"/>
              </a:rPr>
              <a:t>targets </a:t>
            </a:r>
            <a:r>
              <a:rPr sz="2400" b="1" spc="-5" dirty="0">
                <a:latin typeface="Calibri"/>
                <a:cs typeface="Calibri"/>
              </a:rPr>
              <a:t>BP </a:t>
            </a:r>
            <a:r>
              <a:rPr sz="2400" b="1" dirty="0">
                <a:latin typeface="Calibri"/>
                <a:cs typeface="Calibri"/>
              </a:rPr>
              <a:t>should be </a:t>
            </a:r>
            <a:r>
              <a:rPr sz="2400" b="1" spc="-10" dirty="0">
                <a:latin typeface="Calibri"/>
                <a:cs typeface="Calibri"/>
              </a:rPr>
              <a:t>reached </a:t>
            </a:r>
            <a:r>
              <a:rPr sz="2400" b="1" spc="-5" dirty="0">
                <a:latin typeface="Calibri"/>
                <a:cs typeface="Calibri"/>
              </a:rPr>
              <a:t>within  </a:t>
            </a:r>
            <a:r>
              <a:rPr sz="2400" b="1" dirty="0">
                <a:latin typeface="Calibri"/>
                <a:cs typeface="Calibri"/>
              </a:rPr>
              <a:t>a </a:t>
            </a:r>
            <a:r>
              <a:rPr sz="2400" b="1" spc="-10" dirty="0">
                <a:latin typeface="Calibri"/>
                <a:cs typeface="Calibri"/>
              </a:rPr>
              <a:t>month </a:t>
            </a:r>
            <a:r>
              <a:rPr sz="2400" b="1" dirty="0">
                <a:latin typeface="Calibri"/>
                <a:cs typeface="Calibri"/>
              </a:rPr>
              <a:t>of </a:t>
            </a:r>
            <a:r>
              <a:rPr sz="2400" b="1" spc="-10" dirty="0">
                <a:latin typeface="Calibri"/>
                <a:cs typeface="Calibri"/>
              </a:rPr>
              <a:t>starting treatment </a:t>
            </a:r>
            <a:r>
              <a:rPr sz="2400" b="1" spc="-5" dirty="0">
                <a:latin typeface="Calibri"/>
                <a:cs typeface="Calibri"/>
              </a:rPr>
              <a:t>either </a:t>
            </a:r>
            <a:r>
              <a:rPr sz="2400" b="1" spc="-10" dirty="0">
                <a:latin typeface="Calibri"/>
                <a:cs typeface="Calibri"/>
              </a:rPr>
              <a:t>by increasing </a:t>
            </a:r>
            <a:r>
              <a:rPr sz="2400" b="1" spc="-5" dirty="0">
                <a:latin typeface="Calibri"/>
                <a:cs typeface="Calibri"/>
              </a:rPr>
              <a:t>the </a:t>
            </a:r>
            <a:r>
              <a:rPr sz="2400" b="1" dirty="0">
                <a:latin typeface="Calibri"/>
                <a:cs typeface="Calibri"/>
              </a:rPr>
              <a:t>dose or  </a:t>
            </a:r>
            <a:r>
              <a:rPr sz="2400" b="1" spc="-10" dirty="0">
                <a:latin typeface="Calibri"/>
                <a:cs typeface="Calibri"/>
              </a:rPr>
              <a:t>by </a:t>
            </a:r>
            <a:r>
              <a:rPr sz="2400" b="1" spc="-5" dirty="0">
                <a:latin typeface="Calibri"/>
                <a:cs typeface="Calibri"/>
              </a:rPr>
              <a:t>using </a:t>
            </a:r>
            <a:r>
              <a:rPr sz="2400" b="1" dirty="0">
                <a:latin typeface="Calibri"/>
                <a:cs typeface="Calibri"/>
              </a:rPr>
              <a:t>a </a:t>
            </a:r>
            <a:r>
              <a:rPr sz="2400" b="1" spc="-5" dirty="0">
                <a:latin typeface="Calibri"/>
                <a:cs typeface="Calibri"/>
              </a:rPr>
              <a:t>combination</a:t>
            </a:r>
            <a:r>
              <a:rPr sz="2400" b="1" spc="-30" dirty="0">
                <a:latin typeface="Calibri"/>
                <a:cs typeface="Calibri"/>
              </a:rPr>
              <a:t> </a:t>
            </a:r>
            <a:r>
              <a:rPr sz="2400" b="1" spc="-5" dirty="0">
                <a:latin typeface="Calibri"/>
                <a:cs typeface="Calibri"/>
              </a:rPr>
              <a:t>drugs</a:t>
            </a:r>
            <a:endParaRPr sz="2400">
              <a:latin typeface="Calibri"/>
              <a:cs typeface="Calibri"/>
            </a:endParaRPr>
          </a:p>
        </p:txBody>
      </p:sp>
      <p:sp>
        <p:nvSpPr>
          <p:cNvPr id="3" name="object 3"/>
          <p:cNvSpPr txBox="1"/>
          <p:nvPr/>
        </p:nvSpPr>
        <p:spPr>
          <a:xfrm>
            <a:off x="2081148" y="2047367"/>
            <a:ext cx="8130540" cy="1103630"/>
          </a:xfrm>
          <a:prstGeom prst="rect">
            <a:avLst/>
          </a:prstGeom>
          <a:solidFill>
            <a:srgbClr val="EC7C30"/>
          </a:solidFill>
        </p:spPr>
        <p:txBody>
          <a:bodyPr vert="horz" wrap="square" lIns="0" tIns="29209" rIns="0" bIns="0" rtlCol="0">
            <a:spAutoFit/>
          </a:bodyPr>
          <a:lstStyle/>
          <a:p>
            <a:pPr marL="94615" marR="497840">
              <a:lnSpc>
                <a:spcPct val="100000"/>
              </a:lnSpc>
              <a:spcBef>
                <a:spcPts val="229"/>
              </a:spcBef>
            </a:pPr>
            <a:r>
              <a:rPr sz="2400" b="1" dirty="0">
                <a:solidFill>
                  <a:srgbClr val="FFFFFF"/>
                </a:solidFill>
                <a:latin typeface="Calibri"/>
                <a:cs typeface="Calibri"/>
              </a:rPr>
              <a:t>In </a:t>
            </a:r>
            <a:r>
              <a:rPr sz="2400" b="1" spc="-10" dirty="0">
                <a:solidFill>
                  <a:srgbClr val="FFFFFF"/>
                </a:solidFill>
                <a:latin typeface="Calibri"/>
                <a:cs typeface="Calibri"/>
              </a:rPr>
              <a:t>patients </a:t>
            </a:r>
            <a:r>
              <a:rPr sz="2400" b="1" spc="-5" dirty="0">
                <a:solidFill>
                  <a:srgbClr val="FFFFFF"/>
                </a:solidFill>
                <a:latin typeface="Calibri"/>
                <a:cs typeface="Calibri"/>
              </a:rPr>
              <a:t>≥60 </a:t>
            </a:r>
            <a:r>
              <a:rPr sz="2400" b="1" spc="-10" dirty="0">
                <a:solidFill>
                  <a:srgbClr val="FFFFFF"/>
                </a:solidFill>
                <a:latin typeface="Calibri"/>
                <a:cs typeface="Calibri"/>
              </a:rPr>
              <a:t>yrs </a:t>
            </a:r>
            <a:r>
              <a:rPr sz="2400" b="1" spc="-5" dirty="0">
                <a:solidFill>
                  <a:srgbClr val="FFFFFF"/>
                </a:solidFill>
                <a:latin typeface="Calibri"/>
                <a:cs typeface="Calibri"/>
              </a:rPr>
              <a:t>who </a:t>
            </a:r>
            <a:r>
              <a:rPr sz="2400" b="1" dirty="0">
                <a:solidFill>
                  <a:srgbClr val="FFFFFF"/>
                </a:solidFill>
                <a:latin typeface="Calibri"/>
                <a:cs typeface="Calibri"/>
              </a:rPr>
              <a:t>do not </a:t>
            </a:r>
            <a:r>
              <a:rPr sz="2400" b="1" spc="-15" dirty="0">
                <a:solidFill>
                  <a:srgbClr val="FFFFFF"/>
                </a:solidFill>
                <a:latin typeface="Calibri"/>
                <a:cs typeface="Calibri"/>
              </a:rPr>
              <a:t>have </a:t>
            </a:r>
            <a:r>
              <a:rPr sz="2400" b="1" spc="-5" dirty="0">
                <a:solidFill>
                  <a:srgbClr val="FFFFFF"/>
                </a:solidFill>
                <a:latin typeface="Calibri"/>
                <a:cs typeface="Calibri"/>
              </a:rPr>
              <a:t>DM </a:t>
            </a:r>
            <a:r>
              <a:rPr sz="2400" b="1" dirty="0">
                <a:solidFill>
                  <a:srgbClr val="FFFFFF"/>
                </a:solidFill>
                <a:latin typeface="Calibri"/>
                <a:cs typeface="Calibri"/>
              </a:rPr>
              <a:t>or </a:t>
            </a:r>
            <a:r>
              <a:rPr sz="2400" b="1" spc="-20" dirty="0">
                <a:solidFill>
                  <a:srgbClr val="FFFFFF"/>
                </a:solidFill>
                <a:latin typeface="Calibri"/>
                <a:cs typeface="Calibri"/>
              </a:rPr>
              <a:t>CKD, </a:t>
            </a:r>
            <a:r>
              <a:rPr sz="2400" b="1" spc="-5" dirty="0">
                <a:solidFill>
                  <a:srgbClr val="FFFFFF"/>
                </a:solidFill>
                <a:latin typeface="Calibri"/>
                <a:cs typeface="Calibri"/>
              </a:rPr>
              <a:t>the </a:t>
            </a:r>
            <a:r>
              <a:rPr sz="2400" b="1" spc="-10" dirty="0">
                <a:solidFill>
                  <a:srgbClr val="FFFFFF"/>
                </a:solidFill>
                <a:latin typeface="Calibri"/>
                <a:cs typeface="Calibri"/>
              </a:rPr>
              <a:t>goal </a:t>
            </a:r>
            <a:r>
              <a:rPr sz="2400" b="1" dirty="0">
                <a:solidFill>
                  <a:srgbClr val="FFFFFF"/>
                </a:solidFill>
                <a:latin typeface="Calibri"/>
                <a:cs typeface="Calibri"/>
              </a:rPr>
              <a:t>BP  </a:t>
            </a:r>
            <a:r>
              <a:rPr sz="2400" b="1" spc="-10" dirty="0">
                <a:solidFill>
                  <a:srgbClr val="FFFFFF"/>
                </a:solidFill>
                <a:latin typeface="Calibri"/>
                <a:cs typeface="Calibri"/>
              </a:rPr>
              <a:t>level </a:t>
            </a:r>
            <a:r>
              <a:rPr sz="2400" b="1" dirty="0">
                <a:solidFill>
                  <a:srgbClr val="FFFFFF"/>
                </a:solidFill>
                <a:latin typeface="Calibri"/>
                <a:cs typeface="Calibri"/>
              </a:rPr>
              <a:t>is </a:t>
            </a:r>
            <a:r>
              <a:rPr sz="2400" b="1" spc="-5" dirty="0">
                <a:solidFill>
                  <a:srgbClr val="FFFFFF"/>
                </a:solidFill>
                <a:latin typeface="Calibri"/>
                <a:cs typeface="Calibri"/>
              </a:rPr>
              <a:t>&lt;150/90 mm</a:t>
            </a:r>
            <a:r>
              <a:rPr sz="2400" b="1" spc="-25" dirty="0">
                <a:solidFill>
                  <a:srgbClr val="FFFFFF"/>
                </a:solidFill>
                <a:latin typeface="Calibri"/>
                <a:cs typeface="Calibri"/>
              </a:rPr>
              <a:t> </a:t>
            </a:r>
            <a:r>
              <a:rPr sz="2400" b="1" dirty="0">
                <a:solidFill>
                  <a:srgbClr val="FFFFFF"/>
                </a:solidFill>
                <a:latin typeface="Calibri"/>
                <a:cs typeface="Calibri"/>
              </a:rPr>
              <a:t>Hg</a:t>
            </a:r>
            <a:endParaRPr sz="2400">
              <a:latin typeface="Calibri"/>
              <a:cs typeface="Calibri"/>
            </a:endParaRPr>
          </a:p>
        </p:txBody>
      </p:sp>
      <p:sp>
        <p:nvSpPr>
          <p:cNvPr id="4" name="object 4"/>
          <p:cNvSpPr txBox="1"/>
          <p:nvPr/>
        </p:nvSpPr>
        <p:spPr>
          <a:xfrm>
            <a:off x="2081148" y="3353561"/>
            <a:ext cx="8130540" cy="1560830"/>
          </a:xfrm>
          <a:prstGeom prst="rect">
            <a:avLst/>
          </a:prstGeom>
          <a:solidFill>
            <a:srgbClr val="6FAC46"/>
          </a:solidFill>
        </p:spPr>
        <p:txBody>
          <a:bodyPr vert="horz" wrap="square" lIns="0" tIns="29845" rIns="0" bIns="0" rtlCol="0">
            <a:spAutoFit/>
          </a:bodyPr>
          <a:lstStyle/>
          <a:p>
            <a:pPr marL="94615">
              <a:lnSpc>
                <a:spcPct val="100000"/>
              </a:lnSpc>
              <a:spcBef>
                <a:spcPts val="235"/>
              </a:spcBef>
              <a:tabLst>
                <a:tab pos="502920" algn="l"/>
                <a:tab pos="1056005" algn="l"/>
                <a:tab pos="1529080" algn="l"/>
                <a:tab pos="1788160" algn="l"/>
                <a:tab pos="2260600" algn="l"/>
                <a:tab pos="2795270" algn="l"/>
                <a:tab pos="3961129" algn="l"/>
                <a:tab pos="4875530" algn="l"/>
                <a:tab pos="6779895" algn="l"/>
                <a:tab pos="7701915" algn="l"/>
              </a:tabLst>
            </a:pPr>
            <a:r>
              <a:rPr sz="2400" b="1" spc="-5" dirty="0">
                <a:latin typeface="Calibri"/>
                <a:cs typeface="Calibri"/>
              </a:rPr>
              <a:t>In	</a:t>
            </a:r>
            <a:r>
              <a:rPr sz="2400" b="1" spc="-10" dirty="0">
                <a:latin typeface="Calibri"/>
                <a:cs typeface="Calibri"/>
              </a:rPr>
              <a:t>pts	</a:t>
            </a:r>
            <a:r>
              <a:rPr sz="2400" b="1" spc="-5" dirty="0">
                <a:latin typeface="Calibri"/>
                <a:cs typeface="Calibri"/>
              </a:rPr>
              <a:t>18	</a:t>
            </a:r>
            <a:r>
              <a:rPr sz="2400" b="1" dirty="0">
                <a:latin typeface="Calibri"/>
                <a:cs typeface="Calibri"/>
              </a:rPr>
              <a:t>-	</a:t>
            </a:r>
            <a:r>
              <a:rPr sz="2400" b="1" spc="-5" dirty="0">
                <a:latin typeface="Calibri"/>
                <a:cs typeface="Calibri"/>
              </a:rPr>
              <a:t>59	</a:t>
            </a:r>
            <a:r>
              <a:rPr sz="2400" b="1" spc="-15" dirty="0">
                <a:latin typeface="Calibri"/>
                <a:cs typeface="Calibri"/>
              </a:rPr>
              <a:t>yrs	</a:t>
            </a:r>
            <a:r>
              <a:rPr sz="2400" b="1" spc="-5" dirty="0">
                <a:latin typeface="Calibri"/>
                <a:cs typeface="Calibri"/>
              </a:rPr>
              <a:t>without	major	comorbidities	</a:t>
            </a:r>
            <a:r>
              <a:rPr sz="2400" b="1" spc="-15" dirty="0">
                <a:latin typeface="Calibri"/>
                <a:cs typeface="Calibri"/>
              </a:rPr>
              <a:t>target	</a:t>
            </a:r>
            <a:r>
              <a:rPr sz="2400" b="1" spc="-5" dirty="0">
                <a:latin typeface="Calibri"/>
                <a:cs typeface="Calibri"/>
              </a:rPr>
              <a:t>BP</a:t>
            </a:r>
            <a:endParaRPr sz="2400">
              <a:latin typeface="Calibri"/>
              <a:cs typeface="Calibri"/>
            </a:endParaRPr>
          </a:p>
          <a:p>
            <a:pPr marL="94615" marR="87630">
              <a:lnSpc>
                <a:spcPct val="100000"/>
              </a:lnSpc>
            </a:pPr>
            <a:r>
              <a:rPr sz="2400" b="1" spc="-5" dirty="0">
                <a:latin typeface="Calibri"/>
                <a:cs typeface="Calibri"/>
              </a:rPr>
              <a:t>&lt;140/90, </a:t>
            </a:r>
            <a:r>
              <a:rPr sz="2400" b="1" dirty="0">
                <a:latin typeface="Calibri"/>
                <a:cs typeface="Calibri"/>
              </a:rPr>
              <a:t>and </a:t>
            </a:r>
            <a:r>
              <a:rPr sz="2400" b="1" spc="-5" dirty="0">
                <a:latin typeface="Calibri"/>
                <a:cs typeface="Calibri"/>
              </a:rPr>
              <a:t>in </a:t>
            </a:r>
            <a:r>
              <a:rPr sz="2400" b="1" spc="-10" dirty="0">
                <a:latin typeface="Calibri"/>
                <a:cs typeface="Calibri"/>
              </a:rPr>
              <a:t>patient </a:t>
            </a:r>
            <a:r>
              <a:rPr sz="2400" b="1" dirty="0">
                <a:latin typeface="Calibri"/>
                <a:cs typeface="Calibri"/>
              </a:rPr>
              <a:t>≥ </a:t>
            </a:r>
            <a:r>
              <a:rPr sz="2400" b="1" spc="-5" dirty="0">
                <a:latin typeface="Calibri"/>
                <a:cs typeface="Calibri"/>
              </a:rPr>
              <a:t>60 </a:t>
            </a:r>
            <a:r>
              <a:rPr sz="2400" b="1" spc="-10" dirty="0">
                <a:latin typeface="Calibri"/>
                <a:cs typeface="Calibri"/>
              </a:rPr>
              <a:t>yrs </a:t>
            </a:r>
            <a:r>
              <a:rPr sz="2400" b="1" spc="-5" dirty="0">
                <a:latin typeface="Calibri"/>
                <a:cs typeface="Calibri"/>
              </a:rPr>
              <a:t>without DM, </a:t>
            </a:r>
            <a:r>
              <a:rPr sz="2400" b="1" spc="-15" dirty="0">
                <a:latin typeface="Calibri"/>
                <a:cs typeface="Calibri"/>
              </a:rPr>
              <a:t>CKD, </a:t>
            </a:r>
            <a:r>
              <a:rPr sz="2400" b="1" dirty="0">
                <a:latin typeface="Calibri"/>
                <a:cs typeface="Calibri"/>
              </a:rPr>
              <a:t>or </a:t>
            </a:r>
            <a:r>
              <a:rPr sz="2400" b="1" spc="-5" dirty="0">
                <a:latin typeface="Calibri"/>
                <a:cs typeface="Calibri"/>
              </a:rPr>
              <a:t>both, the  new </a:t>
            </a:r>
            <a:r>
              <a:rPr sz="2400" b="1" spc="-10" dirty="0">
                <a:latin typeface="Calibri"/>
                <a:cs typeface="Calibri"/>
              </a:rPr>
              <a:t>goal </a:t>
            </a:r>
            <a:r>
              <a:rPr sz="2400" b="1" spc="-5" dirty="0">
                <a:latin typeface="Calibri"/>
                <a:cs typeface="Calibri"/>
              </a:rPr>
              <a:t>BP is &lt;150/90 </a:t>
            </a:r>
            <a:r>
              <a:rPr sz="2400" b="1" dirty="0">
                <a:latin typeface="Calibri"/>
                <a:cs typeface="Calibri"/>
              </a:rPr>
              <a:t>mm</a:t>
            </a:r>
            <a:r>
              <a:rPr sz="2400" b="1" spc="-15" dirty="0">
                <a:latin typeface="Calibri"/>
                <a:cs typeface="Calibri"/>
              </a:rPr>
              <a:t> </a:t>
            </a:r>
            <a:r>
              <a:rPr sz="2400" b="1" spc="-5" dirty="0">
                <a:latin typeface="Calibri"/>
                <a:cs typeface="Calibri"/>
              </a:rPr>
              <a:t>Hg</a:t>
            </a:r>
            <a:endParaRPr sz="2400">
              <a:latin typeface="Calibri"/>
              <a:cs typeface="Calibri"/>
            </a:endParaRPr>
          </a:p>
        </p:txBody>
      </p:sp>
      <p:sp>
        <p:nvSpPr>
          <p:cNvPr id="5" name="object 5"/>
          <p:cNvSpPr txBox="1"/>
          <p:nvPr/>
        </p:nvSpPr>
        <p:spPr>
          <a:xfrm>
            <a:off x="2081148" y="5203316"/>
            <a:ext cx="8130540" cy="1103630"/>
          </a:xfrm>
          <a:prstGeom prst="rect">
            <a:avLst/>
          </a:prstGeom>
          <a:solidFill>
            <a:srgbClr val="5B9BD4"/>
          </a:solidFill>
        </p:spPr>
        <p:txBody>
          <a:bodyPr vert="horz" wrap="square" lIns="0" tIns="29845" rIns="0" bIns="0" rtlCol="0">
            <a:spAutoFit/>
          </a:bodyPr>
          <a:lstStyle/>
          <a:p>
            <a:pPr marL="94615">
              <a:lnSpc>
                <a:spcPct val="100000"/>
              </a:lnSpc>
              <a:spcBef>
                <a:spcPts val="235"/>
              </a:spcBef>
              <a:tabLst>
                <a:tab pos="704215" algn="l"/>
                <a:tab pos="1004569" algn="l"/>
                <a:tab pos="1858010" algn="l"/>
                <a:tab pos="3845560" algn="l"/>
                <a:tab pos="5660390" algn="l"/>
                <a:tab pos="6896734" algn="l"/>
                <a:tab pos="7315834" algn="l"/>
              </a:tabLst>
            </a:pPr>
            <a:r>
              <a:rPr sz="2400" b="1" spc="-5" dirty="0">
                <a:solidFill>
                  <a:srgbClr val="FFFFFF"/>
                </a:solidFill>
                <a:latin typeface="Calibri"/>
                <a:cs typeface="Calibri"/>
              </a:rPr>
              <a:t>JNC	</a:t>
            </a:r>
            <a:r>
              <a:rPr sz="2400" b="1" dirty="0">
                <a:solidFill>
                  <a:srgbClr val="FFFFFF"/>
                </a:solidFill>
                <a:latin typeface="Calibri"/>
                <a:cs typeface="Calibri"/>
              </a:rPr>
              <a:t>8	</a:t>
            </a:r>
            <a:r>
              <a:rPr sz="2400" b="1" spc="-5" dirty="0">
                <a:solidFill>
                  <a:srgbClr val="FFFFFF"/>
                </a:solidFill>
                <a:latin typeface="Calibri"/>
                <a:cs typeface="Calibri"/>
              </a:rPr>
              <a:t>panel	</a:t>
            </a:r>
            <a:r>
              <a:rPr sz="2400" b="1" spc="-10" dirty="0">
                <a:solidFill>
                  <a:srgbClr val="FFFFFF"/>
                </a:solidFill>
                <a:latin typeface="Calibri"/>
                <a:cs typeface="Calibri"/>
              </a:rPr>
              <a:t>recommended	</a:t>
            </a:r>
            <a:r>
              <a:rPr sz="2400" b="1" spc="-5" dirty="0">
                <a:solidFill>
                  <a:srgbClr val="FFFFFF"/>
                </a:solidFill>
                <a:latin typeface="Calibri"/>
                <a:cs typeface="Calibri"/>
              </a:rPr>
              <a:t>thiazide-type	</a:t>
            </a:r>
            <a:r>
              <a:rPr sz="2400" b="1" spc="-10" dirty="0">
                <a:solidFill>
                  <a:srgbClr val="FFFFFF"/>
                </a:solidFill>
                <a:latin typeface="Calibri"/>
                <a:cs typeface="Calibri"/>
              </a:rPr>
              <a:t>diuretics	</a:t>
            </a:r>
            <a:r>
              <a:rPr sz="2400" b="1" dirty="0">
                <a:solidFill>
                  <a:srgbClr val="FFFFFF"/>
                </a:solidFill>
                <a:latin typeface="Calibri"/>
                <a:cs typeface="Calibri"/>
              </a:rPr>
              <a:t>as	</a:t>
            </a:r>
            <a:r>
              <a:rPr sz="2400" b="1" spc="-5" dirty="0">
                <a:solidFill>
                  <a:srgbClr val="FFFFFF"/>
                </a:solidFill>
                <a:latin typeface="Calibri"/>
                <a:cs typeface="Calibri"/>
              </a:rPr>
              <a:t>initial</a:t>
            </a:r>
            <a:endParaRPr sz="2400">
              <a:latin typeface="Calibri"/>
              <a:cs typeface="Calibri"/>
            </a:endParaRPr>
          </a:p>
          <a:p>
            <a:pPr marL="94615">
              <a:lnSpc>
                <a:spcPct val="100000"/>
              </a:lnSpc>
              <a:spcBef>
                <a:spcPts val="5"/>
              </a:spcBef>
            </a:pPr>
            <a:r>
              <a:rPr sz="2400" b="1" spc="-15" dirty="0">
                <a:solidFill>
                  <a:srgbClr val="FFFFFF"/>
                </a:solidFill>
                <a:latin typeface="Calibri"/>
                <a:cs typeface="Calibri"/>
              </a:rPr>
              <a:t>therapy for </a:t>
            </a:r>
            <a:r>
              <a:rPr sz="2400" b="1" spc="-10" dirty="0">
                <a:solidFill>
                  <a:srgbClr val="FFFFFF"/>
                </a:solidFill>
                <a:latin typeface="Calibri"/>
                <a:cs typeface="Calibri"/>
              </a:rPr>
              <a:t>most patients </a:t>
            </a:r>
            <a:r>
              <a:rPr sz="2400" b="1" spc="-5" dirty="0">
                <a:solidFill>
                  <a:srgbClr val="FFFFFF"/>
                </a:solidFill>
                <a:latin typeface="Calibri"/>
                <a:cs typeface="Calibri"/>
              </a:rPr>
              <a:t>(include newly </a:t>
            </a:r>
            <a:r>
              <a:rPr sz="2400" b="1" dirty="0">
                <a:solidFill>
                  <a:srgbClr val="FFFFFF"/>
                </a:solidFill>
                <a:latin typeface="Calibri"/>
                <a:cs typeface="Calibri"/>
              </a:rPr>
              <a:t>diagnosed</a:t>
            </a:r>
            <a:r>
              <a:rPr sz="2400" b="1" spc="40" dirty="0">
                <a:solidFill>
                  <a:srgbClr val="FFFFFF"/>
                </a:solidFill>
                <a:latin typeface="Calibri"/>
                <a:cs typeface="Calibri"/>
              </a:rPr>
              <a:t> </a:t>
            </a:r>
            <a:r>
              <a:rPr sz="2400" b="1" dirty="0">
                <a:solidFill>
                  <a:srgbClr val="FFFFFF"/>
                </a:solidFill>
                <a:latin typeface="Calibri"/>
                <a:cs typeface="Calibri"/>
              </a:rPr>
              <a:t>HTN)</a:t>
            </a:r>
            <a:endParaRPr sz="24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69007" y="2402204"/>
            <a:ext cx="8335645" cy="1560830"/>
          </a:xfrm>
          <a:prstGeom prst="rect">
            <a:avLst/>
          </a:prstGeom>
          <a:solidFill>
            <a:srgbClr val="FFC000"/>
          </a:solidFill>
        </p:spPr>
        <p:txBody>
          <a:bodyPr vert="horz" wrap="square" lIns="0" tIns="27940" rIns="0" bIns="0" rtlCol="0">
            <a:spAutoFit/>
          </a:bodyPr>
          <a:lstStyle/>
          <a:p>
            <a:pPr marL="94615" marR="85090" algn="just">
              <a:lnSpc>
                <a:spcPct val="100400"/>
              </a:lnSpc>
              <a:spcBef>
                <a:spcPts val="220"/>
              </a:spcBef>
            </a:pPr>
            <a:r>
              <a:rPr sz="2400" b="1" dirty="0">
                <a:latin typeface="Calibri"/>
                <a:cs typeface="Calibri"/>
              </a:rPr>
              <a:t>Under </a:t>
            </a:r>
            <a:r>
              <a:rPr sz="2400" b="1" spc="-5" dirty="0">
                <a:latin typeface="Calibri"/>
                <a:cs typeface="Calibri"/>
              </a:rPr>
              <a:t>the JNC </a:t>
            </a:r>
            <a:r>
              <a:rPr sz="2400" b="1" dirty="0">
                <a:latin typeface="Calibri"/>
                <a:cs typeface="Calibri"/>
              </a:rPr>
              <a:t>8 </a:t>
            </a:r>
            <a:r>
              <a:rPr sz="2400" b="1" spc="-5" dirty="0">
                <a:latin typeface="Calibri"/>
                <a:cs typeface="Calibri"/>
              </a:rPr>
              <a:t>guidelines, </a:t>
            </a:r>
            <a:r>
              <a:rPr sz="2400" b="1" spc="-10" dirty="0">
                <a:latin typeface="Calibri"/>
                <a:cs typeface="Calibri"/>
              </a:rPr>
              <a:t>patients </a:t>
            </a:r>
            <a:r>
              <a:rPr sz="2400" b="1" spc="-5" dirty="0">
                <a:latin typeface="Calibri"/>
                <a:cs typeface="Calibri"/>
              </a:rPr>
              <a:t>would </a:t>
            </a:r>
            <a:r>
              <a:rPr sz="2400" b="1" spc="-10" dirty="0">
                <a:latin typeface="Calibri"/>
                <a:cs typeface="Calibri"/>
              </a:rPr>
              <a:t>receive </a:t>
            </a:r>
            <a:r>
              <a:rPr sz="2400" b="1" dirty="0">
                <a:latin typeface="Calibri"/>
                <a:cs typeface="Calibri"/>
              </a:rPr>
              <a:t>a </a:t>
            </a:r>
            <a:r>
              <a:rPr sz="2400" b="1" spc="-5" dirty="0">
                <a:latin typeface="Calibri"/>
                <a:cs typeface="Calibri"/>
              </a:rPr>
              <a:t>dosage  adjustment </a:t>
            </a:r>
            <a:r>
              <a:rPr sz="2400" b="1" dirty="0">
                <a:latin typeface="Calibri"/>
                <a:cs typeface="Calibri"/>
              </a:rPr>
              <a:t>and </a:t>
            </a:r>
            <a:r>
              <a:rPr sz="2400" b="1" spc="-10" dirty="0">
                <a:latin typeface="Calibri"/>
                <a:cs typeface="Calibri"/>
              </a:rPr>
              <a:t>combinations </a:t>
            </a:r>
            <a:r>
              <a:rPr sz="2400" b="1" dirty="0">
                <a:latin typeface="Calibri"/>
                <a:cs typeface="Calibri"/>
              </a:rPr>
              <a:t>of </a:t>
            </a:r>
            <a:r>
              <a:rPr sz="2400" b="1" spc="-5" dirty="0">
                <a:latin typeface="Calibri"/>
                <a:cs typeface="Calibri"/>
              </a:rPr>
              <a:t>the </a:t>
            </a:r>
            <a:r>
              <a:rPr sz="2400" b="1" dirty="0">
                <a:latin typeface="Calibri"/>
                <a:cs typeface="Calibri"/>
              </a:rPr>
              <a:t>4 </a:t>
            </a:r>
            <a:r>
              <a:rPr sz="2400" b="1" spc="-10" dirty="0">
                <a:latin typeface="Calibri"/>
                <a:cs typeface="Calibri"/>
              </a:rPr>
              <a:t>first-line </a:t>
            </a:r>
            <a:r>
              <a:rPr sz="2400" b="1" dirty="0">
                <a:latin typeface="Calibri"/>
                <a:cs typeface="Calibri"/>
              </a:rPr>
              <a:t>&amp; </a:t>
            </a:r>
            <a:r>
              <a:rPr sz="2400" b="1" spc="-15" dirty="0">
                <a:latin typeface="Calibri"/>
                <a:cs typeface="Calibri"/>
              </a:rPr>
              <a:t>later </a:t>
            </a:r>
            <a:r>
              <a:rPr sz="2400" b="1" spc="-5" dirty="0">
                <a:latin typeface="Calibri"/>
                <a:cs typeface="Calibri"/>
              </a:rPr>
              <a:t>line  </a:t>
            </a:r>
            <a:r>
              <a:rPr sz="2400" b="1" spc="-10" dirty="0">
                <a:latin typeface="Calibri"/>
                <a:cs typeface="Calibri"/>
              </a:rPr>
              <a:t>therapies </a:t>
            </a:r>
            <a:r>
              <a:rPr sz="2400" b="1" spc="-20" dirty="0">
                <a:latin typeface="Wingdings"/>
                <a:cs typeface="Wingdings"/>
              </a:rPr>
              <a:t></a:t>
            </a:r>
            <a:r>
              <a:rPr sz="2400" b="1" spc="-20" dirty="0">
                <a:latin typeface="Calibri"/>
                <a:cs typeface="Calibri"/>
              </a:rPr>
              <a:t>ACEI/ARB, </a:t>
            </a:r>
            <a:r>
              <a:rPr sz="2400" b="1" spc="-10" dirty="0">
                <a:latin typeface="Calibri"/>
                <a:cs typeface="Calibri"/>
              </a:rPr>
              <a:t>CCB, </a:t>
            </a:r>
            <a:r>
              <a:rPr sz="2400" b="1" dirty="0">
                <a:latin typeface="Calibri"/>
                <a:cs typeface="Calibri"/>
              </a:rPr>
              <a:t>and </a:t>
            </a:r>
            <a:r>
              <a:rPr sz="2400" b="1" spc="-5" dirty="0">
                <a:latin typeface="Calibri"/>
                <a:cs typeface="Calibri"/>
              </a:rPr>
              <a:t>thiazide-type</a:t>
            </a:r>
            <a:r>
              <a:rPr sz="2400" b="1" spc="60" dirty="0">
                <a:latin typeface="Calibri"/>
                <a:cs typeface="Calibri"/>
              </a:rPr>
              <a:t> </a:t>
            </a:r>
            <a:r>
              <a:rPr sz="2400" b="1" spc="-10" dirty="0">
                <a:latin typeface="Calibri"/>
                <a:cs typeface="Calibri"/>
              </a:rPr>
              <a:t>diuretic</a:t>
            </a:r>
            <a:endParaRPr sz="2400">
              <a:latin typeface="Calibri"/>
              <a:cs typeface="Calibri"/>
            </a:endParaRPr>
          </a:p>
        </p:txBody>
      </p:sp>
      <p:sp>
        <p:nvSpPr>
          <p:cNvPr id="3" name="object 3"/>
          <p:cNvSpPr txBox="1"/>
          <p:nvPr/>
        </p:nvSpPr>
        <p:spPr>
          <a:xfrm>
            <a:off x="1969007" y="4065778"/>
            <a:ext cx="8335645" cy="2362835"/>
          </a:xfrm>
          <a:prstGeom prst="rect">
            <a:avLst/>
          </a:prstGeom>
          <a:solidFill>
            <a:srgbClr val="EC7C30"/>
          </a:solidFill>
        </p:spPr>
        <p:txBody>
          <a:bodyPr vert="horz" wrap="square" lIns="0" tIns="29845" rIns="0" bIns="0" rtlCol="0">
            <a:spAutoFit/>
          </a:bodyPr>
          <a:lstStyle/>
          <a:p>
            <a:pPr marL="94615" marR="83185" algn="just">
              <a:lnSpc>
                <a:spcPct val="100000"/>
              </a:lnSpc>
              <a:spcBef>
                <a:spcPts val="235"/>
              </a:spcBef>
            </a:pPr>
            <a:r>
              <a:rPr sz="2400" b="1" spc="-5" dirty="0">
                <a:latin typeface="Calibri"/>
                <a:cs typeface="Calibri"/>
              </a:rPr>
              <a:t>The JNC </a:t>
            </a:r>
            <a:r>
              <a:rPr sz="2400" b="1" dirty="0">
                <a:latin typeface="Calibri"/>
                <a:cs typeface="Calibri"/>
              </a:rPr>
              <a:t>8 does not </a:t>
            </a:r>
            <a:r>
              <a:rPr sz="2400" b="1" spc="-10" dirty="0">
                <a:latin typeface="Calibri"/>
                <a:cs typeface="Calibri"/>
              </a:rPr>
              <a:t>recommend </a:t>
            </a:r>
            <a:r>
              <a:rPr sz="2400" b="1" spc="-15" dirty="0">
                <a:latin typeface="Calibri"/>
                <a:cs typeface="Calibri"/>
              </a:rPr>
              <a:t>β-blockers </a:t>
            </a:r>
            <a:r>
              <a:rPr sz="2400" b="1" spc="-5" dirty="0">
                <a:latin typeface="Calibri"/>
                <a:cs typeface="Calibri"/>
              </a:rPr>
              <a:t>and </a:t>
            </a:r>
            <a:r>
              <a:rPr sz="2400" b="1" spc="-15" dirty="0">
                <a:latin typeface="Calibri"/>
                <a:cs typeface="Calibri"/>
              </a:rPr>
              <a:t>α-blockers </a:t>
            </a:r>
            <a:r>
              <a:rPr sz="2400" b="1" dirty="0">
                <a:latin typeface="Calibri"/>
                <a:cs typeface="Calibri"/>
              </a:rPr>
              <a:t>as </a:t>
            </a:r>
            <a:r>
              <a:rPr sz="2400" b="1" spc="-15" dirty="0">
                <a:latin typeface="Calibri"/>
                <a:cs typeface="Calibri"/>
              </a:rPr>
              <a:t>1</a:t>
            </a:r>
            <a:r>
              <a:rPr sz="2400" b="1" spc="-22" baseline="24305" dirty="0">
                <a:latin typeface="Calibri"/>
                <a:cs typeface="Calibri"/>
              </a:rPr>
              <a:t>st  </a:t>
            </a:r>
            <a:r>
              <a:rPr sz="2400" b="1" spc="-15" dirty="0">
                <a:latin typeface="Calibri"/>
                <a:cs typeface="Calibri"/>
              </a:rPr>
              <a:t>therapy </a:t>
            </a:r>
            <a:r>
              <a:rPr sz="2400" b="1" dirty="0">
                <a:latin typeface="Calibri"/>
                <a:cs typeface="Calibri"/>
              </a:rPr>
              <a:t>due </a:t>
            </a:r>
            <a:r>
              <a:rPr sz="2400" b="1" spc="-15" dirty="0">
                <a:latin typeface="Calibri"/>
                <a:cs typeface="Calibri"/>
              </a:rPr>
              <a:t>to </a:t>
            </a:r>
            <a:r>
              <a:rPr sz="2400" b="1" dirty="0">
                <a:latin typeface="Calibri"/>
                <a:cs typeface="Calibri"/>
              </a:rPr>
              <a:t>1 trial </a:t>
            </a:r>
            <a:r>
              <a:rPr sz="2400" b="1" spc="-5" dirty="0">
                <a:latin typeface="Calibri"/>
                <a:cs typeface="Calibri"/>
              </a:rPr>
              <a:t>that showed </a:t>
            </a:r>
            <a:r>
              <a:rPr sz="2400" b="1" dirty="0">
                <a:latin typeface="Calibri"/>
                <a:cs typeface="Calibri"/>
              </a:rPr>
              <a:t>a </a:t>
            </a:r>
            <a:r>
              <a:rPr sz="2400" b="1" spc="-5" dirty="0">
                <a:latin typeface="Calibri"/>
                <a:cs typeface="Calibri"/>
              </a:rPr>
              <a:t>higher </a:t>
            </a:r>
            <a:r>
              <a:rPr sz="2400" b="1" spc="-30" dirty="0">
                <a:latin typeface="Calibri"/>
                <a:cs typeface="Calibri"/>
              </a:rPr>
              <a:t>rate </a:t>
            </a:r>
            <a:r>
              <a:rPr sz="2400" b="1" dirty="0">
                <a:latin typeface="Calibri"/>
                <a:cs typeface="Calibri"/>
              </a:rPr>
              <a:t>of CV </a:t>
            </a:r>
            <a:r>
              <a:rPr sz="2400" b="1" spc="-10" dirty="0">
                <a:latin typeface="Calibri"/>
                <a:cs typeface="Calibri"/>
              </a:rPr>
              <a:t>events  </a:t>
            </a:r>
            <a:r>
              <a:rPr sz="2400" b="1" spc="-5" dirty="0">
                <a:latin typeface="Calibri"/>
                <a:cs typeface="Calibri"/>
              </a:rPr>
              <a:t>with </a:t>
            </a:r>
            <a:r>
              <a:rPr sz="2400" b="1" dirty="0">
                <a:latin typeface="Calibri"/>
                <a:cs typeface="Calibri"/>
              </a:rPr>
              <a:t>use of </a:t>
            </a:r>
            <a:r>
              <a:rPr sz="2400" b="1" spc="-5" dirty="0">
                <a:latin typeface="Calibri"/>
                <a:cs typeface="Calibri"/>
              </a:rPr>
              <a:t>βB </a:t>
            </a:r>
            <a:r>
              <a:rPr sz="2400" b="1" spc="-10" dirty="0">
                <a:latin typeface="Calibri"/>
                <a:cs typeface="Calibri"/>
              </a:rPr>
              <a:t>compared </a:t>
            </a:r>
            <a:r>
              <a:rPr sz="2400" b="1" spc="-5" dirty="0">
                <a:latin typeface="Calibri"/>
                <a:cs typeface="Calibri"/>
              </a:rPr>
              <a:t>with </a:t>
            </a:r>
            <a:r>
              <a:rPr sz="2400" b="1" dirty="0">
                <a:latin typeface="Calibri"/>
                <a:cs typeface="Calibri"/>
              </a:rPr>
              <a:t>use of an </a:t>
            </a:r>
            <a:r>
              <a:rPr sz="2400" b="1" spc="-10" dirty="0">
                <a:latin typeface="Calibri"/>
                <a:cs typeface="Calibri"/>
              </a:rPr>
              <a:t>ARB, </a:t>
            </a:r>
            <a:r>
              <a:rPr sz="2400" b="1" dirty="0">
                <a:latin typeface="Calibri"/>
                <a:cs typeface="Calibri"/>
              </a:rPr>
              <a:t>and </a:t>
            </a:r>
            <a:r>
              <a:rPr sz="2400" b="1" spc="-5" dirty="0">
                <a:latin typeface="Calibri"/>
                <a:cs typeface="Calibri"/>
              </a:rPr>
              <a:t>another </a:t>
            </a:r>
            <a:r>
              <a:rPr sz="2400" b="1" dirty="0">
                <a:latin typeface="Calibri"/>
                <a:cs typeface="Calibri"/>
              </a:rPr>
              <a:t>trial  </a:t>
            </a:r>
            <a:r>
              <a:rPr sz="2400" b="1" spc="-5" dirty="0">
                <a:latin typeface="Calibri"/>
                <a:cs typeface="Calibri"/>
              </a:rPr>
              <a:t>in which αB </a:t>
            </a:r>
            <a:r>
              <a:rPr sz="2400" b="1" spc="-10" dirty="0">
                <a:latin typeface="Calibri"/>
                <a:cs typeface="Calibri"/>
              </a:rPr>
              <a:t>resulted </a:t>
            </a:r>
            <a:r>
              <a:rPr sz="2400" b="1" spc="-5" dirty="0">
                <a:latin typeface="Calibri"/>
                <a:cs typeface="Calibri"/>
              </a:rPr>
              <a:t>in </a:t>
            </a:r>
            <a:r>
              <a:rPr sz="2400" b="1" spc="-10" dirty="0">
                <a:latin typeface="Calibri"/>
                <a:cs typeface="Calibri"/>
              </a:rPr>
              <a:t>inferior </a:t>
            </a:r>
            <a:r>
              <a:rPr sz="2400" b="1" dirty="0">
                <a:latin typeface="Calibri"/>
                <a:cs typeface="Calibri"/>
              </a:rPr>
              <a:t>CV </a:t>
            </a:r>
            <a:r>
              <a:rPr sz="2400" b="1" spc="-10" dirty="0">
                <a:latin typeface="Calibri"/>
                <a:cs typeface="Calibri"/>
              </a:rPr>
              <a:t>outcomes compared </a:t>
            </a:r>
            <a:r>
              <a:rPr sz="2400" b="1" spc="-5" dirty="0">
                <a:latin typeface="Calibri"/>
                <a:cs typeface="Calibri"/>
              </a:rPr>
              <a:t>with </a:t>
            </a:r>
            <a:r>
              <a:rPr sz="2400" b="1" dirty="0">
                <a:latin typeface="Calibri"/>
                <a:cs typeface="Calibri"/>
              </a:rPr>
              <a:t>use  of a</a:t>
            </a:r>
            <a:r>
              <a:rPr sz="2400" b="1" spc="-25" dirty="0">
                <a:latin typeface="Calibri"/>
                <a:cs typeface="Calibri"/>
              </a:rPr>
              <a:t> </a:t>
            </a:r>
            <a:r>
              <a:rPr sz="2400" b="1" spc="-10" dirty="0">
                <a:latin typeface="Calibri"/>
                <a:cs typeface="Calibri"/>
              </a:rPr>
              <a:t>diuretic</a:t>
            </a:r>
            <a:endParaRPr sz="2400">
              <a:latin typeface="Calibri"/>
              <a:cs typeface="Calibri"/>
            </a:endParaRPr>
          </a:p>
        </p:txBody>
      </p:sp>
      <p:sp>
        <p:nvSpPr>
          <p:cNvPr id="4" name="object 4"/>
          <p:cNvSpPr txBox="1"/>
          <p:nvPr/>
        </p:nvSpPr>
        <p:spPr>
          <a:xfrm>
            <a:off x="1969007" y="478790"/>
            <a:ext cx="8335645" cy="1835150"/>
          </a:xfrm>
          <a:prstGeom prst="rect">
            <a:avLst/>
          </a:prstGeom>
          <a:solidFill>
            <a:srgbClr val="6FAC46"/>
          </a:solidFill>
        </p:spPr>
        <p:txBody>
          <a:bodyPr vert="horz" wrap="square" lIns="0" tIns="29209" rIns="0" bIns="0" rtlCol="0">
            <a:spAutoFit/>
          </a:bodyPr>
          <a:lstStyle/>
          <a:p>
            <a:pPr marL="94615" marR="88265" indent="51435">
              <a:lnSpc>
                <a:spcPct val="100000"/>
              </a:lnSpc>
              <a:spcBef>
                <a:spcPts val="229"/>
              </a:spcBef>
              <a:tabLst>
                <a:tab pos="928369" algn="l"/>
                <a:tab pos="978535" algn="l"/>
                <a:tab pos="1847214" algn="l"/>
                <a:tab pos="2606040" algn="l"/>
                <a:tab pos="3597275" algn="l"/>
                <a:tab pos="4287520" algn="l"/>
                <a:tab pos="5636895" algn="l"/>
                <a:tab pos="6002655" algn="l"/>
                <a:tab pos="7066280" algn="l"/>
                <a:tab pos="7974965" algn="l"/>
              </a:tabLst>
            </a:pPr>
            <a:r>
              <a:rPr sz="2400" b="1" spc="-5" dirty="0">
                <a:latin typeface="Calibri"/>
                <a:cs typeface="Calibri"/>
              </a:rPr>
              <a:t>JNC</a:t>
            </a:r>
            <a:r>
              <a:rPr sz="2400" b="1" spc="25" dirty="0">
                <a:latin typeface="Calibri"/>
                <a:cs typeface="Calibri"/>
              </a:rPr>
              <a:t> </a:t>
            </a:r>
            <a:r>
              <a:rPr sz="2400" b="1" dirty="0">
                <a:latin typeface="Calibri"/>
                <a:cs typeface="Calibri"/>
              </a:rPr>
              <a:t>8		also </a:t>
            </a:r>
            <a:r>
              <a:rPr sz="2400" b="1" spc="-10" dirty="0">
                <a:latin typeface="Calibri"/>
                <a:cs typeface="Calibri"/>
              </a:rPr>
              <a:t>recommend lifestyle interventions </a:t>
            </a:r>
            <a:r>
              <a:rPr sz="2400" b="1" spc="-5" dirty="0">
                <a:latin typeface="Calibri"/>
                <a:cs typeface="Calibri"/>
              </a:rPr>
              <a:t>include </a:t>
            </a:r>
            <a:r>
              <a:rPr sz="2400" b="1" dirty="0">
                <a:latin typeface="Calibri"/>
                <a:cs typeface="Calibri"/>
              </a:rPr>
              <a:t>use of the  </a:t>
            </a:r>
            <a:r>
              <a:rPr sz="2400" b="1" spc="-65" dirty="0">
                <a:latin typeface="Calibri"/>
                <a:cs typeface="Calibri"/>
              </a:rPr>
              <a:t>D</a:t>
            </a:r>
            <a:r>
              <a:rPr sz="2400" b="1" dirty="0">
                <a:latin typeface="Calibri"/>
                <a:cs typeface="Calibri"/>
              </a:rPr>
              <a:t>ASH	</a:t>
            </a:r>
            <a:r>
              <a:rPr sz="2400" b="1" spc="-5" dirty="0">
                <a:latin typeface="Calibri"/>
                <a:cs typeface="Calibri"/>
              </a:rPr>
              <a:t>e</a:t>
            </a:r>
            <a:r>
              <a:rPr sz="2400" b="1" spc="-20" dirty="0">
                <a:latin typeface="Calibri"/>
                <a:cs typeface="Calibri"/>
              </a:rPr>
              <a:t>a</a:t>
            </a:r>
            <a:r>
              <a:rPr sz="2400" b="1" dirty="0">
                <a:latin typeface="Calibri"/>
                <a:cs typeface="Calibri"/>
              </a:rPr>
              <a:t>ting	pla</a:t>
            </a:r>
            <a:r>
              <a:rPr sz="2400" b="1" spc="-10" dirty="0">
                <a:latin typeface="Calibri"/>
                <a:cs typeface="Calibri"/>
              </a:rPr>
              <a:t>n</a:t>
            </a:r>
            <a:r>
              <a:rPr sz="2400" b="1" dirty="0">
                <a:latin typeface="Calibri"/>
                <a:cs typeface="Calibri"/>
              </a:rPr>
              <a:t>,	</a:t>
            </a:r>
            <a:r>
              <a:rPr sz="2400" b="1" spc="-25" dirty="0">
                <a:latin typeface="Calibri"/>
                <a:cs typeface="Calibri"/>
              </a:rPr>
              <a:t>w</a:t>
            </a:r>
            <a:r>
              <a:rPr sz="2400" b="1" spc="-5" dirty="0">
                <a:latin typeface="Calibri"/>
                <a:cs typeface="Calibri"/>
              </a:rPr>
              <a:t>eig</a:t>
            </a:r>
            <a:r>
              <a:rPr sz="2400" b="1" spc="-25" dirty="0">
                <a:latin typeface="Calibri"/>
                <a:cs typeface="Calibri"/>
              </a:rPr>
              <a:t>h</a:t>
            </a:r>
            <a:r>
              <a:rPr sz="2400" b="1" dirty="0">
                <a:latin typeface="Calibri"/>
                <a:cs typeface="Calibri"/>
              </a:rPr>
              <a:t>t	los</a:t>
            </a:r>
            <a:r>
              <a:rPr sz="2400" b="1" spc="0" dirty="0">
                <a:latin typeface="Calibri"/>
                <a:cs typeface="Calibri"/>
              </a:rPr>
              <a:t>s</a:t>
            </a:r>
            <a:r>
              <a:rPr sz="2400" b="1" dirty="0">
                <a:latin typeface="Calibri"/>
                <a:cs typeface="Calibri"/>
              </a:rPr>
              <a:t>,	</a:t>
            </a:r>
            <a:r>
              <a:rPr sz="2400" b="1" spc="-30" dirty="0">
                <a:latin typeface="Calibri"/>
                <a:cs typeface="Calibri"/>
              </a:rPr>
              <a:t>r</a:t>
            </a:r>
            <a:r>
              <a:rPr sz="2400" b="1" spc="-5" dirty="0">
                <a:latin typeface="Calibri"/>
                <a:cs typeface="Calibri"/>
              </a:rPr>
              <a:t>educt</a:t>
            </a:r>
            <a:r>
              <a:rPr sz="2400" b="1" spc="-10" dirty="0">
                <a:latin typeface="Calibri"/>
                <a:cs typeface="Calibri"/>
              </a:rPr>
              <a:t>i</a:t>
            </a:r>
            <a:r>
              <a:rPr sz="2400" b="1" dirty="0">
                <a:latin typeface="Calibri"/>
                <a:cs typeface="Calibri"/>
              </a:rPr>
              <a:t>on	</a:t>
            </a:r>
            <a:r>
              <a:rPr sz="2400" b="1" spc="-5" dirty="0">
                <a:latin typeface="Calibri"/>
                <a:cs typeface="Calibri"/>
              </a:rPr>
              <a:t>i</a:t>
            </a:r>
            <a:r>
              <a:rPr sz="2400" b="1" dirty="0">
                <a:latin typeface="Calibri"/>
                <a:cs typeface="Calibri"/>
              </a:rPr>
              <a:t>n	sodi</a:t>
            </a:r>
            <a:r>
              <a:rPr sz="2400" b="1" spc="-15" dirty="0">
                <a:latin typeface="Calibri"/>
                <a:cs typeface="Calibri"/>
              </a:rPr>
              <a:t>u</a:t>
            </a:r>
            <a:r>
              <a:rPr sz="2400" b="1" dirty="0">
                <a:latin typeface="Calibri"/>
                <a:cs typeface="Calibri"/>
              </a:rPr>
              <a:t>m	i</a:t>
            </a:r>
            <a:r>
              <a:rPr sz="2400" b="1" spc="-35" dirty="0">
                <a:latin typeface="Calibri"/>
                <a:cs typeface="Calibri"/>
              </a:rPr>
              <a:t>n</a:t>
            </a:r>
            <a:r>
              <a:rPr sz="2400" b="1" spc="-30" dirty="0">
                <a:latin typeface="Calibri"/>
                <a:cs typeface="Calibri"/>
              </a:rPr>
              <a:t>t</a:t>
            </a:r>
            <a:r>
              <a:rPr sz="2400" b="1" dirty="0">
                <a:latin typeface="Calibri"/>
                <a:cs typeface="Calibri"/>
              </a:rPr>
              <a:t>a</a:t>
            </a:r>
            <a:r>
              <a:rPr sz="2400" b="1" spc="-60" dirty="0">
                <a:latin typeface="Calibri"/>
                <a:cs typeface="Calibri"/>
              </a:rPr>
              <a:t>k</a:t>
            </a:r>
            <a:r>
              <a:rPr sz="2400" b="1" dirty="0">
                <a:latin typeface="Calibri"/>
                <a:cs typeface="Calibri"/>
              </a:rPr>
              <a:t>e	</a:t>
            </a:r>
            <a:r>
              <a:rPr sz="2400" b="1" spc="-30" dirty="0">
                <a:latin typeface="Calibri"/>
                <a:cs typeface="Calibri"/>
              </a:rPr>
              <a:t>to</a:t>
            </a:r>
            <a:endParaRPr sz="2400">
              <a:latin typeface="Calibri"/>
              <a:cs typeface="Calibri"/>
            </a:endParaRPr>
          </a:p>
          <a:p>
            <a:pPr marL="94615" marR="85090">
              <a:lnSpc>
                <a:spcPct val="100000"/>
              </a:lnSpc>
              <a:tabLst>
                <a:tab pos="763905" algn="l"/>
                <a:tab pos="1789430" algn="l"/>
                <a:tab pos="2394585" algn="l"/>
                <a:tab pos="2775585" algn="l"/>
                <a:tab pos="3505835" algn="l"/>
                <a:tab pos="3941445" algn="l"/>
                <a:tab pos="5095240" algn="l"/>
                <a:tab pos="5484495" algn="l"/>
                <a:tab pos="7606030" algn="l"/>
              </a:tabLst>
            </a:pPr>
            <a:r>
              <a:rPr sz="2400" b="1" dirty="0">
                <a:latin typeface="Calibri"/>
                <a:cs typeface="Calibri"/>
              </a:rPr>
              <a:t>&lt;</a:t>
            </a:r>
            <a:r>
              <a:rPr sz="2400" b="1" spc="-5" dirty="0">
                <a:latin typeface="Calibri"/>
                <a:cs typeface="Calibri"/>
              </a:rPr>
              <a:t>2</a:t>
            </a:r>
            <a:r>
              <a:rPr sz="2400" b="1" spc="-10" dirty="0">
                <a:latin typeface="Calibri"/>
                <a:cs typeface="Calibri"/>
              </a:rPr>
              <a:t>.</a:t>
            </a:r>
            <a:r>
              <a:rPr sz="2400" b="1" dirty="0">
                <a:latin typeface="Calibri"/>
                <a:cs typeface="Calibri"/>
              </a:rPr>
              <a:t>4	</a:t>
            </a:r>
            <a:r>
              <a:rPr sz="2400" b="1" spc="-5" dirty="0">
                <a:latin typeface="Calibri"/>
                <a:cs typeface="Calibri"/>
              </a:rPr>
              <a:t>gr/d</a:t>
            </a:r>
            <a:r>
              <a:rPr sz="2400" b="1" spc="-50" dirty="0">
                <a:latin typeface="Calibri"/>
                <a:cs typeface="Calibri"/>
              </a:rPr>
              <a:t>a</a:t>
            </a:r>
            <a:r>
              <a:rPr sz="2400" b="1" spc="-145" dirty="0">
                <a:latin typeface="Calibri"/>
                <a:cs typeface="Calibri"/>
              </a:rPr>
              <a:t>y</a:t>
            </a:r>
            <a:r>
              <a:rPr sz="2400" b="1" dirty="0">
                <a:latin typeface="Calibri"/>
                <a:cs typeface="Calibri"/>
              </a:rPr>
              <a:t>,	and	</a:t>
            </a:r>
            <a:r>
              <a:rPr sz="2400" b="1" spc="-25" dirty="0">
                <a:latin typeface="Calibri"/>
                <a:cs typeface="Calibri"/>
              </a:rPr>
              <a:t>a</a:t>
            </a:r>
            <a:r>
              <a:rPr sz="2400" b="1" dirty="0">
                <a:latin typeface="Calibri"/>
                <a:cs typeface="Calibri"/>
              </a:rPr>
              <a:t>t	l</a:t>
            </a:r>
            <a:r>
              <a:rPr sz="2400" b="1" spc="-10" dirty="0">
                <a:latin typeface="Calibri"/>
                <a:cs typeface="Calibri"/>
              </a:rPr>
              <a:t>e</a:t>
            </a:r>
            <a:r>
              <a:rPr sz="2400" b="1" dirty="0">
                <a:latin typeface="Calibri"/>
                <a:cs typeface="Calibri"/>
              </a:rPr>
              <a:t>a</a:t>
            </a:r>
            <a:r>
              <a:rPr sz="2400" b="1" spc="-20" dirty="0">
                <a:latin typeface="Calibri"/>
                <a:cs typeface="Calibri"/>
              </a:rPr>
              <a:t>s</a:t>
            </a:r>
            <a:r>
              <a:rPr sz="2400" b="1" dirty="0">
                <a:latin typeface="Calibri"/>
                <a:cs typeface="Calibri"/>
              </a:rPr>
              <a:t>t	</a:t>
            </a:r>
            <a:r>
              <a:rPr sz="2400" b="1" spc="-5" dirty="0">
                <a:latin typeface="Calibri"/>
                <a:cs typeface="Calibri"/>
              </a:rPr>
              <a:t>3</a:t>
            </a:r>
            <a:r>
              <a:rPr sz="2400" b="1" dirty="0">
                <a:latin typeface="Calibri"/>
                <a:cs typeface="Calibri"/>
              </a:rPr>
              <a:t>0	</a:t>
            </a:r>
            <a:r>
              <a:rPr sz="2400" b="1" spc="-5" dirty="0">
                <a:latin typeface="Calibri"/>
                <a:cs typeface="Calibri"/>
              </a:rPr>
              <a:t>mi</a:t>
            </a:r>
            <a:r>
              <a:rPr sz="2400" b="1" spc="-20" dirty="0">
                <a:latin typeface="Calibri"/>
                <a:cs typeface="Calibri"/>
              </a:rPr>
              <a:t>n</a:t>
            </a:r>
            <a:r>
              <a:rPr sz="2400" b="1" dirty="0">
                <a:latin typeface="Calibri"/>
                <a:cs typeface="Calibri"/>
              </a:rPr>
              <a:t>u</a:t>
            </a:r>
            <a:r>
              <a:rPr sz="2400" b="1" spc="-35" dirty="0">
                <a:latin typeface="Calibri"/>
                <a:cs typeface="Calibri"/>
              </a:rPr>
              <a:t>t</a:t>
            </a:r>
            <a:r>
              <a:rPr sz="2400" b="1" spc="-5" dirty="0">
                <a:latin typeface="Calibri"/>
                <a:cs typeface="Calibri"/>
              </a:rPr>
              <a:t>e</a:t>
            </a:r>
            <a:r>
              <a:rPr sz="2400" b="1" dirty="0">
                <a:latin typeface="Calibri"/>
                <a:cs typeface="Calibri"/>
              </a:rPr>
              <a:t>s	</a:t>
            </a:r>
            <a:r>
              <a:rPr sz="2400" b="1" spc="0" dirty="0">
                <a:latin typeface="Calibri"/>
                <a:cs typeface="Calibri"/>
              </a:rPr>
              <a:t>o</a:t>
            </a:r>
            <a:r>
              <a:rPr sz="2400" b="1" dirty="0">
                <a:latin typeface="Calibri"/>
                <a:cs typeface="Calibri"/>
              </a:rPr>
              <a:t>f	a</a:t>
            </a:r>
            <a:r>
              <a:rPr sz="2400" b="1" spc="0" dirty="0">
                <a:latin typeface="Calibri"/>
                <a:cs typeface="Calibri"/>
              </a:rPr>
              <a:t>e</a:t>
            </a:r>
            <a:r>
              <a:rPr sz="2400" b="1" spc="-40" dirty="0">
                <a:latin typeface="Calibri"/>
                <a:cs typeface="Calibri"/>
              </a:rPr>
              <a:t>r</a:t>
            </a:r>
            <a:r>
              <a:rPr sz="2400" b="1" dirty="0">
                <a:latin typeface="Calibri"/>
                <a:cs typeface="Calibri"/>
              </a:rPr>
              <a:t>obic </a:t>
            </a:r>
            <a:r>
              <a:rPr sz="2400" b="1" spc="-90" dirty="0">
                <a:latin typeface="Calibri"/>
                <a:cs typeface="Calibri"/>
              </a:rPr>
              <a:t> </a:t>
            </a:r>
            <a:r>
              <a:rPr sz="2400" b="1" dirty="0">
                <a:latin typeface="Calibri"/>
                <a:cs typeface="Calibri"/>
              </a:rPr>
              <a:t>a</a:t>
            </a:r>
            <a:r>
              <a:rPr sz="2400" b="1" spc="0" dirty="0">
                <a:latin typeface="Calibri"/>
                <a:cs typeface="Calibri"/>
              </a:rPr>
              <a:t>c</a:t>
            </a:r>
            <a:r>
              <a:rPr sz="2400" b="1" dirty="0">
                <a:latin typeface="Calibri"/>
                <a:cs typeface="Calibri"/>
              </a:rPr>
              <a:t>tivi</a:t>
            </a:r>
            <a:r>
              <a:rPr sz="2400" b="1" spc="-10" dirty="0">
                <a:latin typeface="Calibri"/>
                <a:cs typeface="Calibri"/>
              </a:rPr>
              <a:t>t</a:t>
            </a:r>
            <a:r>
              <a:rPr sz="2400" b="1" dirty="0">
                <a:latin typeface="Calibri"/>
                <a:cs typeface="Calibri"/>
              </a:rPr>
              <a:t>y	</a:t>
            </a:r>
            <a:r>
              <a:rPr sz="2400" b="1" spc="-10" dirty="0">
                <a:latin typeface="Calibri"/>
                <a:cs typeface="Calibri"/>
              </a:rPr>
              <a:t>m</a:t>
            </a:r>
            <a:r>
              <a:rPr sz="2400" b="1" dirty="0">
                <a:latin typeface="Calibri"/>
                <a:cs typeface="Calibri"/>
              </a:rPr>
              <a:t>o</a:t>
            </a:r>
            <a:r>
              <a:rPr sz="2400" b="1" spc="-20" dirty="0">
                <a:latin typeface="Calibri"/>
                <a:cs typeface="Calibri"/>
              </a:rPr>
              <a:t>s</a:t>
            </a:r>
            <a:r>
              <a:rPr sz="2400" b="1" dirty="0">
                <a:latin typeface="Calibri"/>
                <a:cs typeface="Calibri"/>
              </a:rPr>
              <a:t>t  </a:t>
            </a:r>
            <a:r>
              <a:rPr sz="2400" b="1" spc="-20" dirty="0">
                <a:latin typeface="Calibri"/>
                <a:cs typeface="Calibri"/>
              </a:rPr>
              <a:t>days </a:t>
            </a:r>
            <a:r>
              <a:rPr sz="2400" b="1" dirty="0">
                <a:latin typeface="Calibri"/>
                <a:cs typeface="Calibri"/>
              </a:rPr>
              <a:t>of </a:t>
            </a:r>
            <a:r>
              <a:rPr sz="2400" b="1" spc="-5" dirty="0">
                <a:latin typeface="Calibri"/>
                <a:cs typeface="Calibri"/>
              </a:rPr>
              <a:t>the</a:t>
            </a:r>
            <a:r>
              <a:rPr sz="2400" b="1" spc="10" dirty="0">
                <a:latin typeface="Calibri"/>
                <a:cs typeface="Calibri"/>
              </a:rPr>
              <a:t> </a:t>
            </a:r>
            <a:r>
              <a:rPr sz="2400" b="1" spc="-10" dirty="0">
                <a:latin typeface="Calibri"/>
                <a:cs typeface="Calibri"/>
              </a:rPr>
              <a:t>week</a:t>
            </a:r>
            <a:endParaRPr sz="240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27020" y="1384300"/>
            <a:ext cx="7582534" cy="25400"/>
          </a:xfrm>
          <a:custGeom>
            <a:avLst/>
            <a:gdLst/>
            <a:ahLst/>
            <a:cxnLst/>
            <a:rect l="l" t="t" r="r" b="b"/>
            <a:pathLst>
              <a:path w="7582534" h="25400">
                <a:moveTo>
                  <a:pt x="0" y="25400"/>
                </a:moveTo>
                <a:lnTo>
                  <a:pt x="7582281" y="25400"/>
                </a:lnTo>
                <a:lnTo>
                  <a:pt x="7582281" y="0"/>
                </a:lnTo>
                <a:lnTo>
                  <a:pt x="0" y="0"/>
                </a:lnTo>
                <a:lnTo>
                  <a:pt x="0" y="25400"/>
                </a:lnTo>
                <a:close/>
              </a:path>
            </a:pathLst>
          </a:custGeom>
          <a:solidFill>
            <a:srgbClr val="000000"/>
          </a:solidFill>
        </p:spPr>
        <p:txBody>
          <a:bodyPr wrap="square" lIns="0" tIns="0" rIns="0" bIns="0" rtlCol="0"/>
          <a:lstStyle/>
          <a:p>
            <a:endParaRPr/>
          </a:p>
        </p:txBody>
      </p:sp>
      <p:sp>
        <p:nvSpPr>
          <p:cNvPr id="3" name="object 3"/>
          <p:cNvSpPr/>
          <p:nvPr/>
        </p:nvSpPr>
        <p:spPr>
          <a:xfrm>
            <a:off x="2327020" y="2847339"/>
            <a:ext cx="7582534" cy="25400"/>
          </a:xfrm>
          <a:custGeom>
            <a:avLst/>
            <a:gdLst/>
            <a:ahLst/>
            <a:cxnLst/>
            <a:rect l="l" t="t" r="r" b="b"/>
            <a:pathLst>
              <a:path w="7582534" h="25400">
                <a:moveTo>
                  <a:pt x="0" y="25400"/>
                </a:moveTo>
                <a:lnTo>
                  <a:pt x="7582281" y="25400"/>
                </a:lnTo>
                <a:lnTo>
                  <a:pt x="7582281" y="0"/>
                </a:lnTo>
                <a:lnTo>
                  <a:pt x="0" y="0"/>
                </a:lnTo>
                <a:lnTo>
                  <a:pt x="0" y="25400"/>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2327020" y="1409700"/>
            <a:ext cx="7582534" cy="1437640"/>
          </a:xfrm>
          <a:prstGeom prst="rect">
            <a:avLst/>
          </a:prstGeom>
          <a:solidFill>
            <a:srgbClr val="FFC000"/>
          </a:solidFill>
        </p:spPr>
        <p:txBody>
          <a:bodyPr vert="horz" wrap="square" lIns="0" tIns="13335" rIns="0" bIns="0" rtlCol="0">
            <a:spAutoFit/>
          </a:bodyPr>
          <a:lstStyle/>
          <a:p>
            <a:pPr marL="91440" marR="81280" algn="just">
              <a:lnSpc>
                <a:spcPct val="100000"/>
              </a:lnSpc>
              <a:spcBef>
                <a:spcPts val="105"/>
              </a:spcBef>
            </a:pPr>
            <a:r>
              <a:rPr spc="-5" dirty="0">
                <a:solidFill>
                  <a:srgbClr val="000000"/>
                </a:solidFill>
              </a:rPr>
              <a:t>When initiating </a:t>
            </a:r>
            <a:r>
              <a:rPr spc="-30" dirty="0">
                <a:solidFill>
                  <a:srgbClr val="000000"/>
                </a:solidFill>
              </a:rPr>
              <a:t>therapy, </a:t>
            </a:r>
            <a:r>
              <a:rPr spc="-10" dirty="0">
                <a:solidFill>
                  <a:srgbClr val="000000"/>
                </a:solidFill>
              </a:rPr>
              <a:t>patients </a:t>
            </a:r>
            <a:r>
              <a:rPr dirty="0">
                <a:solidFill>
                  <a:srgbClr val="000000"/>
                </a:solidFill>
              </a:rPr>
              <a:t>of </a:t>
            </a:r>
            <a:r>
              <a:rPr spc="-5" dirty="0">
                <a:solidFill>
                  <a:srgbClr val="000000"/>
                </a:solidFill>
              </a:rPr>
              <a:t>African descent  without CKD </a:t>
            </a:r>
            <a:r>
              <a:rPr dirty="0">
                <a:solidFill>
                  <a:srgbClr val="000000"/>
                </a:solidFill>
              </a:rPr>
              <a:t>should use </a:t>
            </a:r>
            <a:r>
              <a:rPr spc="-5" dirty="0">
                <a:solidFill>
                  <a:srgbClr val="000000"/>
                </a:solidFill>
              </a:rPr>
              <a:t>CCBs </a:t>
            </a:r>
            <a:r>
              <a:rPr dirty="0">
                <a:solidFill>
                  <a:srgbClr val="000000"/>
                </a:solidFill>
              </a:rPr>
              <a:t>and </a:t>
            </a:r>
            <a:r>
              <a:rPr spc="-5" dirty="0">
                <a:solidFill>
                  <a:srgbClr val="000000"/>
                </a:solidFill>
              </a:rPr>
              <a:t>thiazides </a:t>
            </a:r>
            <a:r>
              <a:rPr spc="-10" dirty="0">
                <a:solidFill>
                  <a:srgbClr val="000000"/>
                </a:solidFill>
              </a:rPr>
              <a:t>instead </a:t>
            </a:r>
            <a:r>
              <a:rPr dirty="0">
                <a:solidFill>
                  <a:srgbClr val="000000"/>
                </a:solidFill>
              </a:rPr>
              <a:t>of </a:t>
            </a:r>
            <a:r>
              <a:rPr spc="-15" dirty="0">
                <a:solidFill>
                  <a:srgbClr val="000000"/>
                </a:solidFill>
              </a:rPr>
              <a:t>ACE  </a:t>
            </a:r>
            <a:r>
              <a:rPr spc="-10" dirty="0">
                <a:solidFill>
                  <a:srgbClr val="000000"/>
                </a:solidFill>
              </a:rPr>
              <a:t>inhibitors</a:t>
            </a:r>
          </a:p>
        </p:txBody>
      </p:sp>
      <p:sp>
        <p:nvSpPr>
          <p:cNvPr id="5" name="object 5"/>
          <p:cNvSpPr/>
          <p:nvPr/>
        </p:nvSpPr>
        <p:spPr>
          <a:xfrm>
            <a:off x="2327020" y="3438397"/>
            <a:ext cx="7582534" cy="25400"/>
          </a:xfrm>
          <a:custGeom>
            <a:avLst/>
            <a:gdLst/>
            <a:ahLst/>
            <a:cxnLst/>
            <a:rect l="l" t="t" r="r" b="b"/>
            <a:pathLst>
              <a:path w="7582534" h="25400">
                <a:moveTo>
                  <a:pt x="0" y="25400"/>
                </a:moveTo>
                <a:lnTo>
                  <a:pt x="7582281" y="25400"/>
                </a:lnTo>
                <a:lnTo>
                  <a:pt x="7582281" y="0"/>
                </a:lnTo>
                <a:lnTo>
                  <a:pt x="0" y="0"/>
                </a:lnTo>
                <a:lnTo>
                  <a:pt x="0" y="25400"/>
                </a:lnTo>
                <a:close/>
              </a:path>
            </a:pathLst>
          </a:custGeom>
          <a:solidFill>
            <a:srgbClr val="000000"/>
          </a:solidFill>
        </p:spPr>
        <p:txBody>
          <a:bodyPr wrap="square" lIns="0" tIns="0" rIns="0" bIns="0" rtlCol="0"/>
          <a:lstStyle/>
          <a:p>
            <a:endParaRPr/>
          </a:p>
        </p:txBody>
      </p:sp>
      <p:sp>
        <p:nvSpPr>
          <p:cNvPr id="6" name="object 6"/>
          <p:cNvSpPr/>
          <p:nvPr/>
        </p:nvSpPr>
        <p:spPr>
          <a:xfrm>
            <a:off x="2327020" y="4535678"/>
            <a:ext cx="7582534" cy="25400"/>
          </a:xfrm>
          <a:custGeom>
            <a:avLst/>
            <a:gdLst/>
            <a:ahLst/>
            <a:cxnLst/>
            <a:rect l="l" t="t" r="r" b="b"/>
            <a:pathLst>
              <a:path w="7582534" h="25400">
                <a:moveTo>
                  <a:pt x="0" y="25400"/>
                </a:moveTo>
                <a:lnTo>
                  <a:pt x="7582281" y="25400"/>
                </a:lnTo>
                <a:lnTo>
                  <a:pt x="7582281" y="0"/>
                </a:lnTo>
                <a:lnTo>
                  <a:pt x="0" y="0"/>
                </a:lnTo>
                <a:lnTo>
                  <a:pt x="0" y="25400"/>
                </a:lnTo>
                <a:close/>
              </a:path>
            </a:pathLst>
          </a:custGeom>
          <a:solidFill>
            <a:srgbClr val="000000"/>
          </a:solidFill>
        </p:spPr>
        <p:txBody>
          <a:bodyPr wrap="square" lIns="0" tIns="0" rIns="0" bIns="0" rtlCol="0"/>
          <a:lstStyle/>
          <a:p>
            <a:endParaRPr/>
          </a:p>
        </p:txBody>
      </p:sp>
      <p:sp>
        <p:nvSpPr>
          <p:cNvPr id="7" name="object 7"/>
          <p:cNvSpPr txBox="1"/>
          <p:nvPr/>
        </p:nvSpPr>
        <p:spPr>
          <a:xfrm>
            <a:off x="2327020" y="3463797"/>
            <a:ext cx="7582534" cy="1071880"/>
          </a:xfrm>
          <a:prstGeom prst="rect">
            <a:avLst/>
          </a:prstGeom>
          <a:solidFill>
            <a:srgbClr val="EC7C30"/>
          </a:solidFill>
        </p:spPr>
        <p:txBody>
          <a:bodyPr vert="horz" wrap="square" lIns="0" tIns="13970" rIns="0" bIns="0" rtlCol="0">
            <a:spAutoFit/>
          </a:bodyPr>
          <a:lstStyle/>
          <a:p>
            <a:pPr marL="91440" marR="83185">
              <a:lnSpc>
                <a:spcPct val="100000"/>
              </a:lnSpc>
              <a:spcBef>
                <a:spcPts val="110"/>
              </a:spcBef>
            </a:pPr>
            <a:r>
              <a:rPr sz="2400" b="1" spc="-15" dirty="0">
                <a:latin typeface="Calibri"/>
                <a:cs typeface="Calibri"/>
              </a:rPr>
              <a:t>ACE </a:t>
            </a:r>
            <a:r>
              <a:rPr sz="2400" b="1" spc="-10" dirty="0">
                <a:latin typeface="Calibri"/>
                <a:cs typeface="Calibri"/>
              </a:rPr>
              <a:t>inhibitors </a:t>
            </a:r>
            <a:r>
              <a:rPr sz="2400" b="1" dirty="0">
                <a:latin typeface="Calibri"/>
                <a:cs typeface="Calibri"/>
              </a:rPr>
              <a:t>and </a:t>
            </a:r>
            <a:r>
              <a:rPr sz="2400" b="1" spc="-5" dirty="0">
                <a:latin typeface="Calibri"/>
                <a:cs typeface="Calibri"/>
              </a:rPr>
              <a:t>ARBs </a:t>
            </a:r>
            <a:r>
              <a:rPr sz="2400" b="1" dirty="0">
                <a:latin typeface="Calibri"/>
                <a:cs typeface="Calibri"/>
              </a:rPr>
              <a:t>should not </a:t>
            </a:r>
            <a:r>
              <a:rPr sz="2400" b="1" spc="-5" dirty="0">
                <a:latin typeface="Calibri"/>
                <a:cs typeface="Calibri"/>
              </a:rPr>
              <a:t>be </a:t>
            </a:r>
            <a:r>
              <a:rPr sz="2400" b="1" dirty="0">
                <a:latin typeface="Calibri"/>
                <a:cs typeface="Calibri"/>
              </a:rPr>
              <a:t>used </a:t>
            </a:r>
            <a:r>
              <a:rPr sz="2400" b="1" spc="-5" dirty="0">
                <a:latin typeface="Calibri"/>
                <a:cs typeface="Calibri"/>
              </a:rPr>
              <a:t>in the </a:t>
            </a:r>
            <a:r>
              <a:rPr sz="2400" b="1" dirty="0">
                <a:latin typeface="Calibri"/>
                <a:cs typeface="Calibri"/>
              </a:rPr>
              <a:t>same  </a:t>
            </a:r>
            <a:r>
              <a:rPr sz="2400" b="1" spc="-10" dirty="0">
                <a:latin typeface="Calibri"/>
                <a:cs typeface="Calibri"/>
              </a:rPr>
              <a:t>patient</a:t>
            </a:r>
            <a:r>
              <a:rPr sz="2400" b="1" spc="5" dirty="0">
                <a:latin typeface="Calibri"/>
                <a:cs typeface="Calibri"/>
              </a:rPr>
              <a:t> </a:t>
            </a:r>
            <a:r>
              <a:rPr sz="2400" b="1" spc="-5" dirty="0">
                <a:latin typeface="Calibri"/>
                <a:cs typeface="Calibri"/>
              </a:rPr>
              <a:t>simultaneously</a:t>
            </a:r>
            <a:endParaRPr sz="240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97351" y="1191767"/>
            <a:ext cx="5981700" cy="545592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asellaDiTesto 10"/>
          <p:cNvSpPr txBox="1">
            <a:spLocks noChangeArrowheads="1"/>
          </p:cNvSpPr>
          <p:nvPr/>
        </p:nvSpPr>
        <p:spPr bwMode="auto">
          <a:xfrm>
            <a:off x="2120900" y="939800"/>
            <a:ext cx="8089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sz="2000" b="1" dirty="0">
                <a:solidFill>
                  <a:srgbClr val="FFFF00"/>
                </a:solidFill>
                <a:ea typeface="ＭＳ Ｐゴシック" panose="020B0600070205080204" pitchFamily="34" charset="-128"/>
              </a:rPr>
              <a:t>Deﬁnitions and classiﬁcation of office BP levels (mmHg)*</a:t>
            </a:r>
            <a:r>
              <a:rPr lang="it-IT" sz="2000" b="1" dirty="0">
                <a:solidFill>
                  <a:srgbClr val="FFFF00"/>
                </a:solidFill>
                <a:ea typeface="ＭＳ Ｐゴシック" panose="020B0600070205080204" pitchFamily="34" charset="-128"/>
              </a:rPr>
              <a:t> </a:t>
            </a:r>
          </a:p>
        </p:txBody>
      </p:sp>
      <p:graphicFrame>
        <p:nvGraphicFramePr>
          <p:cNvPr id="12" name="Tabella 11"/>
          <p:cNvGraphicFramePr>
            <a:graphicFrameLocks noGrp="1"/>
          </p:cNvGraphicFramePr>
          <p:nvPr/>
        </p:nvGraphicFramePr>
        <p:xfrm>
          <a:off x="2209800" y="2476500"/>
          <a:ext cx="7505700" cy="2971800"/>
        </p:xfrm>
        <a:graphic>
          <a:graphicData uri="http://schemas.openxmlformats.org/drawingml/2006/table">
            <a:tbl>
              <a:tblPr/>
              <a:tblGrid>
                <a:gridCol w="2781300"/>
                <a:gridCol w="1714500"/>
                <a:gridCol w="1485900"/>
                <a:gridCol w="1524000"/>
              </a:tblGrid>
              <a:tr h="371475">
                <a:tc>
                  <a:txBody>
                    <a:bodyPr/>
                    <a:lstStyle>
                      <a:lvl1pPr>
                        <a:spcBef>
                          <a:spcPct val="20000"/>
                        </a:spcBef>
                        <a:buFont typeface="Arial" panose="020B0604020202020204" pitchFamily="34" charset="0"/>
                        <a:tabLst>
                          <a:tab pos="1320800" algn="l"/>
                          <a:tab pos="24257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20800" algn="l"/>
                          <a:tab pos="24257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20800" algn="l"/>
                          <a:tab pos="24257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320800" algn="l"/>
                          <a:tab pos="2425700" algn="l"/>
                        </a:tabLst>
                      </a:pPr>
                      <a:r>
                        <a:rPr kumimoji="0" lang="en-GB" sz="14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rPr>
                        <a:t>Category</a:t>
                      </a:r>
                      <a:endParaRPr kumimoji="0" lang="it-IT" sz="14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tabLst>
                          <a:tab pos="1320800" algn="l"/>
                          <a:tab pos="24257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20800" algn="l"/>
                          <a:tab pos="24257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20800" algn="l"/>
                          <a:tab pos="24257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20800" algn="l"/>
                          <a:tab pos="2425700" algn="l"/>
                        </a:tabLst>
                      </a:pPr>
                      <a:r>
                        <a:rPr kumimoji="0" lang="en-GB" sz="1400" b="1" i="0" u="none" strike="noStrike" cap="none" normalizeH="0" baseline="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rPr>
                        <a:t>Systolic</a:t>
                      </a:r>
                      <a:endParaRPr kumimoji="0" lang="it-IT" sz="1400" b="1" i="0" u="none" strike="noStrike" cap="none" normalizeH="0" baseline="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tabLst>
                          <a:tab pos="1320800" algn="l"/>
                          <a:tab pos="24257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20800" algn="l"/>
                          <a:tab pos="24257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20800" algn="l"/>
                          <a:tab pos="24257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20800" algn="l"/>
                          <a:tab pos="2425700" algn="l"/>
                        </a:tabLst>
                      </a:pPr>
                      <a:endParaRPr kumimoji="0" lang="it-IT" sz="1400" b="1" i="0" u="none" strike="noStrike" cap="none" normalizeH="0" baseline="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tabLst>
                          <a:tab pos="1320800" algn="l"/>
                          <a:tab pos="24257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20800" algn="l"/>
                          <a:tab pos="24257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20800" algn="l"/>
                          <a:tab pos="24257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20800" algn="l"/>
                          <a:tab pos="24257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20800" algn="l"/>
                          <a:tab pos="2425700" algn="l"/>
                        </a:tabLst>
                      </a:pPr>
                      <a:r>
                        <a:rPr kumimoji="0" lang="en-GB" sz="1400" b="1" i="0" u="none" strike="noStrike" cap="none" normalizeH="0" baseline="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rPr>
                        <a:t>Diastolic</a:t>
                      </a:r>
                      <a:endParaRPr kumimoji="0" lang="it-IT" sz="1400" b="1" i="0" u="none" strike="noStrike" cap="none" normalizeH="0" baseline="0" smtClean="0">
                        <a:ln>
                          <a:noFill/>
                        </a:ln>
                        <a:solidFill>
                          <a:srgbClr val="FFFFFF"/>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Optimal</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&lt;120</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&lt;80</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Normal</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282700" algn="l"/>
                          <a:tab pos="13462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3462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3462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3462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120–129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and/or</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80–84</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High normal</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282700" algn="l"/>
                          <a:tab pos="13462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3462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3462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3462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130–139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and/or</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85–89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Grade 1 hypertension</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282700" algn="l"/>
                          <a:tab pos="13462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3462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3462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3462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3462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140–159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and/or</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282700" algn="l"/>
                          <a:tab pos="1905000" algn="l"/>
                          <a:tab pos="24511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511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511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511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511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90–99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spcBef>
                          <a:spcPct val="20000"/>
                        </a:spcBef>
                        <a:buFont typeface="Arial" panose="020B0604020202020204" pitchFamily="34" charset="0"/>
                        <a:tabLst>
                          <a:tab pos="1282700" algn="l"/>
                          <a:tab pos="1905000" algn="l"/>
                          <a:tab pos="24130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130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130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282700" algn="l"/>
                          <a:tab pos="1905000" algn="l"/>
                          <a:tab pos="24130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Grade 2 hypertension</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282700" algn="l"/>
                          <a:tab pos="1346200" algn="l"/>
                          <a:tab pos="1905000" algn="l"/>
                          <a:tab pos="24130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346200" algn="l"/>
                          <a:tab pos="1905000" algn="l"/>
                          <a:tab pos="24130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346200" algn="l"/>
                          <a:tab pos="1905000" algn="l"/>
                          <a:tab pos="24130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3462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3462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3462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3462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3462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3462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346200" algn="l"/>
                          <a:tab pos="1905000" algn="l"/>
                          <a:tab pos="24130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160–179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282700" algn="l"/>
                          <a:tab pos="1905000" algn="l"/>
                          <a:tab pos="24130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130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130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130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and/or</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282700" algn="l"/>
                          <a:tab pos="1905000" algn="l"/>
                          <a:tab pos="24130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282700" algn="l"/>
                          <a:tab pos="1905000" algn="l"/>
                          <a:tab pos="24130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282700" algn="l"/>
                          <a:tab pos="1905000" algn="l"/>
                          <a:tab pos="24130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282700" algn="l"/>
                          <a:tab pos="1905000" algn="l"/>
                          <a:tab pos="24130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282700" algn="l"/>
                          <a:tab pos="1905000" algn="l"/>
                          <a:tab pos="24130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100–109</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spcBef>
                          <a:spcPct val="20000"/>
                        </a:spcBef>
                        <a:buFont typeface="Arial" panose="020B0604020202020204" pitchFamily="34" charset="0"/>
                        <a:tabLst>
                          <a:tab pos="1346200" algn="l"/>
                          <a:tab pos="1905000" algn="l"/>
                          <a:tab pos="24765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765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765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346200" algn="l"/>
                          <a:tab pos="1905000" algn="l"/>
                          <a:tab pos="24765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Grade 3 hypertension</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346200" algn="l"/>
                          <a:tab pos="1905000" algn="l"/>
                          <a:tab pos="24765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765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765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76500" algn="l"/>
                        </a:tabLst>
                      </a:pPr>
                      <a:r>
                        <a:rPr kumimoji="0" lang="en-GB" sz="14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≥180</a:t>
                      </a:r>
                      <a:endParaRPr kumimoji="0" lang="it-IT" sz="14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346200" algn="l"/>
                          <a:tab pos="1905000" algn="l"/>
                          <a:tab pos="24765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765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765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765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and/or</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tabLst>
                          <a:tab pos="1346200" algn="l"/>
                          <a:tab pos="1905000" algn="l"/>
                          <a:tab pos="24765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765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765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765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765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≥110</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Isolated systolic hypertension</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≥140</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and</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tabLst>
                          <a:tab pos="1346200" algn="l"/>
                          <a:tab pos="1905000" algn="l"/>
                          <a:tab pos="2489200" algn="l"/>
                        </a:tabLst>
                        <a:defRPr sz="28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tabLst>
                          <a:tab pos="1346200" algn="l"/>
                          <a:tab pos="1905000" algn="l"/>
                          <a:tab pos="2489200" algn="l"/>
                        </a:tabLst>
                        <a:defRPr sz="2400">
                          <a:solidFill>
                            <a:schemeClr val="tx1"/>
                          </a:solidFill>
                          <a:latin typeface="Calibri" panose="020F0502020204030204" pitchFamily="34" charset="0"/>
                          <a:ea typeface="ＭＳ Ｐゴシック" panose="020B0600070205080204" pitchFamily="34" charset="-128"/>
                        </a:defRPr>
                      </a:lvl2pPr>
                      <a:lvl3pPr>
                        <a:spcBef>
                          <a:spcPct val="20000"/>
                        </a:spcBef>
                        <a:tabLst>
                          <a:tab pos="1346200" algn="l"/>
                          <a:tab pos="1905000" algn="l"/>
                          <a:tab pos="2489200" algn="l"/>
                        </a:tabLst>
                        <a:defRPr sz="2000">
                          <a:solidFill>
                            <a:schemeClr val="tx1"/>
                          </a:solidFill>
                          <a:latin typeface="Calibri" panose="020F0502020204030204" pitchFamily="34" charset="0"/>
                          <a:ea typeface="ＭＳ Ｐゴシック" panose="020B0600070205080204" pitchFamily="34" charset="-128"/>
                        </a:defRPr>
                      </a:lvl3pPr>
                      <a:lvl4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4pPr>
                      <a:lvl5pPr>
                        <a:spcBef>
                          <a:spcPct val="20000"/>
                        </a:spcBef>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tabLst>
                          <a:tab pos="1346200" algn="l"/>
                          <a:tab pos="1905000" algn="l"/>
                          <a:tab pos="2489200" algn="l"/>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tab pos="1346200" algn="l"/>
                          <a:tab pos="1905000" algn="l"/>
                          <a:tab pos="2489200" algn="l"/>
                        </a:tabLst>
                      </a:pPr>
                      <a:r>
                        <a:rPr kumimoji="0" lang="en-GB"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&lt;90</a:t>
                      </a:r>
                      <a:endParaRPr kumimoji="0" lang="it-IT"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2338" name="Rettangolo 12"/>
          <p:cNvSpPr>
            <a:spLocks noChangeArrowheads="1"/>
          </p:cNvSpPr>
          <p:nvPr/>
        </p:nvSpPr>
        <p:spPr bwMode="auto">
          <a:xfrm>
            <a:off x="2222500" y="5616575"/>
            <a:ext cx="746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sz="1000" dirty="0">
                <a:solidFill>
                  <a:schemeClr val="bg1"/>
                </a:solidFill>
              </a:rPr>
              <a:t>* The blood pressure (BP) category is defined by the highest level of BP, whether systolic or diastolic. Isolated systolic hypertension should be graded 1, 2, or 3 according to systolic BP values in the ranges indicated.</a:t>
            </a:r>
          </a:p>
        </p:txBody>
      </p:sp>
      <p:sp>
        <p:nvSpPr>
          <p:cNvPr id="5" name="CasellaDiTesto 4"/>
          <p:cNvSpPr txBox="1"/>
          <p:nvPr/>
        </p:nvSpPr>
        <p:spPr>
          <a:xfrm>
            <a:off x="4097057" y="1600201"/>
            <a:ext cx="3997889" cy="646331"/>
          </a:xfrm>
          <a:prstGeom prst="rect">
            <a:avLst/>
          </a:prstGeom>
          <a:solidFill>
            <a:schemeClr val="bg1"/>
          </a:solidFill>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defRPr/>
            </a:pPr>
            <a:r>
              <a:rPr lang="it-IT" sz="1800" dirty="0"/>
              <a:t>Hypertension:</a:t>
            </a:r>
          </a:p>
          <a:p>
            <a:pPr algn="ctr">
              <a:defRPr/>
            </a:pPr>
            <a:r>
              <a:rPr lang="it-IT" sz="1800" dirty="0"/>
              <a:t>SBP &gt;140 mmHg ± DBP &gt;90 mmHg</a:t>
            </a:r>
          </a:p>
        </p:txBody>
      </p:sp>
    </p:spTree>
    <p:extLst>
      <p:ext uri="{BB962C8B-B14F-4D97-AF65-F5344CB8AC3E}">
        <p14:creationId xmlns:p14="http://schemas.microsoft.com/office/powerpoint/2010/main" val="288190463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16023" y="230124"/>
            <a:ext cx="8842248" cy="324764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716023" y="3451859"/>
            <a:ext cx="8842248" cy="324612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396996" y="230124"/>
            <a:ext cx="2753868" cy="623315"/>
          </a:xfrm>
          <a:prstGeom prst="rect">
            <a:avLst/>
          </a:prstGeom>
          <a:blipFill>
            <a:blip r:embed="rId4" cstate="print"/>
            <a:stretch>
              <a:fillRect/>
            </a:stretch>
          </a:blipFill>
        </p:spPr>
        <p:txBody>
          <a:bodyPr wrap="square" lIns="0" tIns="0" rIns="0" bIns="0" rtlCol="0"/>
          <a:lstStyle/>
          <a:p>
            <a:endParaRPr/>
          </a:p>
        </p:txBody>
      </p:sp>
      <p:sp>
        <p:nvSpPr>
          <p:cNvPr id="5" name="object 5"/>
          <p:cNvSpPr txBox="1"/>
          <p:nvPr/>
        </p:nvSpPr>
        <p:spPr>
          <a:xfrm>
            <a:off x="3915283" y="206120"/>
            <a:ext cx="1717675" cy="611505"/>
          </a:xfrm>
          <a:prstGeom prst="rect">
            <a:avLst/>
          </a:prstGeom>
        </p:spPr>
        <p:txBody>
          <a:bodyPr vert="horz" wrap="square" lIns="0" tIns="42545" rIns="0" bIns="0" rtlCol="0">
            <a:spAutoFit/>
          </a:bodyPr>
          <a:lstStyle/>
          <a:p>
            <a:pPr marL="40005" marR="5080" indent="-27940">
              <a:lnSpc>
                <a:spcPts val="2210"/>
              </a:lnSpc>
              <a:spcBef>
                <a:spcPts val="335"/>
              </a:spcBef>
            </a:pPr>
            <a:r>
              <a:rPr sz="2000" b="1" spc="-5" dirty="0">
                <a:solidFill>
                  <a:srgbClr val="FF0E17"/>
                </a:solidFill>
                <a:latin typeface="Calibri"/>
                <a:cs typeface="Calibri"/>
              </a:rPr>
              <a:t>CLASSI</a:t>
            </a:r>
            <a:r>
              <a:rPr sz="2000" b="1" spc="0" dirty="0">
                <a:solidFill>
                  <a:srgbClr val="FF0E17"/>
                </a:solidFill>
                <a:latin typeface="Calibri"/>
                <a:cs typeface="Calibri"/>
              </a:rPr>
              <a:t>F</a:t>
            </a:r>
            <a:r>
              <a:rPr sz="2000" b="1" dirty="0">
                <a:solidFill>
                  <a:srgbClr val="FF0E17"/>
                </a:solidFill>
                <a:latin typeface="Calibri"/>
                <a:cs typeface="Calibri"/>
              </a:rPr>
              <a:t>IC</a:t>
            </a:r>
            <a:r>
              <a:rPr sz="2000" b="1" spc="-160" dirty="0">
                <a:solidFill>
                  <a:srgbClr val="FF0E17"/>
                </a:solidFill>
                <a:latin typeface="Calibri"/>
                <a:cs typeface="Calibri"/>
              </a:rPr>
              <a:t>A</a:t>
            </a:r>
            <a:r>
              <a:rPr sz="2000" b="1" spc="-5" dirty="0">
                <a:solidFill>
                  <a:srgbClr val="FF0E17"/>
                </a:solidFill>
                <a:latin typeface="Calibri"/>
                <a:cs typeface="Calibri"/>
              </a:rPr>
              <a:t>T</a:t>
            </a:r>
            <a:r>
              <a:rPr sz="2000" b="1" spc="0" dirty="0">
                <a:solidFill>
                  <a:srgbClr val="FF0E17"/>
                </a:solidFill>
                <a:latin typeface="Calibri"/>
                <a:cs typeface="Calibri"/>
              </a:rPr>
              <a:t>I</a:t>
            </a:r>
            <a:r>
              <a:rPr sz="2000" b="1" spc="-15" dirty="0">
                <a:solidFill>
                  <a:srgbClr val="FF0E17"/>
                </a:solidFill>
                <a:latin typeface="Calibri"/>
                <a:cs typeface="Calibri"/>
              </a:rPr>
              <a:t>O</a:t>
            </a:r>
            <a:r>
              <a:rPr sz="2000" b="1" dirty="0">
                <a:solidFill>
                  <a:srgbClr val="FF0E17"/>
                </a:solidFill>
                <a:latin typeface="Calibri"/>
                <a:cs typeface="Calibri"/>
              </a:rPr>
              <a:t>N  </a:t>
            </a:r>
            <a:r>
              <a:rPr sz="2000" b="1" spc="-5" dirty="0">
                <a:solidFill>
                  <a:srgbClr val="FF0E17"/>
                </a:solidFill>
                <a:latin typeface="Calibri"/>
                <a:cs typeface="Calibri"/>
              </a:rPr>
              <a:t>HYPERTENSION</a:t>
            </a:r>
            <a:endParaRPr sz="2000">
              <a:latin typeface="Calibri"/>
              <a:cs typeface="Calibri"/>
            </a:endParaRPr>
          </a:p>
        </p:txBody>
      </p:sp>
      <p:sp>
        <p:nvSpPr>
          <p:cNvPr id="6" name="object 6"/>
          <p:cNvSpPr/>
          <p:nvPr/>
        </p:nvSpPr>
        <p:spPr>
          <a:xfrm>
            <a:off x="7640955" y="276859"/>
            <a:ext cx="0" cy="2979420"/>
          </a:xfrm>
          <a:custGeom>
            <a:avLst/>
            <a:gdLst/>
            <a:ahLst/>
            <a:cxnLst/>
            <a:rect l="l" t="t" r="r" b="b"/>
            <a:pathLst>
              <a:path h="2979420">
                <a:moveTo>
                  <a:pt x="0" y="0"/>
                </a:moveTo>
                <a:lnTo>
                  <a:pt x="0" y="2979420"/>
                </a:lnTo>
              </a:path>
            </a:pathLst>
          </a:custGeom>
          <a:ln w="12700">
            <a:solidFill>
              <a:srgbClr val="000000"/>
            </a:solidFill>
          </a:ln>
        </p:spPr>
        <p:txBody>
          <a:bodyPr wrap="square" lIns="0" tIns="0" rIns="0" bIns="0" rtlCol="0"/>
          <a:lstStyle/>
          <a:p>
            <a:endParaRPr/>
          </a:p>
        </p:txBody>
      </p:sp>
      <p:sp>
        <p:nvSpPr>
          <p:cNvPr id="7" name="object 7"/>
          <p:cNvSpPr/>
          <p:nvPr/>
        </p:nvSpPr>
        <p:spPr>
          <a:xfrm>
            <a:off x="9051797" y="276859"/>
            <a:ext cx="0" cy="2979420"/>
          </a:xfrm>
          <a:custGeom>
            <a:avLst/>
            <a:gdLst/>
            <a:ahLst/>
            <a:cxnLst/>
            <a:rect l="l" t="t" r="r" b="b"/>
            <a:pathLst>
              <a:path h="2979420">
                <a:moveTo>
                  <a:pt x="0" y="0"/>
                </a:moveTo>
                <a:lnTo>
                  <a:pt x="0" y="2979420"/>
                </a:lnTo>
              </a:path>
            </a:pathLst>
          </a:custGeom>
          <a:ln w="12700">
            <a:solidFill>
              <a:srgbClr val="000000"/>
            </a:solidFill>
          </a:ln>
        </p:spPr>
        <p:txBody>
          <a:bodyPr wrap="square" lIns="0" tIns="0" rIns="0" bIns="0" rtlCol="0"/>
          <a:lstStyle/>
          <a:p>
            <a:endParaRPr/>
          </a:p>
        </p:txBody>
      </p:sp>
      <p:sp>
        <p:nvSpPr>
          <p:cNvPr id="8" name="object 8"/>
          <p:cNvSpPr/>
          <p:nvPr/>
        </p:nvSpPr>
        <p:spPr>
          <a:xfrm>
            <a:off x="6223889" y="654050"/>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9" name="object 9"/>
          <p:cNvSpPr/>
          <p:nvPr/>
        </p:nvSpPr>
        <p:spPr>
          <a:xfrm>
            <a:off x="6223889" y="1024889"/>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0" name="object 10"/>
          <p:cNvSpPr/>
          <p:nvPr/>
        </p:nvSpPr>
        <p:spPr>
          <a:xfrm>
            <a:off x="6223889" y="1395730"/>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1" name="object 11"/>
          <p:cNvSpPr/>
          <p:nvPr/>
        </p:nvSpPr>
        <p:spPr>
          <a:xfrm>
            <a:off x="6223889" y="1766570"/>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2" name="object 12"/>
          <p:cNvSpPr/>
          <p:nvPr/>
        </p:nvSpPr>
        <p:spPr>
          <a:xfrm>
            <a:off x="6223889" y="2137410"/>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3" name="object 13"/>
          <p:cNvSpPr/>
          <p:nvPr/>
        </p:nvSpPr>
        <p:spPr>
          <a:xfrm>
            <a:off x="6223889" y="2508250"/>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4" name="object 14"/>
          <p:cNvSpPr/>
          <p:nvPr/>
        </p:nvSpPr>
        <p:spPr>
          <a:xfrm>
            <a:off x="6223889" y="2879089"/>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5" name="object 15"/>
          <p:cNvSpPr/>
          <p:nvPr/>
        </p:nvSpPr>
        <p:spPr>
          <a:xfrm>
            <a:off x="6230239" y="276859"/>
            <a:ext cx="0" cy="2979420"/>
          </a:xfrm>
          <a:custGeom>
            <a:avLst/>
            <a:gdLst/>
            <a:ahLst/>
            <a:cxnLst/>
            <a:rect l="l" t="t" r="r" b="b"/>
            <a:pathLst>
              <a:path h="2979420">
                <a:moveTo>
                  <a:pt x="0" y="0"/>
                </a:moveTo>
                <a:lnTo>
                  <a:pt x="0" y="2979420"/>
                </a:lnTo>
              </a:path>
            </a:pathLst>
          </a:custGeom>
          <a:ln w="12700">
            <a:solidFill>
              <a:srgbClr val="000000"/>
            </a:solidFill>
          </a:ln>
        </p:spPr>
        <p:txBody>
          <a:bodyPr wrap="square" lIns="0" tIns="0" rIns="0" bIns="0" rtlCol="0"/>
          <a:lstStyle/>
          <a:p>
            <a:endParaRPr/>
          </a:p>
        </p:txBody>
      </p:sp>
      <p:sp>
        <p:nvSpPr>
          <p:cNvPr id="16" name="object 16"/>
          <p:cNvSpPr/>
          <p:nvPr/>
        </p:nvSpPr>
        <p:spPr>
          <a:xfrm>
            <a:off x="10462514" y="276859"/>
            <a:ext cx="0" cy="2979420"/>
          </a:xfrm>
          <a:custGeom>
            <a:avLst/>
            <a:gdLst/>
            <a:ahLst/>
            <a:cxnLst/>
            <a:rect l="l" t="t" r="r" b="b"/>
            <a:pathLst>
              <a:path h="2979420">
                <a:moveTo>
                  <a:pt x="0" y="0"/>
                </a:moveTo>
                <a:lnTo>
                  <a:pt x="0" y="2979420"/>
                </a:lnTo>
              </a:path>
            </a:pathLst>
          </a:custGeom>
          <a:ln w="12700">
            <a:solidFill>
              <a:srgbClr val="000000"/>
            </a:solidFill>
          </a:ln>
        </p:spPr>
        <p:txBody>
          <a:bodyPr wrap="square" lIns="0" tIns="0" rIns="0" bIns="0" rtlCol="0"/>
          <a:lstStyle/>
          <a:p>
            <a:endParaRPr/>
          </a:p>
        </p:txBody>
      </p:sp>
      <p:sp>
        <p:nvSpPr>
          <p:cNvPr id="17" name="object 17"/>
          <p:cNvSpPr/>
          <p:nvPr/>
        </p:nvSpPr>
        <p:spPr>
          <a:xfrm>
            <a:off x="6223889" y="283209"/>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8" name="object 18"/>
          <p:cNvSpPr/>
          <p:nvPr/>
        </p:nvSpPr>
        <p:spPr>
          <a:xfrm>
            <a:off x="6223889" y="3249929"/>
            <a:ext cx="4244975" cy="0"/>
          </a:xfrm>
          <a:custGeom>
            <a:avLst/>
            <a:gdLst/>
            <a:ahLst/>
            <a:cxnLst/>
            <a:rect l="l" t="t" r="r" b="b"/>
            <a:pathLst>
              <a:path w="4244975">
                <a:moveTo>
                  <a:pt x="0" y="0"/>
                </a:moveTo>
                <a:lnTo>
                  <a:pt x="4244975" y="0"/>
                </a:lnTo>
              </a:path>
            </a:pathLst>
          </a:custGeom>
          <a:ln w="12700">
            <a:solidFill>
              <a:srgbClr val="000000"/>
            </a:solidFill>
          </a:ln>
        </p:spPr>
        <p:txBody>
          <a:bodyPr wrap="square" lIns="0" tIns="0" rIns="0" bIns="0" rtlCol="0"/>
          <a:lstStyle/>
          <a:p>
            <a:endParaRPr/>
          </a:p>
        </p:txBody>
      </p:sp>
      <p:sp>
        <p:nvSpPr>
          <p:cNvPr id="19" name="object 19"/>
          <p:cNvSpPr txBox="1"/>
          <p:nvPr/>
        </p:nvSpPr>
        <p:spPr>
          <a:xfrm>
            <a:off x="6230239" y="283209"/>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2540" algn="ctr">
              <a:lnSpc>
                <a:spcPct val="100000"/>
              </a:lnSpc>
              <a:spcBef>
                <a:spcPts val="240"/>
              </a:spcBef>
            </a:pPr>
            <a:r>
              <a:rPr sz="1800" dirty="0">
                <a:solidFill>
                  <a:srgbClr val="FFFFFF"/>
                </a:solidFill>
                <a:latin typeface="Calibri"/>
                <a:cs typeface="Calibri"/>
              </a:rPr>
              <a:t>BP</a:t>
            </a:r>
            <a:endParaRPr sz="1800">
              <a:latin typeface="Calibri"/>
              <a:cs typeface="Calibri"/>
            </a:endParaRPr>
          </a:p>
        </p:txBody>
      </p:sp>
      <p:sp>
        <p:nvSpPr>
          <p:cNvPr id="20" name="object 20"/>
          <p:cNvSpPr txBox="1"/>
          <p:nvPr/>
        </p:nvSpPr>
        <p:spPr>
          <a:xfrm>
            <a:off x="7640955" y="283209"/>
            <a:ext cx="1410970" cy="370840"/>
          </a:xfrm>
          <a:prstGeom prst="rect">
            <a:avLst/>
          </a:prstGeom>
          <a:solidFill>
            <a:srgbClr val="2E5496"/>
          </a:solidFill>
          <a:ln w="12700">
            <a:solidFill>
              <a:srgbClr val="000000"/>
            </a:solidFill>
          </a:ln>
        </p:spPr>
        <p:txBody>
          <a:bodyPr vert="horz" wrap="square" lIns="0" tIns="30480" rIns="0" bIns="0" rtlCol="0">
            <a:spAutoFit/>
          </a:bodyPr>
          <a:lstStyle/>
          <a:p>
            <a:pPr algn="ctr">
              <a:lnSpc>
                <a:spcPct val="100000"/>
              </a:lnSpc>
              <a:spcBef>
                <a:spcPts val="240"/>
              </a:spcBef>
            </a:pPr>
            <a:r>
              <a:rPr sz="1800" spc="-5" dirty="0">
                <a:solidFill>
                  <a:srgbClr val="FFFFFF"/>
                </a:solidFill>
                <a:latin typeface="Calibri"/>
                <a:cs typeface="Calibri"/>
              </a:rPr>
              <a:t>SBP</a:t>
            </a:r>
            <a:endParaRPr sz="1800">
              <a:latin typeface="Calibri"/>
              <a:cs typeface="Calibri"/>
            </a:endParaRPr>
          </a:p>
        </p:txBody>
      </p:sp>
      <p:sp>
        <p:nvSpPr>
          <p:cNvPr id="21" name="object 21"/>
          <p:cNvSpPr txBox="1"/>
          <p:nvPr/>
        </p:nvSpPr>
        <p:spPr>
          <a:xfrm>
            <a:off x="9051797" y="283209"/>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1905" algn="ctr">
              <a:lnSpc>
                <a:spcPct val="100000"/>
              </a:lnSpc>
              <a:spcBef>
                <a:spcPts val="240"/>
              </a:spcBef>
            </a:pPr>
            <a:r>
              <a:rPr sz="1800" spc="-5" dirty="0">
                <a:solidFill>
                  <a:srgbClr val="FFFFFF"/>
                </a:solidFill>
                <a:latin typeface="Calibri"/>
                <a:cs typeface="Calibri"/>
              </a:rPr>
              <a:t>DBP</a:t>
            </a:r>
            <a:endParaRPr sz="1800">
              <a:latin typeface="Calibri"/>
              <a:cs typeface="Calibri"/>
            </a:endParaRPr>
          </a:p>
        </p:txBody>
      </p:sp>
      <p:sp>
        <p:nvSpPr>
          <p:cNvPr id="22" name="object 22"/>
          <p:cNvSpPr txBox="1"/>
          <p:nvPr/>
        </p:nvSpPr>
        <p:spPr>
          <a:xfrm>
            <a:off x="6230239" y="654050"/>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334645">
              <a:lnSpc>
                <a:spcPct val="100000"/>
              </a:lnSpc>
              <a:spcBef>
                <a:spcPts val="240"/>
              </a:spcBef>
            </a:pPr>
            <a:r>
              <a:rPr sz="1800" spc="-5" dirty="0">
                <a:solidFill>
                  <a:srgbClr val="FFFFFF"/>
                </a:solidFill>
                <a:latin typeface="Calibri"/>
                <a:cs typeface="Calibri"/>
              </a:rPr>
              <a:t>Optimal</a:t>
            </a:r>
            <a:endParaRPr sz="1800">
              <a:latin typeface="Calibri"/>
              <a:cs typeface="Calibri"/>
            </a:endParaRPr>
          </a:p>
        </p:txBody>
      </p:sp>
      <p:sp>
        <p:nvSpPr>
          <p:cNvPr id="23" name="object 23"/>
          <p:cNvSpPr txBox="1"/>
          <p:nvPr/>
        </p:nvSpPr>
        <p:spPr>
          <a:xfrm>
            <a:off x="8116189" y="671829"/>
            <a:ext cx="47434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&lt;120</a:t>
            </a:r>
            <a:endParaRPr sz="1800">
              <a:latin typeface="Calibri"/>
              <a:cs typeface="Calibri"/>
            </a:endParaRPr>
          </a:p>
        </p:txBody>
      </p:sp>
      <p:sp>
        <p:nvSpPr>
          <p:cNvPr id="24" name="object 24"/>
          <p:cNvSpPr txBox="1"/>
          <p:nvPr/>
        </p:nvSpPr>
        <p:spPr>
          <a:xfrm>
            <a:off x="9585070" y="671829"/>
            <a:ext cx="35877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&lt;80</a:t>
            </a:r>
            <a:endParaRPr sz="1800">
              <a:latin typeface="Calibri"/>
              <a:cs typeface="Calibri"/>
            </a:endParaRPr>
          </a:p>
        </p:txBody>
      </p:sp>
      <p:sp>
        <p:nvSpPr>
          <p:cNvPr id="25" name="object 25"/>
          <p:cNvSpPr txBox="1"/>
          <p:nvPr/>
        </p:nvSpPr>
        <p:spPr>
          <a:xfrm>
            <a:off x="6230239" y="1024889"/>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358775">
              <a:lnSpc>
                <a:spcPct val="100000"/>
              </a:lnSpc>
              <a:spcBef>
                <a:spcPts val="240"/>
              </a:spcBef>
            </a:pPr>
            <a:r>
              <a:rPr sz="1800" dirty="0">
                <a:solidFill>
                  <a:srgbClr val="FFFFFF"/>
                </a:solidFill>
                <a:latin typeface="Calibri"/>
                <a:cs typeface="Calibri"/>
              </a:rPr>
              <a:t>Normal</a:t>
            </a:r>
            <a:endParaRPr sz="1800">
              <a:latin typeface="Calibri"/>
              <a:cs typeface="Calibri"/>
            </a:endParaRPr>
          </a:p>
        </p:txBody>
      </p:sp>
      <p:sp>
        <p:nvSpPr>
          <p:cNvPr id="26" name="object 26"/>
          <p:cNvSpPr txBox="1"/>
          <p:nvPr/>
        </p:nvSpPr>
        <p:spPr>
          <a:xfrm>
            <a:off x="6230239" y="1395730"/>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121285">
              <a:lnSpc>
                <a:spcPct val="100000"/>
              </a:lnSpc>
              <a:spcBef>
                <a:spcPts val="240"/>
              </a:spcBef>
            </a:pPr>
            <a:r>
              <a:rPr sz="1800" spc="-5" dirty="0">
                <a:solidFill>
                  <a:srgbClr val="FFFFFF"/>
                </a:solidFill>
                <a:latin typeface="Calibri"/>
                <a:cs typeface="Calibri"/>
              </a:rPr>
              <a:t>High</a:t>
            </a:r>
            <a:r>
              <a:rPr sz="1800" spc="-15" dirty="0">
                <a:solidFill>
                  <a:srgbClr val="FFFFFF"/>
                </a:solidFill>
                <a:latin typeface="Calibri"/>
                <a:cs typeface="Calibri"/>
              </a:rPr>
              <a:t> </a:t>
            </a:r>
            <a:r>
              <a:rPr sz="1800" dirty="0">
                <a:solidFill>
                  <a:srgbClr val="FFFFFF"/>
                </a:solidFill>
                <a:latin typeface="Calibri"/>
                <a:cs typeface="Calibri"/>
              </a:rPr>
              <a:t>Normal</a:t>
            </a:r>
            <a:endParaRPr sz="1800">
              <a:latin typeface="Calibri"/>
              <a:cs typeface="Calibri"/>
            </a:endParaRPr>
          </a:p>
        </p:txBody>
      </p:sp>
      <p:sp>
        <p:nvSpPr>
          <p:cNvPr id="27" name="object 27"/>
          <p:cNvSpPr txBox="1"/>
          <p:nvPr/>
        </p:nvSpPr>
        <p:spPr>
          <a:xfrm>
            <a:off x="7640955" y="1395730"/>
            <a:ext cx="1410970" cy="370840"/>
          </a:xfrm>
          <a:prstGeom prst="rect">
            <a:avLst/>
          </a:prstGeom>
          <a:ln w="12700">
            <a:solidFill>
              <a:srgbClr val="000000"/>
            </a:solidFill>
          </a:ln>
        </p:spPr>
        <p:txBody>
          <a:bodyPr vert="horz" wrap="square" lIns="0" tIns="30480" rIns="0" bIns="0" rtlCol="0">
            <a:spAutoFit/>
          </a:bodyPr>
          <a:lstStyle/>
          <a:p>
            <a:pPr marL="322580">
              <a:lnSpc>
                <a:spcPct val="100000"/>
              </a:lnSpc>
              <a:spcBef>
                <a:spcPts val="240"/>
              </a:spcBef>
            </a:pPr>
            <a:r>
              <a:rPr sz="1800" spc="-5" dirty="0">
                <a:solidFill>
                  <a:srgbClr val="FFFFFF"/>
                </a:solidFill>
                <a:latin typeface="Calibri"/>
                <a:cs typeface="Calibri"/>
              </a:rPr>
              <a:t>130-139</a:t>
            </a:r>
            <a:endParaRPr sz="1800">
              <a:latin typeface="Calibri"/>
              <a:cs typeface="Calibri"/>
            </a:endParaRPr>
          </a:p>
        </p:txBody>
      </p:sp>
      <p:sp>
        <p:nvSpPr>
          <p:cNvPr id="28" name="object 28"/>
          <p:cNvSpPr txBox="1"/>
          <p:nvPr/>
        </p:nvSpPr>
        <p:spPr>
          <a:xfrm>
            <a:off x="9051797" y="1395730"/>
            <a:ext cx="1410970" cy="370840"/>
          </a:xfrm>
          <a:prstGeom prst="rect">
            <a:avLst/>
          </a:prstGeom>
          <a:ln w="12700">
            <a:solidFill>
              <a:srgbClr val="000000"/>
            </a:solidFill>
          </a:ln>
        </p:spPr>
        <p:txBody>
          <a:bodyPr vert="horz" wrap="square" lIns="0" tIns="30480" rIns="0" bIns="0" rtlCol="0">
            <a:spAutoFit/>
          </a:bodyPr>
          <a:lstStyle/>
          <a:p>
            <a:pPr marL="438150">
              <a:lnSpc>
                <a:spcPct val="100000"/>
              </a:lnSpc>
              <a:spcBef>
                <a:spcPts val="240"/>
              </a:spcBef>
            </a:pPr>
            <a:r>
              <a:rPr sz="1800" spc="-5" dirty="0">
                <a:solidFill>
                  <a:srgbClr val="FFFFFF"/>
                </a:solidFill>
                <a:latin typeface="Calibri"/>
                <a:cs typeface="Calibri"/>
              </a:rPr>
              <a:t>85-89</a:t>
            </a:r>
            <a:endParaRPr sz="1800">
              <a:latin typeface="Calibri"/>
              <a:cs typeface="Calibri"/>
            </a:endParaRPr>
          </a:p>
        </p:txBody>
      </p:sp>
      <p:sp>
        <p:nvSpPr>
          <p:cNvPr id="29" name="object 29"/>
          <p:cNvSpPr txBox="1"/>
          <p:nvPr/>
        </p:nvSpPr>
        <p:spPr>
          <a:xfrm>
            <a:off x="6230239" y="1766570"/>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333375">
              <a:lnSpc>
                <a:spcPct val="100000"/>
              </a:lnSpc>
              <a:spcBef>
                <a:spcPts val="240"/>
              </a:spcBef>
            </a:pPr>
            <a:r>
              <a:rPr sz="1800" spc="-5" dirty="0">
                <a:solidFill>
                  <a:srgbClr val="FFFFFF"/>
                </a:solidFill>
                <a:latin typeface="Calibri"/>
                <a:cs typeface="Calibri"/>
              </a:rPr>
              <a:t>HT </a:t>
            </a:r>
            <a:r>
              <a:rPr sz="1800" spc="-10" dirty="0">
                <a:solidFill>
                  <a:srgbClr val="FFFFFF"/>
                </a:solidFill>
                <a:latin typeface="Calibri"/>
                <a:cs typeface="Calibri"/>
              </a:rPr>
              <a:t>stg </a:t>
            </a:r>
            <a:r>
              <a:rPr sz="1800" dirty="0">
                <a:solidFill>
                  <a:srgbClr val="FFFFFF"/>
                </a:solidFill>
                <a:latin typeface="Calibri"/>
                <a:cs typeface="Calibri"/>
              </a:rPr>
              <a:t>1</a:t>
            </a:r>
            <a:endParaRPr sz="1800">
              <a:latin typeface="Calibri"/>
              <a:cs typeface="Calibri"/>
            </a:endParaRPr>
          </a:p>
        </p:txBody>
      </p:sp>
      <p:sp>
        <p:nvSpPr>
          <p:cNvPr id="30" name="object 30"/>
          <p:cNvSpPr txBox="1"/>
          <p:nvPr/>
        </p:nvSpPr>
        <p:spPr>
          <a:xfrm>
            <a:off x="7640955" y="1766570"/>
            <a:ext cx="1410970" cy="370840"/>
          </a:xfrm>
          <a:prstGeom prst="rect">
            <a:avLst/>
          </a:prstGeom>
          <a:ln w="12700">
            <a:solidFill>
              <a:srgbClr val="000000"/>
            </a:solidFill>
          </a:ln>
        </p:spPr>
        <p:txBody>
          <a:bodyPr vert="horz" wrap="square" lIns="0" tIns="30480" rIns="0" bIns="0" rtlCol="0">
            <a:spAutoFit/>
          </a:bodyPr>
          <a:lstStyle/>
          <a:p>
            <a:pPr marL="322580">
              <a:lnSpc>
                <a:spcPct val="100000"/>
              </a:lnSpc>
              <a:spcBef>
                <a:spcPts val="240"/>
              </a:spcBef>
            </a:pPr>
            <a:r>
              <a:rPr sz="1800" spc="-5" dirty="0">
                <a:solidFill>
                  <a:srgbClr val="FFFFFF"/>
                </a:solidFill>
                <a:latin typeface="Calibri"/>
                <a:cs typeface="Calibri"/>
              </a:rPr>
              <a:t>140-159</a:t>
            </a:r>
            <a:endParaRPr sz="1800">
              <a:latin typeface="Calibri"/>
              <a:cs typeface="Calibri"/>
            </a:endParaRPr>
          </a:p>
        </p:txBody>
      </p:sp>
      <p:sp>
        <p:nvSpPr>
          <p:cNvPr id="31" name="object 31"/>
          <p:cNvSpPr txBox="1"/>
          <p:nvPr/>
        </p:nvSpPr>
        <p:spPr>
          <a:xfrm>
            <a:off x="9051797" y="1766570"/>
            <a:ext cx="1410970" cy="370840"/>
          </a:xfrm>
          <a:prstGeom prst="rect">
            <a:avLst/>
          </a:prstGeom>
          <a:ln w="12700">
            <a:solidFill>
              <a:srgbClr val="000000"/>
            </a:solidFill>
          </a:ln>
        </p:spPr>
        <p:txBody>
          <a:bodyPr vert="horz" wrap="square" lIns="0" tIns="30480" rIns="0" bIns="0" rtlCol="0">
            <a:spAutoFit/>
          </a:bodyPr>
          <a:lstStyle/>
          <a:p>
            <a:pPr marL="438150">
              <a:lnSpc>
                <a:spcPct val="100000"/>
              </a:lnSpc>
              <a:spcBef>
                <a:spcPts val="240"/>
              </a:spcBef>
            </a:pPr>
            <a:r>
              <a:rPr sz="1800" spc="-5" dirty="0">
                <a:solidFill>
                  <a:srgbClr val="FFFFFF"/>
                </a:solidFill>
                <a:latin typeface="Calibri"/>
                <a:cs typeface="Calibri"/>
              </a:rPr>
              <a:t>90-99</a:t>
            </a:r>
            <a:endParaRPr sz="1800">
              <a:latin typeface="Calibri"/>
              <a:cs typeface="Calibri"/>
            </a:endParaRPr>
          </a:p>
        </p:txBody>
      </p:sp>
      <p:sp>
        <p:nvSpPr>
          <p:cNvPr id="32" name="object 32"/>
          <p:cNvSpPr txBox="1"/>
          <p:nvPr/>
        </p:nvSpPr>
        <p:spPr>
          <a:xfrm>
            <a:off x="6230239" y="2137410"/>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333375">
              <a:lnSpc>
                <a:spcPct val="100000"/>
              </a:lnSpc>
              <a:spcBef>
                <a:spcPts val="240"/>
              </a:spcBef>
            </a:pPr>
            <a:r>
              <a:rPr sz="1800" spc="-5" dirty="0">
                <a:solidFill>
                  <a:srgbClr val="FFFFFF"/>
                </a:solidFill>
                <a:latin typeface="Calibri"/>
                <a:cs typeface="Calibri"/>
              </a:rPr>
              <a:t>HT </a:t>
            </a:r>
            <a:r>
              <a:rPr sz="1800" spc="-10" dirty="0">
                <a:solidFill>
                  <a:srgbClr val="FFFFFF"/>
                </a:solidFill>
                <a:latin typeface="Calibri"/>
                <a:cs typeface="Calibri"/>
              </a:rPr>
              <a:t>stg </a:t>
            </a:r>
            <a:r>
              <a:rPr sz="1800" dirty="0">
                <a:solidFill>
                  <a:srgbClr val="FFFFFF"/>
                </a:solidFill>
                <a:latin typeface="Calibri"/>
                <a:cs typeface="Calibri"/>
              </a:rPr>
              <a:t>2</a:t>
            </a:r>
            <a:endParaRPr sz="1800">
              <a:latin typeface="Calibri"/>
              <a:cs typeface="Calibri"/>
            </a:endParaRPr>
          </a:p>
        </p:txBody>
      </p:sp>
      <p:sp>
        <p:nvSpPr>
          <p:cNvPr id="33" name="object 33"/>
          <p:cNvSpPr txBox="1"/>
          <p:nvPr/>
        </p:nvSpPr>
        <p:spPr>
          <a:xfrm>
            <a:off x="7640955" y="2137410"/>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322580">
              <a:lnSpc>
                <a:spcPct val="100000"/>
              </a:lnSpc>
              <a:spcBef>
                <a:spcPts val="240"/>
              </a:spcBef>
            </a:pPr>
            <a:r>
              <a:rPr sz="1800" spc="-5" dirty="0">
                <a:solidFill>
                  <a:srgbClr val="FFFFFF"/>
                </a:solidFill>
                <a:latin typeface="Calibri"/>
                <a:cs typeface="Calibri"/>
              </a:rPr>
              <a:t>160-179</a:t>
            </a:r>
            <a:endParaRPr sz="1800">
              <a:latin typeface="Calibri"/>
              <a:cs typeface="Calibri"/>
            </a:endParaRPr>
          </a:p>
        </p:txBody>
      </p:sp>
      <p:sp>
        <p:nvSpPr>
          <p:cNvPr id="34" name="object 34"/>
          <p:cNvSpPr txBox="1"/>
          <p:nvPr/>
        </p:nvSpPr>
        <p:spPr>
          <a:xfrm>
            <a:off x="9051797" y="2137410"/>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322580">
              <a:lnSpc>
                <a:spcPct val="100000"/>
              </a:lnSpc>
              <a:spcBef>
                <a:spcPts val="240"/>
              </a:spcBef>
            </a:pPr>
            <a:r>
              <a:rPr sz="1800" spc="-5" dirty="0">
                <a:solidFill>
                  <a:srgbClr val="FFFFFF"/>
                </a:solidFill>
                <a:latin typeface="Calibri"/>
                <a:cs typeface="Calibri"/>
              </a:rPr>
              <a:t>100-109</a:t>
            </a:r>
            <a:endParaRPr sz="1800">
              <a:latin typeface="Calibri"/>
              <a:cs typeface="Calibri"/>
            </a:endParaRPr>
          </a:p>
        </p:txBody>
      </p:sp>
      <p:sp>
        <p:nvSpPr>
          <p:cNvPr id="35" name="object 35"/>
          <p:cNvSpPr txBox="1"/>
          <p:nvPr/>
        </p:nvSpPr>
        <p:spPr>
          <a:xfrm>
            <a:off x="6230239" y="2508250"/>
            <a:ext cx="1410970" cy="370840"/>
          </a:xfrm>
          <a:prstGeom prst="rect">
            <a:avLst/>
          </a:prstGeom>
          <a:solidFill>
            <a:srgbClr val="2E5496"/>
          </a:solidFill>
          <a:ln w="12700">
            <a:solidFill>
              <a:srgbClr val="000000"/>
            </a:solidFill>
          </a:ln>
        </p:spPr>
        <p:txBody>
          <a:bodyPr vert="horz" wrap="square" lIns="0" tIns="31114" rIns="0" bIns="0" rtlCol="0">
            <a:spAutoFit/>
          </a:bodyPr>
          <a:lstStyle/>
          <a:p>
            <a:pPr marL="333375">
              <a:lnSpc>
                <a:spcPct val="100000"/>
              </a:lnSpc>
              <a:spcBef>
                <a:spcPts val="244"/>
              </a:spcBef>
            </a:pPr>
            <a:r>
              <a:rPr sz="1800" spc="-5" dirty="0">
                <a:solidFill>
                  <a:srgbClr val="FFFFFF"/>
                </a:solidFill>
                <a:latin typeface="Calibri"/>
                <a:cs typeface="Calibri"/>
              </a:rPr>
              <a:t>HT </a:t>
            </a:r>
            <a:r>
              <a:rPr sz="1800" spc="-10" dirty="0">
                <a:solidFill>
                  <a:srgbClr val="FFFFFF"/>
                </a:solidFill>
                <a:latin typeface="Calibri"/>
                <a:cs typeface="Calibri"/>
              </a:rPr>
              <a:t>stg </a:t>
            </a:r>
            <a:r>
              <a:rPr sz="1800" dirty="0">
                <a:solidFill>
                  <a:srgbClr val="FFFFFF"/>
                </a:solidFill>
                <a:latin typeface="Calibri"/>
                <a:cs typeface="Calibri"/>
              </a:rPr>
              <a:t>3</a:t>
            </a:r>
            <a:endParaRPr sz="1800">
              <a:latin typeface="Calibri"/>
              <a:cs typeface="Calibri"/>
            </a:endParaRPr>
          </a:p>
        </p:txBody>
      </p:sp>
      <p:sp>
        <p:nvSpPr>
          <p:cNvPr id="36" name="object 36"/>
          <p:cNvSpPr txBox="1"/>
          <p:nvPr/>
        </p:nvSpPr>
        <p:spPr>
          <a:xfrm>
            <a:off x="7640955" y="2508250"/>
            <a:ext cx="1410970" cy="370840"/>
          </a:xfrm>
          <a:prstGeom prst="rect">
            <a:avLst/>
          </a:prstGeom>
          <a:solidFill>
            <a:srgbClr val="2E5496"/>
          </a:solidFill>
          <a:ln w="12700">
            <a:solidFill>
              <a:srgbClr val="000000"/>
            </a:solidFill>
          </a:ln>
        </p:spPr>
        <p:txBody>
          <a:bodyPr vert="horz" wrap="square" lIns="0" tIns="31114" rIns="0" bIns="0" rtlCol="0">
            <a:spAutoFit/>
          </a:bodyPr>
          <a:lstStyle/>
          <a:p>
            <a:pPr marL="635" algn="ctr">
              <a:lnSpc>
                <a:spcPct val="100000"/>
              </a:lnSpc>
              <a:spcBef>
                <a:spcPts val="244"/>
              </a:spcBef>
            </a:pPr>
            <a:r>
              <a:rPr sz="1800" spc="-5" dirty="0">
                <a:solidFill>
                  <a:srgbClr val="FFFFFF"/>
                </a:solidFill>
                <a:latin typeface="Calibri"/>
                <a:cs typeface="Calibri"/>
              </a:rPr>
              <a:t>≥180</a:t>
            </a:r>
            <a:endParaRPr sz="1800">
              <a:latin typeface="Calibri"/>
              <a:cs typeface="Calibri"/>
            </a:endParaRPr>
          </a:p>
        </p:txBody>
      </p:sp>
      <p:sp>
        <p:nvSpPr>
          <p:cNvPr id="37" name="object 37"/>
          <p:cNvSpPr txBox="1"/>
          <p:nvPr/>
        </p:nvSpPr>
        <p:spPr>
          <a:xfrm>
            <a:off x="9051797" y="2508250"/>
            <a:ext cx="1410970" cy="370840"/>
          </a:xfrm>
          <a:prstGeom prst="rect">
            <a:avLst/>
          </a:prstGeom>
          <a:solidFill>
            <a:srgbClr val="2E5496"/>
          </a:solidFill>
          <a:ln w="12700">
            <a:solidFill>
              <a:srgbClr val="000000"/>
            </a:solidFill>
          </a:ln>
        </p:spPr>
        <p:txBody>
          <a:bodyPr vert="horz" wrap="square" lIns="0" tIns="31114" rIns="0" bIns="0" rtlCol="0">
            <a:spAutoFit/>
          </a:bodyPr>
          <a:lstStyle/>
          <a:p>
            <a:pPr marL="1270" algn="ctr">
              <a:lnSpc>
                <a:spcPct val="100000"/>
              </a:lnSpc>
              <a:spcBef>
                <a:spcPts val="244"/>
              </a:spcBef>
            </a:pPr>
            <a:r>
              <a:rPr sz="1800" spc="-5" dirty="0">
                <a:solidFill>
                  <a:srgbClr val="FFFFFF"/>
                </a:solidFill>
                <a:latin typeface="Calibri"/>
                <a:cs typeface="Calibri"/>
              </a:rPr>
              <a:t>≥110</a:t>
            </a:r>
            <a:endParaRPr sz="1800">
              <a:latin typeface="Calibri"/>
              <a:cs typeface="Calibri"/>
            </a:endParaRPr>
          </a:p>
        </p:txBody>
      </p:sp>
      <p:sp>
        <p:nvSpPr>
          <p:cNvPr id="38" name="object 38"/>
          <p:cNvSpPr txBox="1"/>
          <p:nvPr/>
        </p:nvSpPr>
        <p:spPr>
          <a:xfrm>
            <a:off x="6230239" y="2879089"/>
            <a:ext cx="1410970" cy="370840"/>
          </a:xfrm>
          <a:prstGeom prst="rect">
            <a:avLst/>
          </a:prstGeom>
          <a:ln w="12700">
            <a:solidFill>
              <a:srgbClr val="000000"/>
            </a:solidFill>
          </a:ln>
        </p:spPr>
        <p:txBody>
          <a:bodyPr vert="horz" wrap="square" lIns="0" tIns="31114" rIns="0" bIns="0" rtlCol="0">
            <a:spAutoFit/>
          </a:bodyPr>
          <a:lstStyle/>
          <a:p>
            <a:pPr marL="635" algn="ctr">
              <a:lnSpc>
                <a:spcPct val="100000"/>
              </a:lnSpc>
              <a:spcBef>
                <a:spcPts val="244"/>
              </a:spcBef>
            </a:pPr>
            <a:r>
              <a:rPr sz="1800" dirty="0">
                <a:solidFill>
                  <a:srgbClr val="FFFFFF"/>
                </a:solidFill>
                <a:latin typeface="Calibri"/>
                <a:cs typeface="Calibri"/>
              </a:rPr>
              <a:t>ISH</a:t>
            </a:r>
            <a:endParaRPr sz="1800">
              <a:latin typeface="Calibri"/>
              <a:cs typeface="Calibri"/>
            </a:endParaRPr>
          </a:p>
        </p:txBody>
      </p:sp>
      <p:sp>
        <p:nvSpPr>
          <p:cNvPr id="39" name="object 39"/>
          <p:cNvSpPr txBox="1"/>
          <p:nvPr/>
        </p:nvSpPr>
        <p:spPr>
          <a:xfrm>
            <a:off x="7640955" y="2879089"/>
            <a:ext cx="1410970" cy="370840"/>
          </a:xfrm>
          <a:prstGeom prst="rect">
            <a:avLst/>
          </a:prstGeom>
          <a:solidFill>
            <a:srgbClr val="2E5496"/>
          </a:solidFill>
          <a:ln w="12700">
            <a:solidFill>
              <a:srgbClr val="000000"/>
            </a:solidFill>
          </a:ln>
        </p:spPr>
        <p:txBody>
          <a:bodyPr vert="horz" wrap="square" lIns="0" tIns="31114" rIns="0" bIns="0" rtlCol="0">
            <a:spAutoFit/>
          </a:bodyPr>
          <a:lstStyle/>
          <a:p>
            <a:pPr marL="635" algn="ctr">
              <a:lnSpc>
                <a:spcPct val="100000"/>
              </a:lnSpc>
              <a:spcBef>
                <a:spcPts val="244"/>
              </a:spcBef>
            </a:pPr>
            <a:r>
              <a:rPr sz="1800" spc="-5" dirty="0">
                <a:solidFill>
                  <a:srgbClr val="FFFFFF"/>
                </a:solidFill>
                <a:latin typeface="Calibri"/>
                <a:cs typeface="Calibri"/>
              </a:rPr>
              <a:t>≥140</a:t>
            </a:r>
            <a:endParaRPr sz="1800">
              <a:latin typeface="Calibri"/>
              <a:cs typeface="Calibri"/>
            </a:endParaRPr>
          </a:p>
        </p:txBody>
      </p:sp>
      <p:sp>
        <p:nvSpPr>
          <p:cNvPr id="40" name="object 40"/>
          <p:cNvSpPr txBox="1"/>
          <p:nvPr/>
        </p:nvSpPr>
        <p:spPr>
          <a:xfrm>
            <a:off x="9051797" y="2879089"/>
            <a:ext cx="1410970" cy="370840"/>
          </a:xfrm>
          <a:prstGeom prst="rect">
            <a:avLst/>
          </a:prstGeom>
          <a:solidFill>
            <a:srgbClr val="2E5496"/>
          </a:solidFill>
          <a:ln w="12700">
            <a:solidFill>
              <a:srgbClr val="000000"/>
            </a:solidFill>
          </a:ln>
        </p:spPr>
        <p:txBody>
          <a:bodyPr vert="horz" wrap="square" lIns="0" tIns="31114" rIns="0" bIns="0" rtlCol="0">
            <a:spAutoFit/>
          </a:bodyPr>
          <a:lstStyle/>
          <a:p>
            <a:pPr marL="1270" algn="ctr">
              <a:lnSpc>
                <a:spcPct val="100000"/>
              </a:lnSpc>
              <a:spcBef>
                <a:spcPts val="244"/>
              </a:spcBef>
            </a:pPr>
            <a:r>
              <a:rPr sz="1800" spc="-5" dirty="0">
                <a:solidFill>
                  <a:srgbClr val="FFFFFF"/>
                </a:solidFill>
                <a:latin typeface="Calibri"/>
                <a:cs typeface="Calibri"/>
              </a:rPr>
              <a:t>&lt;90</a:t>
            </a:r>
            <a:endParaRPr sz="1800">
              <a:latin typeface="Calibri"/>
              <a:cs typeface="Calibri"/>
            </a:endParaRPr>
          </a:p>
        </p:txBody>
      </p:sp>
      <p:graphicFrame>
        <p:nvGraphicFramePr>
          <p:cNvPr id="41" name="object 41"/>
          <p:cNvGraphicFramePr>
            <a:graphicFrameLocks noGrp="1"/>
          </p:cNvGraphicFramePr>
          <p:nvPr/>
        </p:nvGraphicFramePr>
        <p:xfrm>
          <a:off x="1950847" y="923797"/>
          <a:ext cx="3263900" cy="2825114"/>
        </p:xfrm>
        <a:graphic>
          <a:graphicData uri="http://schemas.openxmlformats.org/drawingml/2006/table">
            <a:tbl>
              <a:tblPr firstRow="1" bandRow="1">
                <a:tableStyleId>{2D5ABB26-0587-4C30-8999-92F81FD0307C}</a:tableStyleId>
              </a:tblPr>
              <a:tblGrid>
                <a:gridCol w="970915"/>
                <a:gridCol w="948690"/>
                <a:gridCol w="1344295"/>
              </a:tblGrid>
              <a:tr h="370205">
                <a:tc>
                  <a:txBody>
                    <a:bodyPr/>
                    <a:lstStyle/>
                    <a:p>
                      <a:pPr marL="14604" algn="ctr">
                        <a:lnSpc>
                          <a:spcPct val="100000"/>
                        </a:lnSpc>
                        <a:spcBef>
                          <a:spcPts val="240"/>
                        </a:spcBef>
                      </a:pPr>
                      <a:r>
                        <a:rPr sz="1800" dirty="0">
                          <a:solidFill>
                            <a:srgbClr val="FFFFFF"/>
                          </a:solidFill>
                          <a:latin typeface="Calibri"/>
                          <a:cs typeface="Calibri"/>
                        </a:rPr>
                        <a:t>BP</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L="306705">
                        <a:lnSpc>
                          <a:spcPct val="100000"/>
                        </a:lnSpc>
                        <a:spcBef>
                          <a:spcPts val="240"/>
                        </a:spcBef>
                      </a:pPr>
                      <a:r>
                        <a:rPr sz="1800" spc="-5" dirty="0">
                          <a:solidFill>
                            <a:srgbClr val="FFFFFF"/>
                          </a:solidFill>
                          <a:latin typeface="Calibri"/>
                          <a:cs typeface="Calibri"/>
                        </a:rPr>
                        <a:t>SBP</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L="13970" algn="ctr">
                        <a:lnSpc>
                          <a:spcPct val="100000"/>
                        </a:lnSpc>
                        <a:spcBef>
                          <a:spcPts val="240"/>
                        </a:spcBef>
                      </a:pPr>
                      <a:r>
                        <a:rPr sz="1800" spc="-5" dirty="0">
                          <a:solidFill>
                            <a:srgbClr val="FFFFFF"/>
                          </a:solidFill>
                          <a:latin typeface="Calibri"/>
                          <a:cs typeface="Calibri"/>
                        </a:rPr>
                        <a:t>DBP</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r>
              <a:tr h="370205">
                <a:tc>
                  <a:txBody>
                    <a:bodyPr/>
                    <a:lstStyle/>
                    <a:p>
                      <a:pPr marL="97790">
                        <a:lnSpc>
                          <a:spcPct val="100000"/>
                        </a:lnSpc>
                        <a:spcBef>
                          <a:spcPts val="240"/>
                        </a:spcBef>
                      </a:pPr>
                      <a:r>
                        <a:rPr sz="1800" dirty="0">
                          <a:solidFill>
                            <a:srgbClr val="FFFFFF"/>
                          </a:solidFill>
                          <a:latin typeface="Calibri"/>
                          <a:cs typeface="Calibri"/>
                        </a:rPr>
                        <a:t>Normal</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L="249554">
                        <a:lnSpc>
                          <a:spcPct val="100000"/>
                        </a:lnSpc>
                        <a:spcBef>
                          <a:spcPts val="290"/>
                        </a:spcBef>
                        <a:tabLst>
                          <a:tab pos="841375" algn="l"/>
                        </a:tabLst>
                      </a:pPr>
                      <a:r>
                        <a:rPr sz="2700" spc="-7" baseline="1543" dirty="0">
                          <a:solidFill>
                            <a:srgbClr val="FFFFFF"/>
                          </a:solidFill>
                          <a:latin typeface="Calibri"/>
                          <a:cs typeface="Calibri"/>
                        </a:rPr>
                        <a:t>&lt;12</a:t>
                      </a:r>
                      <a:r>
                        <a:rPr sz="2700" baseline="1543" dirty="0">
                          <a:solidFill>
                            <a:srgbClr val="FFFFFF"/>
                          </a:solidFill>
                          <a:latin typeface="Calibri"/>
                          <a:cs typeface="Calibri"/>
                        </a:rPr>
                        <a:t>0	</a:t>
                      </a:r>
                      <a:r>
                        <a:rPr sz="1800" b="1" dirty="0">
                          <a:solidFill>
                            <a:srgbClr val="FF0000"/>
                          </a:solidFill>
                          <a:latin typeface="Calibri"/>
                          <a:cs typeface="Calibri"/>
                        </a:rPr>
                        <a:t>a</a:t>
                      </a:r>
                      <a:endParaRPr sz="180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L="5715">
                        <a:lnSpc>
                          <a:spcPct val="100000"/>
                        </a:lnSpc>
                        <a:spcBef>
                          <a:spcPts val="290"/>
                        </a:spcBef>
                        <a:tabLst>
                          <a:tab pos="505459" algn="l"/>
                        </a:tabLst>
                      </a:pPr>
                      <a:r>
                        <a:rPr sz="1800" b="1" dirty="0">
                          <a:solidFill>
                            <a:srgbClr val="FF0000"/>
                          </a:solidFill>
                          <a:latin typeface="Calibri"/>
                          <a:cs typeface="Calibri"/>
                        </a:rPr>
                        <a:t>nd	</a:t>
                      </a:r>
                      <a:r>
                        <a:rPr sz="2700" spc="-7" baseline="1543" dirty="0">
                          <a:solidFill>
                            <a:srgbClr val="FFFFFF"/>
                          </a:solidFill>
                          <a:latin typeface="Calibri"/>
                          <a:cs typeface="Calibri"/>
                        </a:rPr>
                        <a:t>&lt;80</a:t>
                      </a:r>
                      <a:endParaRPr sz="2700" baseline="1543">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r>
              <a:tr h="370205">
                <a:tc>
                  <a:txBody>
                    <a:bodyPr/>
                    <a:lstStyle/>
                    <a:p>
                      <a:pPr marL="97790">
                        <a:lnSpc>
                          <a:spcPct val="100000"/>
                        </a:lnSpc>
                        <a:spcBef>
                          <a:spcPts val="240"/>
                        </a:spcBef>
                      </a:pPr>
                      <a:r>
                        <a:rPr sz="1800" spc="-15" dirty="0">
                          <a:solidFill>
                            <a:srgbClr val="FFFFFF"/>
                          </a:solidFill>
                          <a:latin typeface="Calibri"/>
                          <a:cs typeface="Calibri"/>
                        </a:rPr>
                        <a:t>Pre</a:t>
                      </a:r>
                      <a:r>
                        <a:rPr sz="1800" spc="-5" dirty="0">
                          <a:solidFill>
                            <a:srgbClr val="FFFFFF"/>
                          </a:solidFill>
                          <a:latin typeface="Calibri"/>
                          <a:cs typeface="Calibri"/>
                        </a:rPr>
                        <a:t> HT</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algn="r">
                        <a:lnSpc>
                          <a:spcPct val="100000"/>
                        </a:lnSpc>
                        <a:spcBef>
                          <a:spcPts val="285"/>
                        </a:spcBef>
                      </a:pPr>
                      <a:r>
                        <a:rPr sz="2700" spc="-7" baseline="1543" dirty="0">
                          <a:solidFill>
                            <a:srgbClr val="FFFFFF"/>
                          </a:solidFill>
                          <a:latin typeface="Calibri"/>
                          <a:cs typeface="Calibri"/>
                        </a:rPr>
                        <a:t>120-139</a:t>
                      </a:r>
                      <a:r>
                        <a:rPr sz="2700" spc="-337" baseline="1543" dirty="0">
                          <a:solidFill>
                            <a:srgbClr val="FFFFFF"/>
                          </a:solidFill>
                          <a:latin typeface="Calibri"/>
                          <a:cs typeface="Calibri"/>
                        </a:rPr>
                        <a:t> </a:t>
                      </a:r>
                      <a:r>
                        <a:rPr sz="1800" b="1" dirty="0">
                          <a:solidFill>
                            <a:srgbClr val="FF0000"/>
                          </a:solidFill>
                          <a:latin typeface="Calibri"/>
                          <a:cs typeface="Calibri"/>
                        </a:rPr>
                        <a:t>o</a:t>
                      </a:r>
                      <a:endParaRPr sz="1800">
                        <a:latin typeface="Calibri"/>
                        <a:cs typeface="Calibri"/>
                      </a:endParaRPr>
                    </a:p>
                  </a:txBody>
                  <a:tcPr marL="0" marR="0" marT="361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R="389890" algn="r">
                        <a:lnSpc>
                          <a:spcPct val="100000"/>
                        </a:lnSpc>
                        <a:spcBef>
                          <a:spcPts val="285"/>
                        </a:spcBef>
                        <a:tabLst>
                          <a:tab pos="339725" algn="l"/>
                        </a:tabLst>
                      </a:pPr>
                      <a:r>
                        <a:rPr sz="1800" b="1" dirty="0">
                          <a:solidFill>
                            <a:srgbClr val="FF0000"/>
                          </a:solidFill>
                          <a:latin typeface="Calibri"/>
                          <a:cs typeface="Calibri"/>
                        </a:rPr>
                        <a:t>r	</a:t>
                      </a:r>
                      <a:r>
                        <a:rPr sz="2700" spc="-7" baseline="1543" dirty="0">
                          <a:solidFill>
                            <a:srgbClr val="FFFFFF"/>
                          </a:solidFill>
                          <a:latin typeface="Calibri"/>
                          <a:cs typeface="Calibri"/>
                        </a:rPr>
                        <a:t>80</a:t>
                      </a:r>
                      <a:r>
                        <a:rPr sz="2700" baseline="1543" dirty="0">
                          <a:solidFill>
                            <a:srgbClr val="FFFFFF"/>
                          </a:solidFill>
                          <a:latin typeface="Calibri"/>
                          <a:cs typeface="Calibri"/>
                        </a:rPr>
                        <a:t>-</a:t>
                      </a:r>
                      <a:r>
                        <a:rPr sz="2700" spc="-7" baseline="1543" dirty="0">
                          <a:solidFill>
                            <a:srgbClr val="FFFFFF"/>
                          </a:solidFill>
                          <a:latin typeface="Calibri"/>
                          <a:cs typeface="Calibri"/>
                        </a:rPr>
                        <a:t>89</a:t>
                      </a:r>
                      <a:endParaRPr sz="2700" baseline="1543">
                        <a:latin typeface="Calibri"/>
                        <a:cs typeface="Calibri"/>
                      </a:endParaRPr>
                    </a:p>
                  </a:txBody>
                  <a:tcPr marL="0" marR="0" marT="361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r>
              <a:tr h="370840">
                <a:tc>
                  <a:txBody>
                    <a:bodyPr/>
                    <a:lstStyle/>
                    <a:p>
                      <a:pPr marL="97790">
                        <a:lnSpc>
                          <a:spcPct val="100000"/>
                        </a:lnSpc>
                        <a:spcBef>
                          <a:spcPts val="240"/>
                        </a:spcBef>
                      </a:pPr>
                      <a:r>
                        <a:rPr sz="1800" spc="-5" dirty="0">
                          <a:solidFill>
                            <a:srgbClr val="FFFFFF"/>
                          </a:solidFill>
                          <a:latin typeface="Calibri"/>
                          <a:cs typeface="Calibri"/>
                        </a:rPr>
                        <a:t>Stg</a:t>
                      </a:r>
                      <a:r>
                        <a:rPr sz="1800" spc="-10" dirty="0">
                          <a:solidFill>
                            <a:srgbClr val="FFFFFF"/>
                          </a:solidFill>
                          <a:latin typeface="Calibri"/>
                          <a:cs typeface="Calibri"/>
                        </a:rPr>
                        <a:t> </a:t>
                      </a:r>
                      <a:r>
                        <a:rPr sz="1800" dirty="0">
                          <a:solidFill>
                            <a:srgbClr val="FFFFFF"/>
                          </a:solidFill>
                          <a:latin typeface="Calibri"/>
                          <a:cs typeface="Calibri"/>
                        </a:rPr>
                        <a:t>1</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algn="r">
                        <a:lnSpc>
                          <a:spcPct val="100000"/>
                        </a:lnSpc>
                        <a:spcBef>
                          <a:spcPts val="240"/>
                        </a:spcBef>
                      </a:pPr>
                      <a:r>
                        <a:rPr sz="1800" spc="-5" dirty="0">
                          <a:solidFill>
                            <a:srgbClr val="FFFFFF"/>
                          </a:solidFill>
                          <a:latin typeface="Calibri"/>
                          <a:cs typeface="Calibri"/>
                        </a:rPr>
                        <a:t>140-159</a:t>
                      </a:r>
                      <a:r>
                        <a:rPr sz="1800" spc="-225" dirty="0">
                          <a:solidFill>
                            <a:srgbClr val="FFFFFF"/>
                          </a:solidFill>
                          <a:latin typeface="Calibri"/>
                          <a:cs typeface="Calibri"/>
                        </a:rPr>
                        <a:t> </a:t>
                      </a:r>
                      <a:r>
                        <a:rPr sz="2700" b="1" baseline="7716" dirty="0">
                          <a:solidFill>
                            <a:srgbClr val="FF0000"/>
                          </a:solidFill>
                          <a:latin typeface="Calibri"/>
                          <a:cs typeface="Calibri"/>
                        </a:rPr>
                        <a:t>o</a:t>
                      </a:r>
                      <a:endParaRPr sz="2700" baseline="7716">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R="389890" algn="r">
                        <a:lnSpc>
                          <a:spcPct val="100000"/>
                        </a:lnSpc>
                        <a:spcBef>
                          <a:spcPts val="240"/>
                        </a:spcBef>
                        <a:tabLst>
                          <a:tab pos="339725" algn="l"/>
                        </a:tabLst>
                      </a:pPr>
                      <a:r>
                        <a:rPr sz="2700" b="1" baseline="7716" dirty="0">
                          <a:solidFill>
                            <a:srgbClr val="FF0000"/>
                          </a:solidFill>
                          <a:latin typeface="Calibri"/>
                          <a:cs typeface="Calibri"/>
                        </a:rPr>
                        <a:t>r	</a:t>
                      </a:r>
                      <a:r>
                        <a:rPr sz="1800" spc="-5" dirty="0">
                          <a:solidFill>
                            <a:srgbClr val="FFFFFF"/>
                          </a:solidFill>
                          <a:latin typeface="Calibri"/>
                          <a:cs typeface="Calibri"/>
                        </a:rPr>
                        <a:t>90</a:t>
                      </a:r>
                      <a:r>
                        <a:rPr sz="1800" dirty="0">
                          <a:solidFill>
                            <a:srgbClr val="FFFFFF"/>
                          </a:solidFill>
                          <a:latin typeface="Calibri"/>
                          <a:cs typeface="Calibri"/>
                        </a:rPr>
                        <a:t>-</a:t>
                      </a:r>
                      <a:r>
                        <a:rPr sz="1800" spc="-5" dirty="0">
                          <a:solidFill>
                            <a:srgbClr val="FFFFFF"/>
                          </a:solidFill>
                          <a:latin typeface="Calibri"/>
                          <a:cs typeface="Calibri"/>
                        </a:rPr>
                        <a:t>99</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r>
              <a:tr h="370205">
                <a:tc>
                  <a:txBody>
                    <a:bodyPr/>
                    <a:lstStyle/>
                    <a:p>
                      <a:pPr marL="97790">
                        <a:lnSpc>
                          <a:spcPct val="100000"/>
                        </a:lnSpc>
                        <a:spcBef>
                          <a:spcPts val="244"/>
                        </a:spcBef>
                      </a:pPr>
                      <a:r>
                        <a:rPr sz="1800" spc="-5" dirty="0">
                          <a:solidFill>
                            <a:srgbClr val="FFFFFF"/>
                          </a:solidFill>
                          <a:latin typeface="Calibri"/>
                          <a:cs typeface="Calibri"/>
                        </a:rPr>
                        <a:t>Stg</a:t>
                      </a:r>
                      <a:r>
                        <a:rPr sz="1800" spc="-10" dirty="0">
                          <a:solidFill>
                            <a:srgbClr val="FFFFFF"/>
                          </a:solidFill>
                          <a:latin typeface="Calibri"/>
                          <a:cs typeface="Calibri"/>
                        </a:rPr>
                        <a:t> </a:t>
                      </a:r>
                      <a:r>
                        <a:rPr sz="1800" dirty="0">
                          <a:solidFill>
                            <a:srgbClr val="FFFFFF"/>
                          </a:solidFill>
                          <a:latin typeface="Calibri"/>
                          <a:cs typeface="Calibri"/>
                        </a:rPr>
                        <a:t>2</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L="249554">
                        <a:lnSpc>
                          <a:spcPct val="100000"/>
                        </a:lnSpc>
                        <a:spcBef>
                          <a:spcPts val="244"/>
                        </a:spcBef>
                        <a:tabLst>
                          <a:tab pos="841375" algn="l"/>
                        </a:tabLst>
                      </a:pPr>
                      <a:r>
                        <a:rPr sz="1800" spc="-5" dirty="0">
                          <a:solidFill>
                            <a:srgbClr val="FFFFFF"/>
                          </a:solidFill>
                          <a:latin typeface="Calibri"/>
                          <a:cs typeface="Calibri"/>
                        </a:rPr>
                        <a:t>≥16</a:t>
                      </a:r>
                      <a:r>
                        <a:rPr sz="1800" dirty="0">
                          <a:solidFill>
                            <a:srgbClr val="FFFFFF"/>
                          </a:solidFill>
                          <a:latin typeface="Calibri"/>
                          <a:cs typeface="Calibri"/>
                        </a:rPr>
                        <a:t>0	</a:t>
                      </a:r>
                      <a:r>
                        <a:rPr sz="2700" b="1" baseline="6172" dirty="0">
                          <a:solidFill>
                            <a:srgbClr val="FF0000"/>
                          </a:solidFill>
                          <a:latin typeface="Calibri"/>
                          <a:cs typeface="Calibri"/>
                        </a:rPr>
                        <a:t>o</a:t>
                      </a:r>
                      <a:endParaRPr sz="2700" baseline="6172">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c>
                  <a:txBody>
                    <a:bodyPr/>
                    <a:lstStyle/>
                    <a:p>
                      <a:pPr marL="16510">
                        <a:lnSpc>
                          <a:spcPct val="100000"/>
                        </a:lnSpc>
                        <a:spcBef>
                          <a:spcPts val="244"/>
                        </a:spcBef>
                        <a:tabLst>
                          <a:tab pos="447675" algn="l"/>
                        </a:tabLst>
                      </a:pPr>
                      <a:r>
                        <a:rPr sz="2700" b="1" baseline="6172" dirty="0">
                          <a:solidFill>
                            <a:srgbClr val="FF0000"/>
                          </a:solidFill>
                          <a:latin typeface="Calibri"/>
                          <a:cs typeface="Calibri"/>
                        </a:rPr>
                        <a:t>r	</a:t>
                      </a:r>
                      <a:r>
                        <a:rPr sz="1800" spc="-5" dirty="0">
                          <a:solidFill>
                            <a:srgbClr val="FFFFFF"/>
                          </a:solidFill>
                          <a:latin typeface="Calibri"/>
                          <a:cs typeface="Calibri"/>
                        </a:rPr>
                        <a:t>≥100</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E5496"/>
                    </a:solidFill>
                  </a:tcPr>
                </a:tc>
              </a:tr>
            </a:tbl>
          </a:graphicData>
        </a:graphic>
      </p:graphicFrame>
      <p:sp>
        <p:nvSpPr>
          <p:cNvPr id="42" name="object 42"/>
          <p:cNvSpPr txBox="1"/>
          <p:nvPr/>
        </p:nvSpPr>
        <p:spPr>
          <a:xfrm>
            <a:off x="6863842" y="3789911"/>
            <a:ext cx="2833370" cy="1341755"/>
          </a:xfrm>
          <a:prstGeom prst="rect">
            <a:avLst/>
          </a:prstGeom>
        </p:spPr>
        <p:txBody>
          <a:bodyPr vert="horz" wrap="square" lIns="0" tIns="227329" rIns="0" bIns="0" rtlCol="0">
            <a:spAutoFit/>
          </a:bodyPr>
          <a:lstStyle/>
          <a:p>
            <a:pPr marL="27305" algn="ctr">
              <a:lnSpc>
                <a:spcPct val="100000"/>
              </a:lnSpc>
              <a:spcBef>
                <a:spcPts val="1789"/>
              </a:spcBef>
            </a:pPr>
            <a:r>
              <a:rPr sz="3200" b="1" spc="-5" dirty="0">
                <a:solidFill>
                  <a:srgbClr val="FFFF00"/>
                </a:solidFill>
                <a:latin typeface="Calibri"/>
                <a:cs typeface="Calibri"/>
              </a:rPr>
              <a:t>JNC </a:t>
            </a:r>
            <a:r>
              <a:rPr sz="3200" b="1" dirty="0">
                <a:solidFill>
                  <a:srgbClr val="FFFF00"/>
                </a:solidFill>
                <a:latin typeface="Calibri"/>
                <a:cs typeface="Calibri"/>
              </a:rPr>
              <a:t>8</a:t>
            </a:r>
            <a:endParaRPr sz="3200">
              <a:latin typeface="Calibri"/>
              <a:cs typeface="Calibri"/>
            </a:endParaRPr>
          </a:p>
          <a:p>
            <a:pPr algn="ctr">
              <a:lnSpc>
                <a:spcPct val="100000"/>
              </a:lnSpc>
              <a:spcBef>
                <a:spcPts val="1470"/>
              </a:spcBef>
            </a:pPr>
            <a:r>
              <a:rPr sz="2800" b="1" spc="-5" dirty="0">
                <a:solidFill>
                  <a:srgbClr val="FFFFFF"/>
                </a:solidFill>
                <a:latin typeface="Calibri"/>
                <a:cs typeface="Calibri"/>
              </a:rPr>
              <a:t>No </a:t>
            </a:r>
            <a:r>
              <a:rPr sz="2800" b="1" spc="-10" dirty="0">
                <a:solidFill>
                  <a:srgbClr val="FFFFFF"/>
                </a:solidFill>
                <a:latin typeface="Calibri"/>
                <a:cs typeface="Calibri"/>
              </a:rPr>
              <a:t>definition </a:t>
            </a:r>
            <a:r>
              <a:rPr sz="2800" b="1" spc="-5" dirty="0">
                <a:solidFill>
                  <a:srgbClr val="FFFFFF"/>
                </a:solidFill>
                <a:latin typeface="Calibri"/>
                <a:cs typeface="Calibri"/>
              </a:rPr>
              <a:t>of</a:t>
            </a:r>
            <a:r>
              <a:rPr sz="2800" b="1" spc="-20" dirty="0">
                <a:solidFill>
                  <a:srgbClr val="FFFFFF"/>
                </a:solidFill>
                <a:latin typeface="Calibri"/>
                <a:cs typeface="Calibri"/>
              </a:rPr>
              <a:t> </a:t>
            </a:r>
            <a:r>
              <a:rPr sz="2800" b="1" spc="-5" dirty="0">
                <a:solidFill>
                  <a:srgbClr val="FFFFFF"/>
                </a:solidFill>
                <a:latin typeface="Calibri"/>
                <a:cs typeface="Calibri"/>
              </a:rPr>
              <a:t>HT</a:t>
            </a:r>
            <a:endParaRPr sz="2800">
              <a:latin typeface="Calibri"/>
              <a:cs typeface="Calibri"/>
            </a:endParaRPr>
          </a:p>
        </p:txBody>
      </p:sp>
      <p:sp>
        <p:nvSpPr>
          <p:cNvPr id="43" name="object 43"/>
          <p:cNvSpPr/>
          <p:nvPr/>
        </p:nvSpPr>
        <p:spPr>
          <a:xfrm>
            <a:off x="2463419" y="2498217"/>
            <a:ext cx="919480" cy="532130"/>
          </a:xfrm>
          <a:custGeom>
            <a:avLst/>
            <a:gdLst/>
            <a:ahLst/>
            <a:cxnLst/>
            <a:rect l="l" t="t" r="r" b="b"/>
            <a:pathLst>
              <a:path w="919479" h="532130">
                <a:moveTo>
                  <a:pt x="543179" y="175260"/>
                </a:moveTo>
                <a:lnTo>
                  <a:pt x="498220" y="184150"/>
                </a:lnTo>
                <a:lnTo>
                  <a:pt x="458724" y="214630"/>
                </a:lnTo>
                <a:lnTo>
                  <a:pt x="434363" y="248920"/>
                </a:lnTo>
                <a:lnTo>
                  <a:pt x="417179" y="292100"/>
                </a:lnTo>
                <a:lnTo>
                  <a:pt x="411547" y="331470"/>
                </a:lnTo>
                <a:lnTo>
                  <a:pt x="412146" y="342900"/>
                </a:lnTo>
                <a:lnTo>
                  <a:pt x="426386" y="384810"/>
                </a:lnTo>
                <a:lnTo>
                  <a:pt x="458517" y="416560"/>
                </a:lnTo>
                <a:lnTo>
                  <a:pt x="480822" y="427990"/>
                </a:lnTo>
                <a:lnTo>
                  <a:pt x="489076" y="431800"/>
                </a:lnTo>
                <a:lnTo>
                  <a:pt x="504698" y="436880"/>
                </a:lnTo>
                <a:lnTo>
                  <a:pt x="512318" y="438150"/>
                </a:lnTo>
                <a:lnTo>
                  <a:pt x="519430" y="439420"/>
                </a:lnTo>
                <a:lnTo>
                  <a:pt x="547369" y="439420"/>
                </a:lnTo>
                <a:lnTo>
                  <a:pt x="550672" y="438150"/>
                </a:lnTo>
                <a:lnTo>
                  <a:pt x="552704" y="438150"/>
                </a:lnTo>
                <a:lnTo>
                  <a:pt x="554608" y="436880"/>
                </a:lnTo>
                <a:lnTo>
                  <a:pt x="556132" y="435610"/>
                </a:lnTo>
                <a:lnTo>
                  <a:pt x="557149" y="435610"/>
                </a:lnTo>
                <a:lnTo>
                  <a:pt x="558292" y="434340"/>
                </a:lnTo>
                <a:lnTo>
                  <a:pt x="561339" y="430530"/>
                </a:lnTo>
                <a:lnTo>
                  <a:pt x="562482" y="429260"/>
                </a:lnTo>
                <a:lnTo>
                  <a:pt x="563499" y="426720"/>
                </a:lnTo>
                <a:lnTo>
                  <a:pt x="564642" y="424180"/>
                </a:lnTo>
                <a:lnTo>
                  <a:pt x="567182" y="419100"/>
                </a:lnTo>
                <a:lnTo>
                  <a:pt x="569087" y="414020"/>
                </a:lnTo>
                <a:lnTo>
                  <a:pt x="570483" y="411480"/>
                </a:lnTo>
                <a:lnTo>
                  <a:pt x="571373" y="408940"/>
                </a:lnTo>
                <a:lnTo>
                  <a:pt x="572262" y="405130"/>
                </a:lnTo>
                <a:lnTo>
                  <a:pt x="572897" y="403860"/>
                </a:lnTo>
                <a:lnTo>
                  <a:pt x="573151" y="400050"/>
                </a:lnTo>
                <a:lnTo>
                  <a:pt x="572897" y="398780"/>
                </a:lnTo>
                <a:lnTo>
                  <a:pt x="536320" y="398780"/>
                </a:lnTo>
                <a:lnTo>
                  <a:pt x="529336" y="397510"/>
                </a:lnTo>
                <a:lnTo>
                  <a:pt x="522224" y="397510"/>
                </a:lnTo>
                <a:lnTo>
                  <a:pt x="514476" y="394970"/>
                </a:lnTo>
                <a:lnTo>
                  <a:pt x="478637" y="369570"/>
                </a:lnTo>
                <a:lnTo>
                  <a:pt x="468046" y="330200"/>
                </a:lnTo>
                <a:lnTo>
                  <a:pt x="468883" y="321310"/>
                </a:lnTo>
                <a:lnTo>
                  <a:pt x="480313" y="284480"/>
                </a:lnTo>
                <a:lnTo>
                  <a:pt x="504541" y="245110"/>
                </a:lnTo>
                <a:lnTo>
                  <a:pt x="548005" y="222250"/>
                </a:lnTo>
                <a:lnTo>
                  <a:pt x="636650" y="222250"/>
                </a:lnTo>
                <a:lnTo>
                  <a:pt x="635635" y="220980"/>
                </a:lnTo>
                <a:lnTo>
                  <a:pt x="603757" y="193040"/>
                </a:lnTo>
                <a:lnTo>
                  <a:pt x="567086" y="179070"/>
                </a:lnTo>
                <a:lnTo>
                  <a:pt x="555109" y="176530"/>
                </a:lnTo>
                <a:lnTo>
                  <a:pt x="543179" y="175260"/>
                </a:lnTo>
                <a:close/>
              </a:path>
              <a:path w="919479" h="532130">
                <a:moveTo>
                  <a:pt x="572388" y="397510"/>
                </a:moveTo>
                <a:lnTo>
                  <a:pt x="553593" y="397510"/>
                </a:lnTo>
                <a:lnTo>
                  <a:pt x="542670" y="398780"/>
                </a:lnTo>
                <a:lnTo>
                  <a:pt x="572897" y="398780"/>
                </a:lnTo>
                <a:lnTo>
                  <a:pt x="572388" y="397510"/>
                </a:lnTo>
                <a:close/>
              </a:path>
              <a:path w="919479" h="532130">
                <a:moveTo>
                  <a:pt x="568325" y="394970"/>
                </a:moveTo>
                <a:lnTo>
                  <a:pt x="565657" y="394970"/>
                </a:lnTo>
                <a:lnTo>
                  <a:pt x="561975" y="396240"/>
                </a:lnTo>
                <a:lnTo>
                  <a:pt x="558164" y="397510"/>
                </a:lnTo>
                <a:lnTo>
                  <a:pt x="571881" y="397510"/>
                </a:lnTo>
                <a:lnTo>
                  <a:pt x="571119" y="396240"/>
                </a:lnTo>
                <a:lnTo>
                  <a:pt x="568325" y="394970"/>
                </a:lnTo>
                <a:close/>
              </a:path>
              <a:path w="919479" h="532130">
                <a:moveTo>
                  <a:pt x="312780" y="111760"/>
                </a:moveTo>
                <a:lnTo>
                  <a:pt x="264794" y="111760"/>
                </a:lnTo>
                <a:lnTo>
                  <a:pt x="264664" y="115570"/>
                </a:lnTo>
                <a:lnTo>
                  <a:pt x="264541" y="138430"/>
                </a:lnTo>
                <a:lnTo>
                  <a:pt x="264755" y="144780"/>
                </a:lnTo>
                <a:lnTo>
                  <a:pt x="265017" y="151130"/>
                </a:lnTo>
                <a:lnTo>
                  <a:pt x="265398" y="158750"/>
                </a:lnTo>
                <a:lnTo>
                  <a:pt x="265683" y="163830"/>
                </a:lnTo>
                <a:lnTo>
                  <a:pt x="276225" y="299720"/>
                </a:lnTo>
                <a:lnTo>
                  <a:pt x="276606" y="307340"/>
                </a:lnTo>
                <a:lnTo>
                  <a:pt x="290830" y="340360"/>
                </a:lnTo>
                <a:lnTo>
                  <a:pt x="294258" y="342900"/>
                </a:lnTo>
                <a:lnTo>
                  <a:pt x="318897" y="353060"/>
                </a:lnTo>
                <a:lnTo>
                  <a:pt x="323723" y="355600"/>
                </a:lnTo>
                <a:lnTo>
                  <a:pt x="333375" y="355600"/>
                </a:lnTo>
                <a:lnTo>
                  <a:pt x="373212" y="278130"/>
                </a:lnTo>
                <a:lnTo>
                  <a:pt x="323214" y="278130"/>
                </a:lnTo>
                <a:lnTo>
                  <a:pt x="323088" y="265430"/>
                </a:lnTo>
                <a:lnTo>
                  <a:pt x="322833" y="260350"/>
                </a:lnTo>
                <a:lnTo>
                  <a:pt x="322706" y="254000"/>
                </a:lnTo>
                <a:lnTo>
                  <a:pt x="322199" y="242570"/>
                </a:lnTo>
                <a:lnTo>
                  <a:pt x="322072" y="236220"/>
                </a:lnTo>
                <a:lnTo>
                  <a:pt x="320548" y="210820"/>
                </a:lnTo>
                <a:lnTo>
                  <a:pt x="312780" y="111760"/>
                </a:lnTo>
                <a:close/>
              </a:path>
              <a:path w="919479" h="532130">
                <a:moveTo>
                  <a:pt x="258191" y="45720"/>
                </a:moveTo>
                <a:lnTo>
                  <a:pt x="253364" y="45720"/>
                </a:lnTo>
                <a:lnTo>
                  <a:pt x="244220" y="48260"/>
                </a:lnTo>
                <a:lnTo>
                  <a:pt x="145795" y="269240"/>
                </a:lnTo>
                <a:lnTo>
                  <a:pt x="145033" y="271780"/>
                </a:lnTo>
                <a:lnTo>
                  <a:pt x="145287" y="273050"/>
                </a:lnTo>
                <a:lnTo>
                  <a:pt x="145414" y="274320"/>
                </a:lnTo>
                <a:lnTo>
                  <a:pt x="146176" y="275590"/>
                </a:lnTo>
                <a:lnTo>
                  <a:pt x="148717" y="278130"/>
                </a:lnTo>
                <a:lnTo>
                  <a:pt x="150749" y="279400"/>
                </a:lnTo>
                <a:lnTo>
                  <a:pt x="153288" y="281940"/>
                </a:lnTo>
                <a:lnTo>
                  <a:pt x="155956" y="283210"/>
                </a:lnTo>
                <a:lnTo>
                  <a:pt x="159385" y="284480"/>
                </a:lnTo>
                <a:lnTo>
                  <a:pt x="168020" y="288290"/>
                </a:lnTo>
                <a:lnTo>
                  <a:pt x="171704" y="289560"/>
                </a:lnTo>
                <a:lnTo>
                  <a:pt x="177545" y="292100"/>
                </a:lnTo>
                <a:lnTo>
                  <a:pt x="185419" y="292100"/>
                </a:lnTo>
                <a:lnTo>
                  <a:pt x="186562" y="290830"/>
                </a:lnTo>
                <a:lnTo>
                  <a:pt x="187579" y="290830"/>
                </a:lnTo>
                <a:lnTo>
                  <a:pt x="188468" y="289560"/>
                </a:lnTo>
                <a:lnTo>
                  <a:pt x="245697" y="158750"/>
                </a:lnTo>
                <a:lnTo>
                  <a:pt x="248602" y="151130"/>
                </a:lnTo>
                <a:lnTo>
                  <a:pt x="251412" y="144780"/>
                </a:lnTo>
                <a:lnTo>
                  <a:pt x="254126" y="138430"/>
                </a:lnTo>
                <a:lnTo>
                  <a:pt x="256770" y="132080"/>
                </a:lnTo>
                <a:lnTo>
                  <a:pt x="259365" y="124460"/>
                </a:lnTo>
                <a:lnTo>
                  <a:pt x="261913" y="118110"/>
                </a:lnTo>
                <a:lnTo>
                  <a:pt x="264413" y="111760"/>
                </a:lnTo>
                <a:lnTo>
                  <a:pt x="312780" y="111760"/>
                </a:lnTo>
                <a:lnTo>
                  <a:pt x="311785" y="99060"/>
                </a:lnTo>
                <a:lnTo>
                  <a:pt x="297053" y="63500"/>
                </a:lnTo>
                <a:lnTo>
                  <a:pt x="288670" y="59690"/>
                </a:lnTo>
                <a:lnTo>
                  <a:pt x="263017" y="48260"/>
                </a:lnTo>
                <a:lnTo>
                  <a:pt x="258191" y="45720"/>
                </a:lnTo>
                <a:close/>
              </a:path>
              <a:path w="919479" h="532130">
                <a:moveTo>
                  <a:pt x="405511" y="110490"/>
                </a:moveTo>
                <a:lnTo>
                  <a:pt x="397382" y="110490"/>
                </a:lnTo>
                <a:lnTo>
                  <a:pt x="395097" y="111760"/>
                </a:lnTo>
                <a:lnTo>
                  <a:pt x="394207" y="113030"/>
                </a:lnTo>
                <a:lnTo>
                  <a:pt x="337117" y="243840"/>
                </a:lnTo>
                <a:lnTo>
                  <a:pt x="331380" y="257810"/>
                </a:lnTo>
                <a:lnTo>
                  <a:pt x="328628" y="264160"/>
                </a:lnTo>
                <a:lnTo>
                  <a:pt x="325995" y="271780"/>
                </a:lnTo>
                <a:lnTo>
                  <a:pt x="323469" y="278130"/>
                </a:lnTo>
                <a:lnTo>
                  <a:pt x="373212" y="278130"/>
                </a:lnTo>
                <a:lnTo>
                  <a:pt x="436880" y="132080"/>
                </a:lnTo>
                <a:lnTo>
                  <a:pt x="437388" y="130810"/>
                </a:lnTo>
                <a:lnTo>
                  <a:pt x="437642" y="129540"/>
                </a:lnTo>
                <a:lnTo>
                  <a:pt x="437388" y="128270"/>
                </a:lnTo>
                <a:lnTo>
                  <a:pt x="437261" y="127000"/>
                </a:lnTo>
                <a:lnTo>
                  <a:pt x="436499" y="127000"/>
                </a:lnTo>
                <a:lnTo>
                  <a:pt x="435356" y="124460"/>
                </a:lnTo>
                <a:lnTo>
                  <a:pt x="434086" y="123190"/>
                </a:lnTo>
                <a:lnTo>
                  <a:pt x="432181" y="121920"/>
                </a:lnTo>
                <a:lnTo>
                  <a:pt x="426847" y="119380"/>
                </a:lnTo>
                <a:lnTo>
                  <a:pt x="423544" y="116840"/>
                </a:lnTo>
                <a:lnTo>
                  <a:pt x="415036" y="114300"/>
                </a:lnTo>
                <a:lnTo>
                  <a:pt x="411353" y="111760"/>
                </a:lnTo>
                <a:lnTo>
                  <a:pt x="408431" y="111760"/>
                </a:lnTo>
                <a:lnTo>
                  <a:pt x="405511" y="110490"/>
                </a:lnTo>
                <a:close/>
              </a:path>
              <a:path w="919479" h="532130">
                <a:moveTo>
                  <a:pt x="636650" y="222250"/>
                </a:moveTo>
                <a:lnTo>
                  <a:pt x="554811" y="222250"/>
                </a:lnTo>
                <a:lnTo>
                  <a:pt x="568614" y="224790"/>
                </a:lnTo>
                <a:lnTo>
                  <a:pt x="575563" y="228600"/>
                </a:lnTo>
                <a:lnTo>
                  <a:pt x="612139" y="259080"/>
                </a:lnTo>
                <a:lnTo>
                  <a:pt x="616585" y="266700"/>
                </a:lnTo>
                <a:lnTo>
                  <a:pt x="618489" y="270510"/>
                </a:lnTo>
                <a:lnTo>
                  <a:pt x="620268" y="271780"/>
                </a:lnTo>
                <a:lnTo>
                  <a:pt x="622173" y="273050"/>
                </a:lnTo>
                <a:lnTo>
                  <a:pt x="626744" y="273050"/>
                </a:lnTo>
                <a:lnTo>
                  <a:pt x="627888" y="271780"/>
                </a:lnTo>
                <a:lnTo>
                  <a:pt x="629285" y="270510"/>
                </a:lnTo>
                <a:lnTo>
                  <a:pt x="630555" y="269240"/>
                </a:lnTo>
                <a:lnTo>
                  <a:pt x="631825" y="266700"/>
                </a:lnTo>
                <a:lnTo>
                  <a:pt x="633222" y="265430"/>
                </a:lnTo>
                <a:lnTo>
                  <a:pt x="634619" y="262890"/>
                </a:lnTo>
                <a:lnTo>
                  <a:pt x="637667" y="255270"/>
                </a:lnTo>
                <a:lnTo>
                  <a:pt x="639063" y="252730"/>
                </a:lnTo>
                <a:lnTo>
                  <a:pt x="640207" y="248920"/>
                </a:lnTo>
                <a:lnTo>
                  <a:pt x="641095" y="247650"/>
                </a:lnTo>
                <a:lnTo>
                  <a:pt x="641857" y="245110"/>
                </a:lnTo>
                <a:lnTo>
                  <a:pt x="642493" y="242570"/>
                </a:lnTo>
                <a:lnTo>
                  <a:pt x="642874" y="241300"/>
                </a:lnTo>
                <a:lnTo>
                  <a:pt x="643255" y="238760"/>
                </a:lnTo>
                <a:lnTo>
                  <a:pt x="643128" y="234950"/>
                </a:lnTo>
                <a:lnTo>
                  <a:pt x="642619" y="232410"/>
                </a:lnTo>
                <a:lnTo>
                  <a:pt x="641731" y="229870"/>
                </a:lnTo>
                <a:lnTo>
                  <a:pt x="640714" y="228600"/>
                </a:lnTo>
                <a:lnTo>
                  <a:pt x="638682" y="224790"/>
                </a:lnTo>
                <a:lnTo>
                  <a:pt x="636650" y="222250"/>
                </a:lnTo>
                <a:close/>
              </a:path>
              <a:path w="919479" h="532130">
                <a:moveTo>
                  <a:pt x="21589" y="168910"/>
                </a:moveTo>
                <a:lnTo>
                  <a:pt x="16001" y="168910"/>
                </a:lnTo>
                <a:lnTo>
                  <a:pt x="12573" y="172720"/>
                </a:lnTo>
                <a:lnTo>
                  <a:pt x="11303" y="175260"/>
                </a:lnTo>
                <a:lnTo>
                  <a:pt x="8508" y="180340"/>
                </a:lnTo>
                <a:lnTo>
                  <a:pt x="6857" y="184150"/>
                </a:lnTo>
                <a:lnTo>
                  <a:pt x="3682" y="191770"/>
                </a:lnTo>
                <a:lnTo>
                  <a:pt x="2539" y="194310"/>
                </a:lnTo>
                <a:lnTo>
                  <a:pt x="1778" y="195580"/>
                </a:lnTo>
                <a:lnTo>
                  <a:pt x="1016" y="198120"/>
                </a:lnTo>
                <a:lnTo>
                  <a:pt x="0" y="203200"/>
                </a:lnTo>
                <a:lnTo>
                  <a:pt x="0" y="204470"/>
                </a:lnTo>
                <a:lnTo>
                  <a:pt x="254" y="207010"/>
                </a:lnTo>
                <a:lnTo>
                  <a:pt x="507" y="207010"/>
                </a:lnTo>
                <a:lnTo>
                  <a:pt x="1269" y="209550"/>
                </a:lnTo>
                <a:lnTo>
                  <a:pt x="2286" y="210820"/>
                </a:lnTo>
                <a:lnTo>
                  <a:pt x="5842" y="215900"/>
                </a:lnTo>
                <a:lnTo>
                  <a:pt x="8000" y="217170"/>
                </a:lnTo>
                <a:lnTo>
                  <a:pt x="13207" y="220980"/>
                </a:lnTo>
                <a:lnTo>
                  <a:pt x="16129" y="223520"/>
                </a:lnTo>
                <a:lnTo>
                  <a:pt x="19557" y="226060"/>
                </a:lnTo>
                <a:lnTo>
                  <a:pt x="22860" y="227330"/>
                </a:lnTo>
                <a:lnTo>
                  <a:pt x="26288" y="229870"/>
                </a:lnTo>
                <a:lnTo>
                  <a:pt x="29972" y="231140"/>
                </a:lnTo>
                <a:lnTo>
                  <a:pt x="38330" y="234950"/>
                </a:lnTo>
                <a:lnTo>
                  <a:pt x="46259" y="237490"/>
                </a:lnTo>
                <a:lnTo>
                  <a:pt x="53760" y="238760"/>
                </a:lnTo>
                <a:lnTo>
                  <a:pt x="67526" y="238760"/>
                </a:lnTo>
                <a:lnTo>
                  <a:pt x="105410" y="215900"/>
                </a:lnTo>
                <a:lnTo>
                  <a:pt x="109600" y="210820"/>
                </a:lnTo>
                <a:lnTo>
                  <a:pt x="113601" y="203200"/>
                </a:lnTo>
                <a:lnTo>
                  <a:pt x="117411" y="196850"/>
                </a:lnTo>
                <a:lnTo>
                  <a:pt x="121031" y="189230"/>
                </a:lnTo>
                <a:lnTo>
                  <a:pt x="47370" y="189230"/>
                </a:lnTo>
                <a:lnTo>
                  <a:pt x="44323" y="187960"/>
                </a:lnTo>
                <a:lnTo>
                  <a:pt x="37718" y="185420"/>
                </a:lnTo>
                <a:lnTo>
                  <a:pt x="35051" y="184150"/>
                </a:lnTo>
                <a:lnTo>
                  <a:pt x="33019" y="181610"/>
                </a:lnTo>
                <a:lnTo>
                  <a:pt x="30861" y="180340"/>
                </a:lnTo>
                <a:lnTo>
                  <a:pt x="29082" y="177800"/>
                </a:lnTo>
                <a:lnTo>
                  <a:pt x="27686" y="176530"/>
                </a:lnTo>
                <a:lnTo>
                  <a:pt x="26162" y="175260"/>
                </a:lnTo>
                <a:lnTo>
                  <a:pt x="24892" y="172720"/>
                </a:lnTo>
                <a:lnTo>
                  <a:pt x="23875" y="171450"/>
                </a:lnTo>
                <a:lnTo>
                  <a:pt x="21589" y="168910"/>
                </a:lnTo>
                <a:close/>
              </a:path>
              <a:path w="919479" h="532130">
                <a:moveTo>
                  <a:pt x="151892" y="0"/>
                </a:moveTo>
                <a:lnTo>
                  <a:pt x="148208" y="0"/>
                </a:lnTo>
                <a:lnTo>
                  <a:pt x="145923" y="1270"/>
                </a:lnTo>
                <a:lnTo>
                  <a:pt x="145033" y="2540"/>
                </a:lnTo>
                <a:lnTo>
                  <a:pt x="144525" y="3810"/>
                </a:lnTo>
                <a:lnTo>
                  <a:pt x="73787" y="165100"/>
                </a:lnTo>
                <a:lnTo>
                  <a:pt x="71247" y="171450"/>
                </a:lnTo>
                <a:lnTo>
                  <a:pt x="68706" y="176530"/>
                </a:lnTo>
                <a:lnTo>
                  <a:pt x="66167" y="179070"/>
                </a:lnTo>
                <a:lnTo>
                  <a:pt x="63754" y="182880"/>
                </a:lnTo>
                <a:lnTo>
                  <a:pt x="61087" y="185420"/>
                </a:lnTo>
                <a:lnTo>
                  <a:pt x="58547" y="186690"/>
                </a:lnTo>
                <a:lnTo>
                  <a:pt x="55880" y="187960"/>
                </a:lnTo>
                <a:lnTo>
                  <a:pt x="53086" y="189230"/>
                </a:lnTo>
                <a:lnTo>
                  <a:pt x="121031" y="189230"/>
                </a:lnTo>
                <a:lnTo>
                  <a:pt x="193039" y="24130"/>
                </a:lnTo>
                <a:lnTo>
                  <a:pt x="193167" y="22860"/>
                </a:lnTo>
                <a:lnTo>
                  <a:pt x="192405" y="20320"/>
                </a:lnTo>
                <a:lnTo>
                  <a:pt x="191388" y="19050"/>
                </a:lnTo>
                <a:lnTo>
                  <a:pt x="189737" y="16510"/>
                </a:lnTo>
                <a:lnTo>
                  <a:pt x="188087" y="15240"/>
                </a:lnTo>
                <a:lnTo>
                  <a:pt x="185928" y="13970"/>
                </a:lnTo>
                <a:lnTo>
                  <a:pt x="180086" y="11430"/>
                </a:lnTo>
                <a:lnTo>
                  <a:pt x="176275" y="8890"/>
                </a:lnTo>
                <a:lnTo>
                  <a:pt x="167131" y="5080"/>
                </a:lnTo>
                <a:lnTo>
                  <a:pt x="163194" y="3810"/>
                </a:lnTo>
                <a:lnTo>
                  <a:pt x="156591" y="1270"/>
                </a:lnTo>
                <a:lnTo>
                  <a:pt x="153924" y="1270"/>
                </a:lnTo>
                <a:lnTo>
                  <a:pt x="151892" y="0"/>
                </a:lnTo>
                <a:close/>
              </a:path>
              <a:path w="919479" h="532130">
                <a:moveTo>
                  <a:pt x="769366" y="268986"/>
                </a:moveTo>
                <a:lnTo>
                  <a:pt x="768095" y="269367"/>
                </a:lnTo>
                <a:lnTo>
                  <a:pt x="766826" y="269621"/>
                </a:lnTo>
                <a:lnTo>
                  <a:pt x="765556" y="270510"/>
                </a:lnTo>
                <a:lnTo>
                  <a:pt x="764158" y="271907"/>
                </a:lnTo>
                <a:lnTo>
                  <a:pt x="762762" y="273431"/>
                </a:lnTo>
                <a:lnTo>
                  <a:pt x="761238" y="275336"/>
                </a:lnTo>
                <a:lnTo>
                  <a:pt x="759841" y="277749"/>
                </a:lnTo>
                <a:lnTo>
                  <a:pt x="758317" y="280162"/>
                </a:lnTo>
                <a:lnTo>
                  <a:pt x="749935" y="307594"/>
                </a:lnTo>
                <a:lnTo>
                  <a:pt x="751078" y="310007"/>
                </a:lnTo>
                <a:lnTo>
                  <a:pt x="753618" y="311150"/>
                </a:lnTo>
                <a:lnTo>
                  <a:pt x="852678" y="354457"/>
                </a:lnTo>
                <a:lnTo>
                  <a:pt x="688975" y="501904"/>
                </a:lnTo>
                <a:lnTo>
                  <a:pt x="687197" y="503555"/>
                </a:lnTo>
                <a:lnTo>
                  <a:pt x="685926" y="505079"/>
                </a:lnTo>
                <a:lnTo>
                  <a:pt x="685545" y="506603"/>
                </a:lnTo>
                <a:lnTo>
                  <a:pt x="685038" y="508000"/>
                </a:lnTo>
                <a:lnTo>
                  <a:pt x="717931" y="527938"/>
                </a:lnTo>
                <a:lnTo>
                  <a:pt x="721232" y="529082"/>
                </a:lnTo>
                <a:lnTo>
                  <a:pt x="724535" y="530352"/>
                </a:lnTo>
                <a:lnTo>
                  <a:pt x="727329" y="531113"/>
                </a:lnTo>
                <a:lnTo>
                  <a:pt x="732028" y="531876"/>
                </a:lnTo>
                <a:lnTo>
                  <a:pt x="733932" y="531749"/>
                </a:lnTo>
                <a:lnTo>
                  <a:pt x="735457" y="531241"/>
                </a:lnTo>
                <a:lnTo>
                  <a:pt x="737107" y="530860"/>
                </a:lnTo>
                <a:lnTo>
                  <a:pt x="898017" y="381000"/>
                </a:lnTo>
                <a:lnTo>
                  <a:pt x="901319" y="377444"/>
                </a:lnTo>
                <a:lnTo>
                  <a:pt x="902969" y="375793"/>
                </a:lnTo>
                <a:lnTo>
                  <a:pt x="904494" y="373888"/>
                </a:lnTo>
                <a:lnTo>
                  <a:pt x="907288" y="369824"/>
                </a:lnTo>
                <a:lnTo>
                  <a:pt x="908684" y="367538"/>
                </a:lnTo>
                <a:lnTo>
                  <a:pt x="910082" y="364998"/>
                </a:lnTo>
                <a:lnTo>
                  <a:pt x="911479" y="362585"/>
                </a:lnTo>
                <a:lnTo>
                  <a:pt x="912876" y="359537"/>
                </a:lnTo>
                <a:lnTo>
                  <a:pt x="914400" y="355981"/>
                </a:lnTo>
                <a:lnTo>
                  <a:pt x="916305" y="351663"/>
                </a:lnTo>
                <a:lnTo>
                  <a:pt x="917702" y="347980"/>
                </a:lnTo>
                <a:lnTo>
                  <a:pt x="918464" y="345186"/>
                </a:lnTo>
                <a:lnTo>
                  <a:pt x="919226" y="342265"/>
                </a:lnTo>
                <a:lnTo>
                  <a:pt x="919480" y="339979"/>
                </a:lnTo>
                <a:lnTo>
                  <a:pt x="918971" y="336296"/>
                </a:lnTo>
                <a:lnTo>
                  <a:pt x="911859" y="330835"/>
                </a:lnTo>
                <a:lnTo>
                  <a:pt x="771779" y="269621"/>
                </a:lnTo>
                <a:lnTo>
                  <a:pt x="770508" y="269113"/>
                </a:lnTo>
                <a:lnTo>
                  <a:pt x="769366" y="268986"/>
                </a:lnTo>
                <a:close/>
              </a:path>
            </a:pathLst>
          </a:custGeom>
          <a:solidFill>
            <a:srgbClr val="FFFF00"/>
          </a:solidFill>
        </p:spPr>
        <p:txBody>
          <a:bodyPr wrap="square" lIns="0" tIns="0" rIns="0" bIns="0" rtlCol="0"/>
          <a:lstStyle/>
          <a:p>
            <a:endParaRPr/>
          </a:p>
        </p:txBody>
      </p:sp>
      <p:sp>
        <p:nvSpPr>
          <p:cNvPr id="44" name="object 44"/>
          <p:cNvSpPr/>
          <p:nvPr/>
        </p:nvSpPr>
        <p:spPr>
          <a:xfrm>
            <a:off x="8809990" y="1632711"/>
            <a:ext cx="504825" cy="469900"/>
          </a:xfrm>
          <a:custGeom>
            <a:avLst/>
            <a:gdLst/>
            <a:ahLst/>
            <a:cxnLst/>
            <a:rect l="l" t="t" r="r" b="b"/>
            <a:pathLst>
              <a:path w="504825" h="469900">
                <a:moveTo>
                  <a:pt x="97662" y="222250"/>
                </a:moveTo>
                <a:lnTo>
                  <a:pt x="92328" y="222250"/>
                </a:lnTo>
                <a:lnTo>
                  <a:pt x="91439" y="223520"/>
                </a:lnTo>
                <a:lnTo>
                  <a:pt x="5714" y="294639"/>
                </a:lnTo>
                <a:lnTo>
                  <a:pt x="2793" y="297179"/>
                </a:lnTo>
                <a:lnTo>
                  <a:pt x="1015" y="300989"/>
                </a:lnTo>
                <a:lnTo>
                  <a:pt x="0" y="307339"/>
                </a:lnTo>
                <a:lnTo>
                  <a:pt x="1269" y="311150"/>
                </a:lnTo>
                <a:lnTo>
                  <a:pt x="130301" y="464820"/>
                </a:lnTo>
                <a:lnTo>
                  <a:pt x="133603" y="468629"/>
                </a:lnTo>
                <a:lnTo>
                  <a:pt x="136905" y="469900"/>
                </a:lnTo>
                <a:lnTo>
                  <a:pt x="143763" y="469900"/>
                </a:lnTo>
                <a:lnTo>
                  <a:pt x="147065" y="468629"/>
                </a:lnTo>
                <a:lnTo>
                  <a:pt x="149986" y="467360"/>
                </a:lnTo>
                <a:lnTo>
                  <a:pt x="207066" y="419100"/>
                </a:lnTo>
                <a:lnTo>
                  <a:pt x="151383" y="419100"/>
                </a:lnTo>
                <a:lnTo>
                  <a:pt x="110743" y="370839"/>
                </a:lnTo>
                <a:lnTo>
                  <a:pt x="142366" y="344170"/>
                </a:lnTo>
                <a:lnTo>
                  <a:pt x="88264" y="344170"/>
                </a:lnTo>
                <a:lnTo>
                  <a:pt x="53085" y="302260"/>
                </a:lnTo>
                <a:lnTo>
                  <a:pt x="115188" y="250189"/>
                </a:lnTo>
                <a:lnTo>
                  <a:pt x="115696" y="248920"/>
                </a:lnTo>
                <a:lnTo>
                  <a:pt x="116204" y="246379"/>
                </a:lnTo>
                <a:lnTo>
                  <a:pt x="116077" y="245110"/>
                </a:lnTo>
                <a:lnTo>
                  <a:pt x="115569" y="243839"/>
                </a:lnTo>
                <a:lnTo>
                  <a:pt x="115188" y="242570"/>
                </a:lnTo>
                <a:lnTo>
                  <a:pt x="114300" y="241300"/>
                </a:lnTo>
                <a:lnTo>
                  <a:pt x="113029" y="238760"/>
                </a:lnTo>
                <a:lnTo>
                  <a:pt x="111886" y="237489"/>
                </a:lnTo>
                <a:lnTo>
                  <a:pt x="110235" y="234950"/>
                </a:lnTo>
                <a:lnTo>
                  <a:pt x="105917" y="229870"/>
                </a:lnTo>
                <a:lnTo>
                  <a:pt x="103885" y="227329"/>
                </a:lnTo>
                <a:lnTo>
                  <a:pt x="100583" y="224789"/>
                </a:lnTo>
                <a:lnTo>
                  <a:pt x="99059" y="223520"/>
                </a:lnTo>
                <a:lnTo>
                  <a:pt x="97662" y="222250"/>
                </a:lnTo>
                <a:close/>
              </a:path>
              <a:path w="504825" h="469900">
                <a:moveTo>
                  <a:pt x="220979" y="367029"/>
                </a:moveTo>
                <a:lnTo>
                  <a:pt x="213232" y="367029"/>
                </a:lnTo>
                <a:lnTo>
                  <a:pt x="151383" y="419100"/>
                </a:lnTo>
                <a:lnTo>
                  <a:pt x="207066" y="419100"/>
                </a:lnTo>
                <a:lnTo>
                  <a:pt x="237108" y="393700"/>
                </a:lnTo>
                <a:lnTo>
                  <a:pt x="237616" y="392429"/>
                </a:lnTo>
                <a:lnTo>
                  <a:pt x="237870" y="392429"/>
                </a:lnTo>
                <a:lnTo>
                  <a:pt x="238125" y="391160"/>
                </a:lnTo>
                <a:lnTo>
                  <a:pt x="237998" y="389889"/>
                </a:lnTo>
                <a:lnTo>
                  <a:pt x="237489" y="388620"/>
                </a:lnTo>
                <a:lnTo>
                  <a:pt x="237108" y="386079"/>
                </a:lnTo>
                <a:lnTo>
                  <a:pt x="236219" y="384810"/>
                </a:lnTo>
                <a:lnTo>
                  <a:pt x="235076" y="383539"/>
                </a:lnTo>
                <a:lnTo>
                  <a:pt x="233806" y="381000"/>
                </a:lnTo>
                <a:lnTo>
                  <a:pt x="232155" y="378460"/>
                </a:lnTo>
                <a:lnTo>
                  <a:pt x="227837" y="373379"/>
                </a:lnTo>
                <a:lnTo>
                  <a:pt x="225932" y="372110"/>
                </a:lnTo>
                <a:lnTo>
                  <a:pt x="224154" y="370839"/>
                </a:lnTo>
                <a:lnTo>
                  <a:pt x="222503" y="368300"/>
                </a:lnTo>
                <a:lnTo>
                  <a:pt x="220979" y="367029"/>
                </a:lnTo>
                <a:close/>
              </a:path>
              <a:path w="504825" h="469900">
                <a:moveTo>
                  <a:pt x="218312" y="365760"/>
                </a:moveTo>
                <a:lnTo>
                  <a:pt x="215010" y="365760"/>
                </a:lnTo>
                <a:lnTo>
                  <a:pt x="214121" y="367029"/>
                </a:lnTo>
                <a:lnTo>
                  <a:pt x="219709" y="367029"/>
                </a:lnTo>
                <a:lnTo>
                  <a:pt x="218312" y="365760"/>
                </a:lnTo>
                <a:close/>
              </a:path>
              <a:path w="504825" h="469900">
                <a:moveTo>
                  <a:pt x="343346" y="255270"/>
                </a:moveTo>
                <a:lnTo>
                  <a:pt x="280415" y="255270"/>
                </a:lnTo>
                <a:lnTo>
                  <a:pt x="289305" y="257810"/>
                </a:lnTo>
                <a:lnTo>
                  <a:pt x="293242" y="260350"/>
                </a:lnTo>
                <a:lnTo>
                  <a:pt x="296417" y="264160"/>
                </a:lnTo>
                <a:lnTo>
                  <a:pt x="299338" y="266700"/>
                </a:lnTo>
                <a:lnTo>
                  <a:pt x="301243" y="270510"/>
                </a:lnTo>
                <a:lnTo>
                  <a:pt x="302259" y="274320"/>
                </a:lnTo>
                <a:lnTo>
                  <a:pt x="303402" y="278129"/>
                </a:lnTo>
                <a:lnTo>
                  <a:pt x="303529" y="281939"/>
                </a:lnTo>
                <a:lnTo>
                  <a:pt x="281177" y="313689"/>
                </a:lnTo>
                <a:lnTo>
                  <a:pt x="257048" y="325120"/>
                </a:lnTo>
                <a:lnTo>
                  <a:pt x="246887" y="327660"/>
                </a:lnTo>
                <a:lnTo>
                  <a:pt x="242696" y="328929"/>
                </a:lnTo>
                <a:lnTo>
                  <a:pt x="235711" y="328929"/>
                </a:lnTo>
                <a:lnTo>
                  <a:pt x="233299" y="330200"/>
                </a:lnTo>
                <a:lnTo>
                  <a:pt x="231266" y="331470"/>
                </a:lnTo>
                <a:lnTo>
                  <a:pt x="230631" y="332739"/>
                </a:lnTo>
                <a:lnTo>
                  <a:pt x="230124" y="335279"/>
                </a:lnTo>
                <a:lnTo>
                  <a:pt x="230250" y="336550"/>
                </a:lnTo>
                <a:lnTo>
                  <a:pt x="230885" y="337820"/>
                </a:lnTo>
                <a:lnTo>
                  <a:pt x="231393" y="339089"/>
                </a:lnTo>
                <a:lnTo>
                  <a:pt x="232409" y="340360"/>
                </a:lnTo>
                <a:lnTo>
                  <a:pt x="235203" y="345439"/>
                </a:lnTo>
                <a:lnTo>
                  <a:pt x="236981" y="346710"/>
                </a:lnTo>
                <a:lnTo>
                  <a:pt x="239267" y="350520"/>
                </a:lnTo>
                <a:lnTo>
                  <a:pt x="242696" y="354329"/>
                </a:lnTo>
                <a:lnTo>
                  <a:pt x="245617" y="356870"/>
                </a:lnTo>
                <a:lnTo>
                  <a:pt x="247903" y="358139"/>
                </a:lnTo>
                <a:lnTo>
                  <a:pt x="250189" y="360679"/>
                </a:lnTo>
                <a:lnTo>
                  <a:pt x="252475" y="361950"/>
                </a:lnTo>
                <a:lnTo>
                  <a:pt x="259714" y="361950"/>
                </a:lnTo>
                <a:lnTo>
                  <a:pt x="263525" y="360679"/>
                </a:lnTo>
                <a:lnTo>
                  <a:pt x="267461" y="360679"/>
                </a:lnTo>
                <a:lnTo>
                  <a:pt x="271906" y="359410"/>
                </a:lnTo>
                <a:lnTo>
                  <a:pt x="276986" y="356870"/>
                </a:lnTo>
                <a:lnTo>
                  <a:pt x="281939" y="355600"/>
                </a:lnTo>
                <a:lnTo>
                  <a:pt x="287400" y="353060"/>
                </a:lnTo>
                <a:lnTo>
                  <a:pt x="293369" y="349250"/>
                </a:lnTo>
                <a:lnTo>
                  <a:pt x="299211" y="345439"/>
                </a:lnTo>
                <a:lnTo>
                  <a:pt x="305180" y="341629"/>
                </a:lnTo>
                <a:lnTo>
                  <a:pt x="311150" y="336550"/>
                </a:lnTo>
                <a:lnTo>
                  <a:pt x="317436" y="331470"/>
                </a:lnTo>
                <a:lnTo>
                  <a:pt x="323151" y="325120"/>
                </a:lnTo>
                <a:lnTo>
                  <a:pt x="342636" y="292100"/>
                </a:lnTo>
                <a:lnTo>
                  <a:pt x="345672" y="274320"/>
                </a:lnTo>
                <a:lnTo>
                  <a:pt x="345579" y="269239"/>
                </a:lnTo>
                <a:lnTo>
                  <a:pt x="345191" y="264160"/>
                </a:lnTo>
                <a:lnTo>
                  <a:pt x="343788" y="256539"/>
                </a:lnTo>
                <a:lnTo>
                  <a:pt x="343346" y="255270"/>
                </a:lnTo>
                <a:close/>
              </a:path>
              <a:path w="504825" h="469900">
                <a:moveTo>
                  <a:pt x="146557" y="299720"/>
                </a:moveTo>
                <a:lnTo>
                  <a:pt x="140207" y="299720"/>
                </a:lnTo>
                <a:lnTo>
                  <a:pt x="88264" y="344170"/>
                </a:lnTo>
                <a:lnTo>
                  <a:pt x="142366" y="344170"/>
                </a:lnTo>
                <a:lnTo>
                  <a:pt x="163449" y="326389"/>
                </a:lnTo>
                <a:lnTo>
                  <a:pt x="163956" y="325120"/>
                </a:lnTo>
                <a:lnTo>
                  <a:pt x="164337" y="323850"/>
                </a:lnTo>
                <a:lnTo>
                  <a:pt x="164591" y="323850"/>
                </a:lnTo>
                <a:lnTo>
                  <a:pt x="164464" y="322579"/>
                </a:lnTo>
                <a:lnTo>
                  <a:pt x="162940" y="317500"/>
                </a:lnTo>
                <a:lnTo>
                  <a:pt x="161670" y="316229"/>
                </a:lnTo>
                <a:lnTo>
                  <a:pt x="160527" y="313689"/>
                </a:lnTo>
                <a:lnTo>
                  <a:pt x="158876" y="312420"/>
                </a:lnTo>
                <a:lnTo>
                  <a:pt x="154558" y="307339"/>
                </a:lnTo>
                <a:lnTo>
                  <a:pt x="152780" y="304800"/>
                </a:lnTo>
                <a:lnTo>
                  <a:pt x="151002" y="303529"/>
                </a:lnTo>
                <a:lnTo>
                  <a:pt x="149351" y="302260"/>
                </a:lnTo>
                <a:lnTo>
                  <a:pt x="146557" y="299720"/>
                </a:lnTo>
                <a:close/>
              </a:path>
              <a:path w="504825" h="469900">
                <a:moveTo>
                  <a:pt x="144144" y="298450"/>
                </a:moveTo>
                <a:lnTo>
                  <a:pt x="143001" y="298450"/>
                </a:lnTo>
                <a:lnTo>
                  <a:pt x="141985" y="299720"/>
                </a:lnTo>
                <a:lnTo>
                  <a:pt x="145287" y="299720"/>
                </a:lnTo>
                <a:lnTo>
                  <a:pt x="144144" y="298450"/>
                </a:lnTo>
                <a:close/>
              </a:path>
              <a:path w="504825" h="469900">
                <a:moveTo>
                  <a:pt x="224662" y="127000"/>
                </a:moveTo>
                <a:lnTo>
                  <a:pt x="216534" y="127000"/>
                </a:lnTo>
                <a:lnTo>
                  <a:pt x="212725" y="128270"/>
                </a:lnTo>
                <a:lnTo>
                  <a:pt x="208787" y="129539"/>
                </a:lnTo>
                <a:lnTo>
                  <a:pt x="204724" y="130810"/>
                </a:lnTo>
                <a:lnTo>
                  <a:pt x="200278" y="132079"/>
                </a:lnTo>
                <a:lnTo>
                  <a:pt x="195833" y="134620"/>
                </a:lnTo>
                <a:lnTo>
                  <a:pt x="182117" y="142239"/>
                </a:lnTo>
                <a:lnTo>
                  <a:pt x="177800" y="144779"/>
                </a:lnTo>
                <a:lnTo>
                  <a:pt x="173735" y="148589"/>
                </a:lnTo>
                <a:lnTo>
                  <a:pt x="168068" y="153670"/>
                </a:lnTo>
                <a:lnTo>
                  <a:pt x="162877" y="158750"/>
                </a:lnTo>
                <a:lnTo>
                  <a:pt x="158162" y="165100"/>
                </a:lnTo>
                <a:lnTo>
                  <a:pt x="153924" y="170179"/>
                </a:lnTo>
                <a:lnTo>
                  <a:pt x="142317" y="209550"/>
                </a:lnTo>
                <a:lnTo>
                  <a:pt x="142755" y="214629"/>
                </a:lnTo>
                <a:lnTo>
                  <a:pt x="163702" y="254000"/>
                </a:lnTo>
                <a:lnTo>
                  <a:pt x="202437" y="269239"/>
                </a:lnTo>
                <a:lnTo>
                  <a:pt x="215645" y="269239"/>
                </a:lnTo>
                <a:lnTo>
                  <a:pt x="228726" y="266700"/>
                </a:lnTo>
                <a:lnTo>
                  <a:pt x="241426" y="262889"/>
                </a:lnTo>
                <a:lnTo>
                  <a:pt x="247650" y="261620"/>
                </a:lnTo>
                <a:lnTo>
                  <a:pt x="253618" y="259079"/>
                </a:lnTo>
                <a:lnTo>
                  <a:pt x="265049" y="256539"/>
                </a:lnTo>
                <a:lnTo>
                  <a:pt x="270255" y="256539"/>
                </a:lnTo>
                <a:lnTo>
                  <a:pt x="275589" y="255270"/>
                </a:lnTo>
                <a:lnTo>
                  <a:pt x="343346" y="255270"/>
                </a:lnTo>
                <a:lnTo>
                  <a:pt x="341574" y="250189"/>
                </a:lnTo>
                <a:lnTo>
                  <a:pt x="321563" y="220979"/>
                </a:lnTo>
                <a:lnTo>
                  <a:pt x="205739" y="220979"/>
                </a:lnTo>
                <a:lnTo>
                  <a:pt x="196850" y="219710"/>
                </a:lnTo>
                <a:lnTo>
                  <a:pt x="193039" y="217170"/>
                </a:lnTo>
                <a:lnTo>
                  <a:pt x="189864" y="213360"/>
                </a:lnTo>
                <a:lnTo>
                  <a:pt x="187705" y="210820"/>
                </a:lnTo>
                <a:lnTo>
                  <a:pt x="186181" y="208279"/>
                </a:lnTo>
                <a:lnTo>
                  <a:pt x="184150" y="201929"/>
                </a:lnTo>
                <a:lnTo>
                  <a:pt x="183895" y="198120"/>
                </a:lnTo>
                <a:lnTo>
                  <a:pt x="184911" y="191770"/>
                </a:lnTo>
                <a:lnTo>
                  <a:pt x="186308" y="189229"/>
                </a:lnTo>
                <a:lnTo>
                  <a:pt x="190373" y="181610"/>
                </a:lnTo>
                <a:lnTo>
                  <a:pt x="193293" y="179070"/>
                </a:lnTo>
                <a:lnTo>
                  <a:pt x="197103" y="175260"/>
                </a:lnTo>
                <a:lnTo>
                  <a:pt x="201929" y="171450"/>
                </a:lnTo>
                <a:lnTo>
                  <a:pt x="206882" y="167639"/>
                </a:lnTo>
                <a:lnTo>
                  <a:pt x="211962" y="166370"/>
                </a:lnTo>
                <a:lnTo>
                  <a:pt x="217042" y="163829"/>
                </a:lnTo>
                <a:lnTo>
                  <a:pt x="221741" y="162560"/>
                </a:lnTo>
                <a:lnTo>
                  <a:pt x="230377" y="160020"/>
                </a:lnTo>
                <a:lnTo>
                  <a:pt x="237362" y="158750"/>
                </a:lnTo>
                <a:lnTo>
                  <a:pt x="240537" y="157479"/>
                </a:lnTo>
                <a:lnTo>
                  <a:pt x="242569" y="157479"/>
                </a:lnTo>
                <a:lnTo>
                  <a:pt x="244475" y="156210"/>
                </a:lnTo>
                <a:lnTo>
                  <a:pt x="245109" y="154939"/>
                </a:lnTo>
                <a:lnTo>
                  <a:pt x="245363" y="152400"/>
                </a:lnTo>
                <a:lnTo>
                  <a:pt x="245109" y="151129"/>
                </a:lnTo>
                <a:lnTo>
                  <a:pt x="244475" y="149860"/>
                </a:lnTo>
                <a:lnTo>
                  <a:pt x="242824" y="147320"/>
                </a:lnTo>
                <a:lnTo>
                  <a:pt x="240029" y="143510"/>
                </a:lnTo>
                <a:lnTo>
                  <a:pt x="238251" y="140970"/>
                </a:lnTo>
                <a:lnTo>
                  <a:pt x="236092" y="138429"/>
                </a:lnTo>
                <a:lnTo>
                  <a:pt x="234187" y="135889"/>
                </a:lnTo>
                <a:lnTo>
                  <a:pt x="232536" y="134620"/>
                </a:lnTo>
                <a:lnTo>
                  <a:pt x="231139" y="133350"/>
                </a:lnTo>
                <a:lnTo>
                  <a:pt x="229742" y="130810"/>
                </a:lnTo>
                <a:lnTo>
                  <a:pt x="228600" y="129539"/>
                </a:lnTo>
                <a:lnTo>
                  <a:pt x="227456" y="129539"/>
                </a:lnTo>
                <a:lnTo>
                  <a:pt x="226440" y="128270"/>
                </a:lnTo>
                <a:lnTo>
                  <a:pt x="225425" y="128270"/>
                </a:lnTo>
                <a:lnTo>
                  <a:pt x="224662" y="127000"/>
                </a:lnTo>
                <a:close/>
              </a:path>
              <a:path w="504825" h="469900">
                <a:moveTo>
                  <a:pt x="374903" y="0"/>
                </a:moveTo>
                <a:lnTo>
                  <a:pt x="371601" y="1270"/>
                </a:lnTo>
                <a:lnTo>
                  <a:pt x="362838" y="2539"/>
                </a:lnTo>
                <a:lnTo>
                  <a:pt x="358139" y="3810"/>
                </a:lnTo>
                <a:lnTo>
                  <a:pt x="348487" y="7620"/>
                </a:lnTo>
                <a:lnTo>
                  <a:pt x="343534" y="10160"/>
                </a:lnTo>
                <a:lnTo>
                  <a:pt x="333375" y="16510"/>
                </a:lnTo>
                <a:lnTo>
                  <a:pt x="328421" y="19050"/>
                </a:lnTo>
                <a:lnTo>
                  <a:pt x="323595" y="24129"/>
                </a:lnTo>
                <a:lnTo>
                  <a:pt x="315257" y="30479"/>
                </a:lnTo>
                <a:lnTo>
                  <a:pt x="301628" y="46989"/>
                </a:lnTo>
                <a:lnTo>
                  <a:pt x="286807" y="85089"/>
                </a:lnTo>
                <a:lnTo>
                  <a:pt x="285993" y="93979"/>
                </a:lnTo>
                <a:lnTo>
                  <a:pt x="285996" y="105410"/>
                </a:lnTo>
                <a:lnTo>
                  <a:pt x="298309" y="148589"/>
                </a:lnTo>
                <a:lnTo>
                  <a:pt x="320293" y="181610"/>
                </a:lnTo>
                <a:lnTo>
                  <a:pt x="347868" y="208279"/>
                </a:lnTo>
                <a:lnTo>
                  <a:pt x="385700" y="227329"/>
                </a:lnTo>
                <a:lnTo>
                  <a:pt x="404727" y="229870"/>
                </a:lnTo>
                <a:lnTo>
                  <a:pt x="423638" y="227329"/>
                </a:lnTo>
                <a:lnTo>
                  <a:pt x="433069" y="224789"/>
                </a:lnTo>
                <a:lnTo>
                  <a:pt x="442352" y="220979"/>
                </a:lnTo>
                <a:lnTo>
                  <a:pt x="460537" y="210820"/>
                </a:lnTo>
                <a:lnTo>
                  <a:pt x="469391" y="203200"/>
                </a:lnTo>
                <a:lnTo>
                  <a:pt x="475487" y="198120"/>
                </a:lnTo>
                <a:lnTo>
                  <a:pt x="480694" y="193039"/>
                </a:lnTo>
                <a:lnTo>
                  <a:pt x="488251" y="184150"/>
                </a:lnTo>
                <a:lnTo>
                  <a:pt x="413638" y="184150"/>
                </a:lnTo>
                <a:lnTo>
                  <a:pt x="405764" y="182879"/>
                </a:lnTo>
                <a:lnTo>
                  <a:pt x="369030" y="161289"/>
                </a:lnTo>
                <a:lnTo>
                  <a:pt x="356361" y="147320"/>
                </a:lnTo>
                <a:lnTo>
                  <a:pt x="350956" y="140970"/>
                </a:lnTo>
                <a:lnTo>
                  <a:pt x="346170" y="134620"/>
                </a:lnTo>
                <a:lnTo>
                  <a:pt x="342003" y="127000"/>
                </a:lnTo>
                <a:lnTo>
                  <a:pt x="338454" y="120650"/>
                </a:lnTo>
                <a:lnTo>
                  <a:pt x="330707" y="86360"/>
                </a:lnTo>
                <a:lnTo>
                  <a:pt x="331977" y="78739"/>
                </a:lnTo>
                <a:lnTo>
                  <a:pt x="334899" y="71120"/>
                </a:lnTo>
                <a:lnTo>
                  <a:pt x="337946" y="63500"/>
                </a:lnTo>
                <a:lnTo>
                  <a:pt x="342900" y="57150"/>
                </a:lnTo>
                <a:lnTo>
                  <a:pt x="349630" y="52070"/>
                </a:lnTo>
                <a:lnTo>
                  <a:pt x="355853" y="46989"/>
                </a:lnTo>
                <a:lnTo>
                  <a:pt x="361823" y="43179"/>
                </a:lnTo>
                <a:lnTo>
                  <a:pt x="373379" y="38100"/>
                </a:lnTo>
                <a:lnTo>
                  <a:pt x="378713" y="36829"/>
                </a:lnTo>
                <a:lnTo>
                  <a:pt x="388365" y="35560"/>
                </a:lnTo>
                <a:lnTo>
                  <a:pt x="392429" y="34289"/>
                </a:lnTo>
                <a:lnTo>
                  <a:pt x="401446" y="34289"/>
                </a:lnTo>
                <a:lnTo>
                  <a:pt x="402843" y="33020"/>
                </a:lnTo>
                <a:lnTo>
                  <a:pt x="403605" y="31750"/>
                </a:lnTo>
                <a:lnTo>
                  <a:pt x="404113" y="30479"/>
                </a:lnTo>
                <a:lnTo>
                  <a:pt x="404240" y="27939"/>
                </a:lnTo>
                <a:lnTo>
                  <a:pt x="403225" y="24129"/>
                </a:lnTo>
                <a:lnTo>
                  <a:pt x="402208" y="22860"/>
                </a:lnTo>
                <a:lnTo>
                  <a:pt x="400811" y="20320"/>
                </a:lnTo>
                <a:lnTo>
                  <a:pt x="399541" y="19050"/>
                </a:lnTo>
                <a:lnTo>
                  <a:pt x="397636" y="16510"/>
                </a:lnTo>
                <a:lnTo>
                  <a:pt x="393318" y="11429"/>
                </a:lnTo>
                <a:lnTo>
                  <a:pt x="391540" y="8889"/>
                </a:lnTo>
                <a:lnTo>
                  <a:pt x="388492" y="6350"/>
                </a:lnTo>
                <a:lnTo>
                  <a:pt x="385699" y="3810"/>
                </a:lnTo>
                <a:lnTo>
                  <a:pt x="384428" y="2539"/>
                </a:lnTo>
                <a:lnTo>
                  <a:pt x="383158" y="2539"/>
                </a:lnTo>
                <a:lnTo>
                  <a:pt x="382142" y="1270"/>
                </a:lnTo>
                <a:lnTo>
                  <a:pt x="377189" y="1270"/>
                </a:lnTo>
                <a:lnTo>
                  <a:pt x="374903" y="0"/>
                </a:lnTo>
                <a:close/>
              </a:path>
              <a:path w="504825" h="469900">
                <a:moveTo>
                  <a:pt x="284479" y="205739"/>
                </a:moveTo>
                <a:lnTo>
                  <a:pt x="277875" y="205739"/>
                </a:lnTo>
                <a:lnTo>
                  <a:pt x="257936" y="209550"/>
                </a:lnTo>
                <a:lnTo>
                  <a:pt x="251586" y="212089"/>
                </a:lnTo>
                <a:lnTo>
                  <a:pt x="245109" y="213360"/>
                </a:lnTo>
                <a:lnTo>
                  <a:pt x="232917" y="217170"/>
                </a:lnTo>
                <a:lnTo>
                  <a:pt x="221233" y="219710"/>
                </a:lnTo>
                <a:lnTo>
                  <a:pt x="210565" y="220979"/>
                </a:lnTo>
                <a:lnTo>
                  <a:pt x="321563" y="220979"/>
                </a:lnTo>
                <a:lnTo>
                  <a:pt x="316991" y="217170"/>
                </a:lnTo>
                <a:lnTo>
                  <a:pt x="304291" y="209550"/>
                </a:lnTo>
                <a:lnTo>
                  <a:pt x="284479" y="205739"/>
                </a:lnTo>
                <a:close/>
              </a:path>
              <a:path w="504825" h="469900">
                <a:moveTo>
                  <a:pt x="482218" y="119379"/>
                </a:moveTo>
                <a:lnTo>
                  <a:pt x="481456" y="119379"/>
                </a:lnTo>
                <a:lnTo>
                  <a:pt x="480567" y="120650"/>
                </a:lnTo>
                <a:lnTo>
                  <a:pt x="479678" y="120650"/>
                </a:lnTo>
                <a:lnTo>
                  <a:pt x="477646" y="121920"/>
                </a:lnTo>
                <a:lnTo>
                  <a:pt x="476630" y="124460"/>
                </a:lnTo>
                <a:lnTo>
                  <a:pt x="474852" y="130810"/>
                </a:lnTo>
                <a:lnTo>
                  <a:pt x="473582" y="134620"/>
                </a:lnTo>
                <a:lnTo>
                  <a:pt x="471804" y="138429"/>
                </a:lnTo>
                <a:lnTo>
                  <a:pt x="470026" y="143510"/>
                </a:lnTo>
                <a:lnTo>
                  <a:pt x="467613" y="148589"/>
                </a:lnTo>
                <a:lnTo>
                  <a:pt x="461009" y="158750"/>
                </a:lnTo>
                <a:lnTo>
                  <a:pt x="456183" y="163829"/>
                </a:lnTo>
                <a:lnTo>
                  <a:pt x="450087" y="168910"/>
                </a:lnTo>
                <a:lnTo>
                  <a:pt x="443229" y="175260"/>
                </a:lnTo>
                <a:lnTo>
                  <a:pt x="436117" y="179070"/>
                </a:lnTo>
                <a:lnTo>
                  <a:pt x="428751" y="181610"/>
                </a:lnTo>
                <a:lnTo>
                  <a:pt x="413638" y="184150"/>
                </a:lnTo>
                <a:lnTo>
                  <a:pt x="488251" y="184150"/>
                </a:lnTo>
                <a:lnTo>
                  <a:pt x="489330" y="182879"/>
                </a:lnTo>
                <a:lnTo>
                  <a:pt x="493013" y="177800"/>
                </a:lnTo>
                <a:lnTo>
                  <a:pt x="498601" y="167639"/>
                </a:lnTo>
                <a:lnTo>
                  <a:pt x="500760" y="163829"/>
                </a:lnTo>
                <a:lnTo>
                  <a:pt x="503554" y="154939"/>
                </a:lnTo>
                <a:lnTo>
                  <a:pt x="504443" y="152400"/>
                </a:lnTo>
                <a:lnTo>
                  <a:pt x="504570" y="147320"/>
                </a:lnTo>
                <a:lnTo>
                  <a:pt x="504316" y="146050"/>
                </a:lnTo>
                <a:lnTo>
                  <a:pt x="504189" y="144779"/>
                </a:lnTo>
                <a:lnTo>
                  <a:pt x="503681" y="143510"/>
                </a:lnTo>
                <a:lnTo>
                  <a:pt x="502411" y="140970"/>
                </a:lnTo>
                <a:lnTo>
                  <a:pt x="501395" y="139700"/>
                </a:lnTo>
                <a:lnTo>
                  <a:pt x="499109" y="135889"/>
                </a:lnTo>
                <a:lnTo>
                  <a:pt x="497585" y="134620"/>
                </a:lnTo>
                <a:lnTo>
                  <a:pt x="495680" y="132079"/>
                </a:lnTo>
                <a:lnTo>
                  <a:pt x="493013" y="129539"/>
                </a:lnTo>
                <a:lnTo>
                  <a:pt x="490854" y="127000"/>
                </a:lnTo>
                <a:lnTo>
                  <a:pt x="487299" y="123189"/>
                </a:lnTo>
                <a:lnTo>
                  <a:pt x="485775" y="121920"/>
                </a:lnTo>
                <a:lnTo>
                  <a:pt x="483234" y="120650"/>
                </a:lnTo>
                <a:lnTo>
                  <a:pt x="482218" y="119379"/>
                </a:lnTo>
                <a:close/>
              </a:path>
            </a:pathLst>
          </a:custGeom>
          <a:solidFill>
            <a:srgbClr val="FFFF00"/>
          </a:solidFill>
        </p:spPr>
        <p:txBody>
          <a:bodyPr wrap="square" lIns="0" tIns="0" rIns="0" bIns="0" rtlCol="0"/>
          <a:lstStyle/>
          <a:p>
            <a:endParaRPr/>
          </a:p>
        </p:txBody>
      </p:sp>
      <p:sp>
        <p:nvSpPr>
          <p:cNvPr id="45" name="object 45"/>
          <p:cNvSpPr txBox="1"/>
          <p:nvPr/>
        </p:nvSpPr>
        <p:spPr>
          <a:xfrm>
            <a:off x="8844026" y="630682"/>
            <a:ext cx="371475" cy="299720"/>
          </a:xfrm>
          <a:prstGeom prst="rect">
            <a:avLst/>
          </a:prstGeom>
        </p:spPr>
        <p:txBody>
          <a:bodyPr vert="horz" wrap="square" lIns="0" tIns="12700" rIns="0" bIns="0" rtlCol="0">
            <a:spAutoFit/>
          </a:bodyPr>
          <a:lstStyle/>
          <a:p>
            <a:pPr>
              <a:lnSpc>
                <a:spcPct val="100000"/>
              </a:lnSpc>
              <a:spcBef>
                <a:spcPts val="100"/>
              </a:spcBef>
            </a:pPr>
            <a:r>
              <a:rPr sz="1800" b="1" dirty="0">
                <a:solidFill>
                  <a:srgbClr val="FF0000"/>
                </a:solidFill>
                <a:latin typeface="Calibri"/>
                <a:cs typeface="Calibri"/>
              </a:rPr>
              <a:t>and</a:t>
            </a:r>
            <a:endParaRPr sz="1800">
              <a:latin typeface="Calibri"/>
              <a:cs typeface="Calibri"/>
            </a:endParaRPr>
          </a:p>
        </p:txBody>
      </p:sp>
      <p:sp>
        <p:nvSpPr>
          <p:cNvPr id="46" name="object 46"/>
          <p:cNvSpPr txBox="1"/>
          <p:nvPr/>
        </p:nvSpPr>
        <p:spPr>
          <a:xfrm>
            <a:off x="7640955" y="1024889"/>
            <a:ext cx="1423670" cy="370840"/>
          </a:xfrm>
          <a:prstGeom prst="rect">
            <a:avLst/>
          </a:prstGeom>
          <a:solidFill>
            <a:srgbClr val="2E5496"/>
          </a:solidFill>
          <a:ln w="12700">
            <a:solidFill>
              <a:srgbClr val="000000"/>
            </a:solidFill>
          </a:ln>
        </p:spPr>
        <p:txBody>
          <a:bodyPr vert="horz" wrap="square" lIns="0" tIns="30480" rIns="0" bIns="0" rtlCol="0">
            <a:spAutoFit/>
          </a:bodyPr>
          <a:lstStyle/>
          <a:p>
            <a:pPr marL="322580">
              <a:lnSpc>
                <a:spcPct val="100000"/>
              </a:lnSpc>
              <a:spcBef>
                <a:spcPts val="240"/>
              </a:spcBef>
            </a:pPr>
            <a:r>
              <a:rPr sz="1800" spc="-5" dirty="0">
                <a:solidFill>
                  <a:srgbClr val="FFFFFF"/>
                </a:solidFill>
                <a:latin typeface="Calibri"/>
                <a:cs typeface="Calibri"/>
              </a:rPr>
              <a:t>120</a:t>
            </a:r>
            <a:r>
              <a:rPr sz="1800" dirty="0">
                <a:solidFill>
                  <a:srgbClr val="FFFFFF"/>
                </a:solidFill>
                <a:latin typeface="Calibri"/>
                <a:cs typeface="Calibri"/>
              </a:rPr>
              <a:t>-</a:t>
            </a:r>
            <a:r>
              <a:rPr sz="1800" spc="-5" dirty="0">
                <a:solidFill>
                  <a:srgbClr val="FFFFFF"/>
                </a:solidFill>
                <a:latin typeface="Calibri"/>
                <a:cs typeface="Calibri"/>
              </a:rPr>
              <a:t>12</a:t>
            </a:r>
            <a:r>
              <a:rPr sz="1800" spc="-250" dirty="0">
                <a:solidFill>
                  <a:srgbClr val="FFFFFF"/>
                </a:solidFill>
                <a:latin typeface="Calibri"/>
                <a:cs typeface="Calibri"/>
              </a:rPr>
              <a:t>9</a:t>
            </a:r>
            <a:r>
              <a:rPr sz="2700" b="1" baseline="4629" dirty="0">
                <a:solidFill>
                  <a:srgbClr val="FF0000"/>
                </a:solidFill>
                <a:latin typeface="Calibri"/>
                <a:cs typeface="Calibri"/>
              </a:rPr>
              <a:t>and</a:t>
            </a:r>
            <a:endParaRPr sz="2700" baseline="4629">
              <a:latin typeface="Calibri"/>
              <a:cs typeface="Calibri"/>
            </a:endParaRPr>
          </a:p>
        </p:txBody>
      </p:sp>
      <p:sp>
        <p:nvSpPr>
          <p:cNvPr id="47" name="object 47"/>
          <p:cNvSpPr txBox="1"/>
          <p:nvPr/>
        </p:nvSpPr>
        <p:spPr>
          <a:xfrm>
            <a:off x="9051797" y="1024889"/>
            <a:ext cx="1410970" cy="370840"/>
          </a:xfrm>
          <a:prstGeom prst="rect">
            <a:avLst/>
          </a:prstGeom>
          <a:solidFill>
            <a:srgbClr val="2E5496"/>
          </a:solidFill>
          <a:ln w="12700">
            <a:solidFill>
              <a:srgbClr val="000000"/>
            </a:solidFill>
          </a:ln>
        </p:spPr>
        <p:txBody>
          <a:bodyPr vert="horz" wrap="square" lIns="0" tIns="30480" rIns="0" bIns="0" rtlCol="0">
            <a:spAutoFit/>
          </a:bodyPr>
          <a:lstStyle/>
          <a:p>
            <a:pPr marL="4445">
              <a:lnSpc>
                <a:spcPct val="100000"/>
              </a:lnSpc>
              <a:spcBef>
                <a:spcPts val="240"/>
              </a:spcBef>
            </a:pPr>
            <a:r>
              <a:rPr sz="2700" b="1" spc="-22" baseline="4629" dirty="0">
                <a:solidFill>
                  <a:srgbClr val="FF0000"/>
                </a:solidFill>
                <a:latin typeface="Calibri"/>
                <a:cs typeface="Calibri"/>
              </a:rPr>
              <a:t>./or</a:t>
            </a:r>
            <a:r>
              <a:rPr sz="2700" b="1" spc="247" baseline="4629" dirty="0">
                <a:solidFill>
                  <a:srgbClr val="FF0000"/>
                </a:solidFill>
                <a:latin typeface="Calibri"/>
                <a:cs typeface="Calibri"/>
              </a:rPr>
              <a:t> </a:t>
            </a:r>
            <a:r>
              <a:rPr sz="1800" spc="-5" dirty="0">
                <a:solidFill>
                  <a:srgbClr val="FFFFFF"/>
                </a:solidFill>
                <a:latin typeface="Calibri"/>
                <a:cs typeface="Calibri"/>
              </a:rPr>
              <a:t>80-84</a:t>
            </a:r>
            <a:endParaRPr sz="1800">
              <a:latin typeface="Calibri"/>
              <a:cs typeface="Calibri"/>
            </a:endParaRPr>
          </a:p>
        </p:txBody>
      </p:sp>
      <p:sp>
        <p:nvSpPr>
          <p:cNvPr id="48" name="object 48"/>
          <p:cNvSpPr txBox="1"/>
          <p:nvPr/>
        </p:nvSpPr>
        <p:spPr>
          <a:xfrm>
            <a:off x="8818626" y="3120897"/>
            <a:ext cx="384175"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FF0000"/>
                </a:solidFill>
                <a:latin typeface="Calibri"/>
                <a:cs typeface="Calibri"/>
              </a:rPr>
              <a:t>and</a:t>
            </a:r>
            <a:endParaRPr sz="1800">
              <a:latin typeface="Calibri"/>
              <a:cs typeface="Calibri"/>
            </a:endParaRPr>
          </a:p>
        </p:txBody>
      </p:sp>
      <p:sp>
        <p:nvSpPr>
          <p:cNvPr id="49" name="object 49"/>
          <p:cNvSpPr/>
          <p:nvPr/>
        </p:nvSpPr>
        <p:spPr>
          <a:xfrm>
            <a:off x="1766823" y="3950550"/>
            <a:ext cx="1419860" cy="431800"/>
          </a:xfrm>
          <a:custGeom>
            <a:avLst/>
            <a:gdLst/>
            <a:ahLst/>
            <a:cxnLst/>
            <a:rect l="l" t="t" r="r" b="b"/>
            <a:pathLst>
              <a:path w="1419860" h="431800">
                <a:moveTo>
                  <a:pt x="0" y="431457"/>
                </a:moveTo>
                <a:lnTo>
                  <a:pt x="1419352" y="431457"/>
                </a:lnTo>
                <a:lnTo>
                  <a:pt x="1419352" y="0"/>
                </a:lnTo>
                <a:lnTo>
                  <a:pt x="0" y="0"/>
                </a:lnTo>
                <a:lnTo>
                  <a:pt x="0" y="431457"/>
                </a:lnTo>
                <a:close/>
              </a:path>
            </a:pathLst>
          </a:custGeom>
          <a:solidFill>
            <a:srgbClr val="5B9BD4">
              <a:alpha val="19999"/>
            </a:srgbClr>
          </a:solidFill>
        </p:spPr>
        <p:txBody>
          <a:bodyPr wrap="square" lIns="0" tIns="0" rIns="0" bIns="0" rtlCol="0"/>
          <a:lstStyle/>
          <a:p>
            <a:endParaRPr/>
          </a:p>
        </p:txBody>
      </p:sp>
      <p:sp>
        <p:nvSpPr>
          <p:cNvPr id="50" name="object 50"/>
          <p:cNvSpPr/>
          <p:nvPr/>
        </p:nvSpPr>
        <p:spPr>
          <a:xfrm>
            <a:off x="3186176" y="3950550"/>
            <a:ext cx="1419860" cy="431800"/>
          </a:xfrm>
          <a:custGeom>
            <a:avLst/>
            <a:gdLst/>
            <a:ahLst/>
            <a:cxnLst/>
            <a:rect l="l" t="t" r="r" b="b"/>
            <a:pathLst>
              <a:path w="1419860" h="431800">
                <a:moveTo>
                  <a:pt x="0" y="431457"/>
                </a:moveTo>
                <a:lnTo>
                  <a:pt x="1419352" y="431457"/>
                </a:lnTo>
                <a:lnTo>
                  <a:pt x="1419352" y="0"/>
                </a:lnTo>
                <a:lnTo>
                  <a:pt x="0" y="0"/>
                </a:lnTo>
                <a:lnTo>
                  <a:pt x="0" y="431457"/>
                </a:lnTo>
                <a:close/>
              </a:path>
            </a:pathLst>
          </a:custGeom>
          <a:solidFill>
            <a:srgbClr val="5B9BD4">
              <a:alpha val="19999"/>
            </a:srgbClr>
          </a:solidFill>
        </p:spPr>
        <p:txBody>
          <a:bodyPr wrap="square" lIns="0" tIns="0" rIns="0" bIns="0" rtlCol="0"/>
          <a:lstStyle/>
          <a:p>
            <a:endParaRPr/>
          </a:p>
        </p:txBody>
      </p:sp>
      <p:sp>
        <p:nvSpPr>
          <p:cNvPr id="51" name="object 51"/>
          <p:cNvSpPr/>
          <p:nvPr/>
        </p:nvSpPr>
        <p:spPr>
          <a:xfrm>
            <a:off x="4605401" y="3950550"/>
            <a:ext cx="1419860" cy="431800"/>
          </a:xfrm>
          <a:custGeom>
            <a:avLst/>
            <a:gdLst/>
            <a:ahLst/>
            <a:cxnLst/>
            <a:rect l="l" t="t" r="r" b="b"/>
            <a:pathLst>
              <a:path w="1419860" h="431800">
                <a:moveTo>
                  <a:pt x="0" y="431457"/>
                </a:moveTo>
                <a:lnTo>
                  <a:pt x="1419352" y="431457"/>
                </a:lnTo>
                <a:lnTo>
                  <a:pt x="1419352" y="0"/>
                </a:lnTo>
                <a:lnTo>
                  <a:pt x="0" y="0"/>
                </a:lnTo>
                <a:lnTo>
                  <a:pt x="0" y="431457"/>
                </a:lnTo>
                <a:close/>
              </a:path>
            </a:pathLst>
          </a:custGeom>
          <a:solidFill>
            <a:srgbClr val="5B9BD4">
              <a:alpha val="19999"/>
            </a:srgbClr>
          </a:solidFill>
        </p:spPr>
        <p:txBody>
          <a:bodyPr wrap="square" lIns="0" tIns="0" rIns="0" bIns="0" rtlCol="0"/>
          <a:lstStyle/>
          <a:p>
            <a:endParaRPr/>
          </a:p>
        </p:txBody>
      </p:sp>
      <p:sp>
        <p:nvSpPr>
          <p:cNvPr id="52" name="object 52"/>
          <p:cNvSpPr/>
          <p:nvPr/>
        </p:nvSpPr>
        <p:spPr>
          <a:xfrm>
            <a:off x="1766823" y="4813515"/>
            <a:ext cx="1419860" cy="431800"/>
          </a:xfrm>
          <a:custGeom>
            <a:avLst/>
            <a:gdLst/>
            <a:ahLst/>
            <a:cxnLst/>
            <a:rect l="l" t="t" r="r" b="b"/>
            <a:pathLst>
              <a:path w="1419860" h="431800">
                <a:moveTo>
                  <a:pt x="0" y="431457"/>
                </a:moveTo>
                <a:lnTo>
                  <a:pt x="1419352" y="431457"/>
                </a:lnTo>
                <a:lnTo>
                  <a:pt x="1419352" y="0"/>
                </a:lnTo>
                <a:lnTo>
                  <a:pt x="0" y="0"/>
                </a:lnTo>
                <a:lnTo>
                  <a:pt x="0" y="431457"/>
                </a:lnTo>
                <a:close/>
              </a:path>
            </a:pathLst>
          </a:custGeom>
          <a:solidFill>
            <a:srgbClr val="5B9BD4">
              <a:alpha val="19999"/>
            </a:srgbClr>
          </a:solidFill>
        </p:spPr>
        <p:txBody>
          <a:bodyPr wrap="square" lIns="0" tIns="0" rIns="0" bIns="0" rtlCol="0"/>
          <a:lstStyle/>
          <a:p>
            <a:endParaRPr/>
          </a:p>
        </p:txBody>
      </p:sp>
      <p:sp>
        <p:nvSpPr>
          <p:cNvPr id="53" name="object 53"/>
          <p:cNvSpPr/>
          <p:nvPr/>
        </p:nvSpPr>
        <p:spPr>
          <a:xfrm>
            <a:off x="3186176" y="4813515"/>
            <a:ext cx="1419860" cy="431800"/>
          </a:xfrm>
          <a:custGeom>
            <a:avLst/>
            <a:gdLst/>
            <a:ahLst/>
            <a:cxnLst/>
            <a:rect l="l" t="t" r="r" b="b"/>
            <a:pathLst>
              <a:path w="1419860" h="431800">
                <a:moveTo>
                  <a:pt x="0" y="431457"/>
                </a:moveTo>
                <a:lnTo>
                  <a:pt x="1419352" y="431457"/>
                </a:lnTo>
                <a:lnTo>
                  <a:pt x="1419352" y="0"/>
                </a:lnTo>
                <a:lnTo>
                  <a:pt x="0" y="0"/>
                </a:lnTo>
                <a:lnTo>
                  <a:pt x="0" y="431457"/>
                </a:lnTo>
                <a:close/>
              </a:path>
            </a:pathLst>
          </a:custGeom>
          <a:solidFill>
            <a:srgbClr val="5B9BD4">
              <a:alpha val="19999"/>
            </a:srgbClr>
          </a:solidFill>
        </p:spPr>
        <p:txBody>
          <a:bodyPr wrap="square" lIns="0" tIns="0" rIns="0" bIns="0" rtlCol="0"/>
          <a:lstStyle/>
          <a:p>
            <a:endParaRPr/>
          </a:p>
        </p:txBody>
      </p:sp>
      <p:sp>
        <p:nvSpPr>
          <p:cNvPr id="54" name="object 54"/>
          <p:cNvSpPr/>
          <p:nvPr/>
        </p:nvSpPr>
        <p:spPr>
          <a:xfrm>
            <a:off x="4605401" y="4813515"/>
            <a:ext cx="1419860" cy="431800"/>
          </a:xfrm>
          <a:custGeom>
            <a:avLst/>
            <a:gdLst/>
            <a:ahLst/>
            <a:cxnLst/>
            <a:rect l="l" t="t" r="r" b="b"/>
            <a:pathLst>
              <a:path w="1419860" h="431800">
                <a:moveTo>
                  <a:pt x="0" y="431457"/>
                </a:moveTo>
                <a:lnTo>
                  <a:pt x="1419352" y="431457"/>
                </a:lnTo>
                <a:lnTo>
                  <a:pt x="1419352" y="0"/>
                </a:lnTo>
                <a:lnTo>
                  <a:pt x="0" y="0"/>
                </a:lnTo>
                <a:lnTo>
                  <a:pt x="0" y="431457"/>
                </a:lnTo>
                <a:close/>
              </a:path>
            </a:pathLst>
          </a:custGeom>
          <a:solidFill>
            <a:srgbClr val="5B9BD4">
              <a:alpha val="19999"/>
            </a:srgbClr>
          </a:solidFill>
        </p:spPr>
        <p:txBody>
          <a:bodyPr wrap="square" lIns="0" tIns="0" rIns="0" bIns="0" rtlCol="0"/>
          <a:lstStyle/>
          <a:p>
            <a:endParaRPr/>
          </a:p>
        </p:txBody>
      </p:sp>
      <p:sp>
        <p:nvSpPr>
          <p:cNvPr id="55" name="object 55"/>
          <p:cNvSpPr/>
          <p:nvPr/>
        </p:nvSpPr>
        <p:spPr>
          <a:xfrm>
            <a:off x="3186176" y="3512820"/>
            <a:ext cx="0" cy="3033395"/>
          </a:xfrm>
          <a:custGeom>
            <a:avLst/>
            <a:gdLst/>
            <a:ahLst/>
            <a:cxnLst/>
            <a:rect l="l" t="t" r="r" b="b"/>
            <a:pathLst>
              <a:path h="3033395">
                <a:moveTo>
                  <a:pt x="0" y="0"/>
                </a:moveTo>
                <a:lnTo>
                  <a:pt x="0" y="3032874"/>
                </a:lnTo>
              </a:path>
            </a:pathLst>
          </a:custGeom>
          <a:ln w="12700">
            <a:solidFill>
              <a:srgbClr val="5B9BD4"/>
            </a:solidFill>
          </a:ln>
        </p:spPr>
        <p:txBody>
          <a:bodyPr wrap="square" lIns="0" tIns="0" rIns="0" bIns="0" rtlCol="0"/>
          <a:lstStyle/>
          <a:p>
            <a:endParaRPr/>
          </a:p>
        </p:txBody>
      </p:sp>
      <p:sp>
        <p:nvSpPr>
          <p:cNvPr id="56" name="object 56"/>
          <p:cNvSpPr/>
          <p:nvPr/>
        </p:nvSpPr>
        <p:spPr>
          <a:xfrm>
            <a:off x="4605401" y="3512820"/>
            <a:ext cx="0" cy="3033395"/>
          </a:xfrm>
          <a:custGeom>
            <a:avLst/>
            <a:gdLst/>
            <a:ahLst/>
            <a:cxnLst/>
            <a:rect l="l" t="t" r="r" b="b"/>
            <a:pathLst>
              <a:path h="3033395">
                <a:moveTo>
                  <a:pt x="0" y="0"/>
                </a:moveTo>
                <a:lnTo>
                  <a:pt x="0" y="3032874"/>
                </a:lnTo>
              </a:path>
            </a:pathLst>
          </a:custGeom>
          <a:ln w="12700">
            <a:solidFill>
              <a:srgbClr val="5B9BD4"/>
            </a:solidFill>
          </a:ln>
        </p:spPr>
        <p:txBody>
          <a:bodyPr wrap="square" lIns="0" tIns="0" rIns="0" bIns="0" rtlCol="0"/>
          <a:lstStyle/>
          <a:p>
            <a:endParaRPr/>
          </a:p>
        </p:txBody>
      </p:sp>
      <p:sp>
        <p:nvSpPr>
          <p:cNvPr id="57" name="object 57"/>
          <p:cNvSpPr/>
          <p:nvPr/>
        </p:nvSpPr>
        <p:spPr>
          <a:xfrm>
            <a:off x="1760473" y="3950589"/>
            <a:ext cx="4271010" cy="0"/>
          </a:xfrm>
          <a:custGeom>
            <a:avLst/>
            <a:gdLst/>
            <a:ahLst/>
            <a:cxnLst/>
            <a:rect l="l" t="t" r="r" b="b"/>
            <a:pathLst>
              <a:path w="4271010">
                <a:moveTo>
                  <a:pt x="0" y="0"/>
                </a:moveTo>
                <a:lnTo>
                  <a:pt x="4270629" y="0"/>
                </a:lnTo>
              </a:path>
            </a:pathLst>
          </a:custGeom>
          <a:ln w="25400">
            <a:solidFill>
              <a:srgbClr val="5B9BD4"/>
            </a:solidFill>
          </a:ln>
        </p:spPr>
        <p:txBody>
          <a:bodyPr wrap="square" lIns="0" tIns="0" rIns="0" bIns="0" rtlCol="0"/>
          <a:lstStyle/>
          <a:p>
            <a:endParaRPr/>
          </a:p>
        </p:txBody>
      </p:sp>
      <p:sp>
        <p:nvSpPr>
          <p:cNvPr id="58" name="object 58"/>
          <p:cNvSpPr/>
          <p:nvPr/>
        </p:nvSpPr>
        <p:spPr>
          <a:xfrm>
            <a:off x="1760473" y="4382008"/>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59" name="object 59"/>
          <p:cNvSpPr/>
          <p:nvPr/>
        </p:nvSpPr>
        <p:spPr>
          <a:xfrm>
            <a:off x="1760473" y="4813553"/>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60" name="object 60"/>
          <p:cNvSpPr/>
          <p:nvPr/>
        </p:nvSpPr>
        <p:spPr>
          <a:xfrm>
            <a:off x="1760473" y="5244972"/>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61" name="object 61"/>
          <p:cNvSpPr/>
          <p:nvPr/>
        </p:nvSpPr>
        <p:spPr>
          <a:xfrm>
            <a:off x="1760473" y="5676430"/>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62" name="object 62"/>
          <p:cNvSpPr/>
          <p:nvPr/>
        </p:nvSpPr>
        <p:spPr>
          <a:xfrm>
            <a:off x="1760473" y="6107887"/>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63" name="object 63"/>
          <p:cNvSpPr/>
          <p:nvPr/>
        </p:nvSpPr>
        <p:spPr>
          <a:xfrm>
            <a:off x="1766823" y="3512820"/>
            <a:ext cx="0" cy="3033395"/>
          </a:xfrm>
          <a:custGeom>
            <a:avLst/>
            <a:gdLst/>
            <a:ahLst/>
            <a:cxnLst/>
            <a:rect l="l" t="t" r="r" b="b"/>
            <a:pathLst>
              <a:path h="3033395">
                <a:moveTo>
                  <a:pt x="0" y="0"/>
                </a:moveTo>
                <a:lnTo>
                  <a:pt x="0" y="3032874"/>
                </a:lnTo>
              </a:path>
            </a:pathLst>
          </a:custGeom>
          <a:ln w="12700">
            <a:solidFill>
              <a:srgbClr val="5B9BD4"/>
            </a:solidFill>
          </a:ln>
        </p:spPr>
        <p:txBody>
          <a:bodyPr wrap="square" lIns="0" tIns="0" rIns="0" bIns="0" rtlCol="0"/>
          <a:lstStyle/>
          <a:p>
            <a:endParaRPr/>
          </a:p>
        </p:txBody>
      </p:sp>
      <p:sp>
        <p:nvSpPr>
          <p:cNvPr id="64" name="object 64"/>
          <p:cNvSpPr/>
          <p:nvPr/>
        </p:nvSpPr>
        <p:spPr>
          <a:xfrm>
            <a:off x="6024753" y="3512820"/>
            <a:ext cx="0" cy="3033395"/>
          </a:xfrm>
          <a:custGeom>
            <a:avLst/>
            <a:gdLst/>
            <a:ahLst/>
            <a:cxnLst/>
            <a:rect l="l" t="t" r="r" b="b"/>
            <a:pathLst>
              <a:path h="3033395">
                <a:moveTo>
                  <a:pt x="0" y="0"/>
                </a:moveTo>
                <a:lnTo>
                  <a:pt x="0" y="3032874"/>
                </a:lnTo>
              </a:path>
            </a:pathLst>
          </a:custGeom>
          <a:ln w="12700">
            <a:solidFill>
              <a:srgbClr val="5B9BD4"/>
            </a:solidFill>
          </a:ln>
        </p:spPr>
        <p:txBody>
          <a:bodyPr wrap="square" lIns="0" tIns="0" rIns="0" bIns="0" rtlCol="0"/>
          <a:lstStyle/>
          <a:p>
            <a:endParaRPr/>
          </a:p>
        </p:txBody>
      </p:sp>
      <p:sp>
        <p:nvSpPr>
          <p:cNvPr id="65" name="object 65"/>
          <p:cNvSpPr/>
          <p:nvPr/>
        </p:nvSpPr>
        <p:spPr>
          <a:xfrm>
            <a:off x="1760473" y="3519170"/>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66" name="object 66"/>
          <p:cNvSpPr/>
          <p:nvPr/>
        </p:nvSpPr>
        <p:spPr>
          <a:xfrm>
            <a:off x="1760473" y="6539344"/>
            <a:ext cx="4271010" cy="0"/>
          </a:xfrm>
          <a:custGeom>
            <a:avLst/>
            <a:gdLst/>
            <a:ahLst/>
            <a:cxnLst/>
            <a:rect l="l" t="t" r="r" b="b"/>
            <a:pathLst>
              <a:path w="4271010">
                <a:moveTo>
                  <a:pt x="0" y="0"/>
                </a:moveTo>
                <a:lnTo>
                  <a:pt x="4270629" y="0"/>
                </a:lnTo>
              </a:path>
            </a:pathLst>
          </a:custGeom>
          <a:ln w="12700">
            <a:solidFill>
              <a:srgbClr val="5B9BD4"/>
            </a:solidFill>
          </a:ln>
        </p:spPr>
        <p:txBody>
          <a:bodyPr wrap="square" lIns="0" tIns="0" rIns="0" bIns="0" rtlCol="0"/>
          <a:lstStyle/>
          <a:p>
            <a:endParaRPr/>
          </a:p>
        </p:txBody>
      </p:sp>
      <p:sp>
        <p:nvSpPr>
          <p:cNvPr id="67" name="object 67"/>
          <p:cNvSpPr txBox="1"/>
          <p:nvPr/>
        </p:nvSpPr>
        <p:spPr>
          <a:xfrm>
            <a:off x="1773173" y="3537584"/>
            <a:ext cx="1407160" cy="299720"/>
          </a:xfrm>
          <a:prstGeom prst="rect">
            <a:avLst/>
          </a:prstGeom>
        </p:spPr>
        <p:txBody>
          <a:bodyPr vert="horz" wrap="square" lIns="0" tIns="12700" rIns="0" bIns="0" rtlCol="0">
            <a:spAutoFit/>
          </a:bodyPr>
          <a:lstStyle/>
          <a:p>
            <a:pPr algn="ctr">
              <a:lnSpc>
                <a:spcPct val="100000"/>
              </a:lnSpc>
              <a:spcBef>
                <a:spcPts val="100"/>
              </a:spcBef>
            </a:pPr>
            <a:r>
              <a:rPr sz="1800" b="1" spc="-5" dirty="0">
                <a:solidFill>
                  <a:srgbClr val="FFFFFF"/>
                </a:solidFill>
                <a:latin typeface="Calibri"/>
                <a:cs typeface="Calibri"/>
              </a:rPr>
              <a:t>BP</a:t>
            </a:r>
            <a:endParaRPr sz="1800">
              <a:latin typeface="Calibri"/>
              <a:cs typeface="Calibri"/>
            </a:endParaRPr>
          </a:p>
        </p:txBody>
      </p:sp>
      <p:sp>
        <p:nvSpPr>
          <p:cNvPr id="68" name="object 68"/>
          <p:cNvSpPr txBox="1"/>
          <p:nvPr/>
        </p:nvSpPr>
        <p:spPr>
          <a:xfrm>
            <a:off x="3192526" y="3537584"/>
            <a:ext cx="1406525" cy="299720"/>
          </a:xfrm>
          <a:prstGeom prst="rect">
            <a:avLst/>
          </a:prstGeom>
        </p:spPr>
        <p:txBody>
          <a:bodyPr vert="horz" wrap="square" lIns="0" tIns="12700" rIns="0" bIns="0" rtlCol="0">
            <a:spAutoFit/>
          </a:bodyPr>
          <a:lstStyle/>
          <a:p>
            <a:pPr algn="ctr">
              <a:lnSpc>
                <a:spcPct val="100000"/>
              </a:lnSpc>
              <a:spcBef>
                <a:spcPts val="100"/>
              </a:spcBef>
            </a:pPr>
            <a:r>
              <a:rPr sz="1800" b="1" dirty="0">
                <a:solidFill>
                  <a:srgbClr val="FFFFFF"/>
                </a:solidFill>
                <a:latin typeface="Calibri"/>
                <a:cs typeface="Calibri"/>
              </a:rPr>
              <a:t>SBP</a:t>
            </a:r>
            <a:endParaRPr sz="1800">
              <a:latin typeface="Calibri"/>
              <a:cs typeface="Calibri"/>
            </a:endParaRPr>
          </a:p>
        </p:txBody>
      </p:sp>
      <p:sp>
        <p:nvSpPr>
          <p:cNvPr id="69" name="object 69"/>
          <p:cNvSpPr txBox="1"/>
          <p:nvPr/>
        </p:nvSpPr>
        <p:spPr>
          <a:xfrm>
            <a:off x="4611751" y="3537584"/>
            <a:ext cx="1407160" cy="299720"/>
          </a:xfrm>
          <a:prstGeom prst="rect">
            <a:avLst/>
          </a:prstGeom>
        </p:spPr>
        <p:txBody>
          <a:bodyPr vert="horz" wrap="square" lIns="0" tIns="12700" rIns="0" bIns="0" rtlCol="0">
            <a:spAutoFit/>
          </a:bodyPr>
          <a:lstStyle/>
          <a:p>
            <a:pPr algn="ctr">
              <a:lnSpc>
                <a:spcPct val="100000"/>
              </a:lnSpc>
              <a:spcBef>
                <a:spcPts val="100"/>
              </a:spcBef>
            </a:pPr>
            <a:r>
              <a:rPr sz="1800" b="1" dirty="0">
                <a:solidFill>
                  <a:srgbClr val="FFFFFF"/>
                </a:solidFill>
                <a:latin typeface="Calibri"/>
                <a:cs typeface="Calibri"/>
              </a:rPr>
              <a:t>DBP</a:t>
            </a:r>
            <a:endParaRPr sz="1800">
              <a:latin typeface="Calibri"/>
              <a:cs typeface="Calibri"/>
            </a:endParaRPr>
          </a:p>
        </p:txBody>
      </p:sp>
      <p:sp>
        <p:nvSpPr>
          <p:cNvPr id="70" name="object 70"/>
          <p:cNvSpPr txBox="1"/>
          <p:nvPr/>
        </p:nvSpPr>
        <p:spPr>
          <a:xfrm>
            <a:off x="1773173" y="3969257"/>
            <a:ext cx="1407160" cy="299720"/>
          </a:xfrm>
          <a:prstGeom prst="rect">
            <a:avLst/>
          </a:prstGeom>
        </p:spPr>
        <p:txBody>
          <a:bodyPr vert="horz" wrap="square" lIns="0" tIns="12700" rIns="0" bIns="0" rtlCol="0">
            <a:spAutoFit/>
          </a:bodyPr>
          <a:lstStyle/>
          <a:p>
            <a:pPr marL="330835">
              <a:lnSpc>
                <a:spcPct val="100000"/>
              </a:lnSpc>
              <a:spcBef>
                <a:spcPts val="100"/>
              </a:spcBef>
            </a:pPr>
            <a:r>
              <a:rPr sz="1800" spc="-5" dirty="0">
                <a:solidFill>
                  <a:srgbClr val="FFFFFF"/>
                </a:solidFill>
                <a:latin typeface="Calibri"/>
                <a:cs typeface="Calibri"/>
              </a:rPr>
              <a:t>Optimal</a:t>
            </a:r>
            <a:endParaRPr sz="1800">
              <a:latin typeface="Calibri"/>
              <a:cs typeface="Calibri"/>
            </a:endParaRPr>
          </a:p>
        </p:txBody>
      </p:sp>
      <p:sp>
        <p:nvSpPr>
          <p:cNvPr id="71" name="object 71"/>
          <p:cNvSpPr txBox="1"/>
          <p:nvPr/>
        </p:nvSpPr>
        <p:spPr>
          <a:xfrm>
            <a:off x="3664330" y="3969257"/>
            <a:ext cx="47434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&lt;120</a:t>
            </a:r>
            <a:endParaRPr sz="1800">
              <a:latin typeface="Calibri"/>
              <a:cs typeface="Calibri"/>
            </a:endParaRPr>
          </a:p>
        </p:txBody>
      </p:sp>
      <p:sp>
        <p:nvSpPr>
          <p:cNvPr id="72" name="object 72"/>
          <p:cNvSpPr txBox="1"/>
          <p:nvPr/>
        </p:nvSpPr>
        <p:spPr>
          <a:xfrm>
            <a:off x="5141721" y="3969257"/>
            <a:ext cx="35877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&lt;80</a:t>
            </a:r>
            <a:endParaRPr sz="1800">
              <a:latin typeface="Calibri"/>
              <a:cs typeface="Calibri"/>
            </a:endParaRPr>
          </a:p>
        </p:txBody>
      </p:sp>
      <p:sp>
        <p:nvSpPr>
          <p:cNvPr id="73" name="object 73"/>
          <p:cNvSpPr txBox="1"/>
          <p:nvPr/>
        </p:nvSpPr>
        <p:spPr>
          <a:xfrm>
            <a:off x="1766823" y="4382008"/>
            <a:ext cx="1419860" cy="431800"/>
          </a:xfrm>
          <a:prstGeom prst="rect">
            <a:avLst/>
          </a:prstGeom>
          <a:ln w="12700">
            <a:solidFill>
              <a:srgbClr val="5B9BD4"/>
            </a:solidFill>
          </a:ln>
        </p:spPr>
        <p:txBody>
          <a:bodyPr vert="horz" wrap="square" lIns="0" tIns="31115" rIns="0" bIns="0" rtlCol="0">
            <a:spAutoFit/>
          </a:bodyPr>
          <a:lstStyle/>
          <a:p>
            <a:pPr marL="363220">
              <a:lnSpc>
                <a:spcPct val="100000"/>
              </a:lnSpc>
              <a:spcBef>
                <a:spcPts val="245"/>
              </a:spcBef>
            </a:pPr>
            <a:r>
              <a:rPr sz="1800" dirty="0">
                <a:solidFill>
                  <a:srgbClr val="FFFFFF"/>
                </a:solidFill>
                <a:latin typeface="Calibri"/>
                <a:cs typeface="Calibri"/>
              </a:rPr>
              <a:t>Normal</a:t>
            </a:r>
            <a:endParaRPr sz="1800">
              <a:latin typeface="Calibri"/>
              <a:cs typeface="Calibri"/>
            </a:endParaRPr>
          </a:p>
        </p:txBody>
      </p:sp>
      <p:sp>
        <p:nvSpPr>
          <p:cNvPr id="74" name="object 74"/>
          <p:cNvSpPr txBox="1"/>
          <p:nvPr/>
        </p:nvSpPr>
        <p:spPr>
          <a:xfrm>
            <a:off x="5141721" y="4400804"/>
            <a:ext cx="35877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&lt;85</a:t>
            </a:r>
            <a:endParaRPr sz="1800">
              <a:latin typeface="Calibri"/>
              <a:cs typeface="Calibri"/>
            </a:endParaRPr>
          </a:p>
        </p:txBody>
      </p:sp>
      <p:sp>
        <p:nvSpPr>
          <p:cNvPr id="75" name="object 75"/>
          <p:cNvSpPr txBox="1"/>
          <p:nvPr/>
        </p:nvSpPr>
        <p:spPr>
          <a:xfrm>
            <a:off x="1766823" y="4813553"/>
            <a:ext cx="1419860" cy="431800"/>
          </a:xfrm>
          <a:prstGeom prst="rect">
            <a:avLst/>
          </a:prstGeom>
          <a:ln w="12700">
            <a:solidFill>
              <a:srgbClr val="5B9BD4"/>
            </a:solidFill>
          </a:ln>
        </p:spPr>
        <p:txBody>
          <a:bodyPr vert="horz" wrap="square" lIns="0" tIns="31115" rIns="0" bIns="0" rtlCol="0">
            <a:spAutoFit/>
          </a:bodyPr>
          <a:lstStyle/>
          <a:p>
            <a:pPr marL="279400">
              <a:lnSpc>
                <a:spcPct val="100000"/>
              </a:lnSpc>
              <a:spcBef>
                <a:spcPts val="245"/>
              </a:spcBef>
            </a:pPr>
            <a:r>
              <a:rPr sz="1800" spc="-5" dirty="0">
                <a:solidFill>
                  <a:srgbClr val="FFFFFF"/>
                </a:solidFill>
                <a:latin typeface="Calibri"/>
                <a:cs typeface="Calibri"/>
              </a:rPr>
              <a:t>High </a:t>
            </a:r>
            <a:r>
              <a:rPr sz="1800" dirty="0">
                <a:solidFill>
                  <a:srgbClr val="FFFFFF"/>
                </a:solidFill>
                <a:latin typeface="Calibri"/>
                <a:cs typeface="Calibri"/>
              </a:rPr>
              <a:t>Nml</a:t>
            </a:r>
            <a:endParaRPr sz="1800">
              <a:latin typeface="Calibri"/>
              <a:cs typeface="Calibri"/>
            </a:endParaRPr>
          </a:p>
        </p:txBody>
      </p:sp>
      <p:sp>
        <p:nvSpPr>
          <p:cNvPr id="76" name="object 76"/>
          <p:cNvSpPr txBox="1"/>
          <p:nvPr/>
        </p:nvSpPr>
        <p:spPr>
          <a:xfrm>
            <a:off x="5048758" y="4832350"/>
            <a:ext cx="546100"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85</a:t>
            </a:r>
            <a:r>
              <a:rPr sz="1800" dirty="0">
                <a:solidFill>
                  <a:srgbClr val="FFFFFF"/>
                </a:solidFill>
                <a:latin typeface="Calibri"/>
                <a:cs typeface="Calibri"/>
              </a:rPr>
              <a:t>-</a:t>
            </a:r>
            <a:r>
              <a:rPr sz="1800" spc="-5" dirty="0">
                <a:solidFill>
                  <a:srgbClr val="FFFFFF"/>
                </a:solidFill>
                <a:latin typeface="Calibri"/>
                <a:cs typeface="Calibri"/>
              </a:rPr>
              <a:t>89</a:t>
            </a:r>
            <a:endParaRPr sz="1800">
              <a:latin typeface="Calibri"/>
              <a:cs typeface="Calibri"/>
            </a:endParaRPr>
          </a:p>
        </p:txBody>
      </p:sp>
      <p:sp>
        <p:nvSpPr>
          <p:cNvPr id="77" name="object 77"/>
          <p:cNvSpPr txBox="1"/>
          <p:nvPr/>
        </p:nvSpPr>
        <p:spPr>
          <a:xfrm>
            <a:off x="1766823" y="5244972"/>
            <a:ext cx="1419860" cy="431800"/>
          </a:xfrm>
          <a:prstGeom prst="rect">
            <a:avLst/>
          </a:prstGeom>
          <a:solidFill>
            <a:srgbClr val="2E5496"/>
          </a:solidFill>
          <a:ln w="12700">
            <a:solidFill>
              <a:srgbClr val="5B9BD4"/>
            </a:solidFill>
          </a:ln>
        </p:spPr>
        <p:txBody>
          <a:bodyPr vert="horz" wrap="square" lIns="0" tIns="31750" rIns="0" bIns="0" rtlCol="0">
            <a:spAutoFit/>
          </a:bodyPr>
          <a:lstStyle/>
          <a:p>
            <a:pPr marL="335915">
              <a:lnSpc>
                <a:spcPct val="100000"/>
              </a:lnSpc>
              <a:spcBef>
                <a:spcPts val="250"/>
              </a:spcBef>
            </a:pPr>
            <a:r>
              <a:rPr sz="1800" spc="-5" dirty="0">
                <a:solidFill>
                  <a:srgbClr val="FFFFFF"/>
                </a:solidFill>
                <a:latin typeface="Calibri"/>
                <a:cs typeface="Calibri"/>
              </a:rPr>
              <a:t>HT </a:t>
            </a:r>
            <a:r>
              <a:rPr sz="1800" spc="-10" dirty="0">
                <a:solidFill>
                  <a:srgbClr val="FFFFFF"/>
                </a:solidFill>
                <a:latin typeface="Calibri"/>
                <a:cs typeface="Calibri"/>
              </a:rPr>
              <a:t>stg </a:t>
            </a:r>
            <a:r>
              <a:rPr sz="1800" dirty="0">
                <a:solidFill>
                  <a:srgbClr val="FFFFFF"/>
                </a:solidFill>
                <a:latin typeface="Calibri"/>
                <a:cs typeface="Calibri"/>
              </a:rPr>
              <a:t>1</a:t>
            </a:r>
            <a:endParaRPr sz="1800">
              <a:latin typeface="Calibri"/>
              <a:cs typeface="Calibri"/>
            </a:endParaRPr>
          </a:p>
        </p:txBody>
      </p:sp>
      <p:sp>
        <p:nvSpPr>
          <p:cNvPr id="78" name="object 78"/>
          <p:cNvSpPr txBox="1"/>
          <p:nvPr/>
        </p:nvSpPr>
        <p:spPr>
          <a:xfrm>
            <a:off x="1766823" y="5676430"/>
            <a:ext cx="1419860" cy="431800"/>
          </a:xfrm>
          <a:prstGeom prst="rect">
            <a:avLst/>
          </a:prstGeom>
          <a:solidFill>
            <a:srgbClr val="5B9BD4">
              <a:alpha val="19999"/>
            </a:srgbClr>
          </a:solidFill>
          <a:ln w="12700">
            <a:solidFill>
              <a:srgbClr val="5B9BD4"/>
            </a:solidFill>
          </a:ln>
        </p:spPr>
        <p:txBody>
          <a:bodyPr vert="horz" wrap="square" lIns="0" tIns="31750" rIns="0" bIns="0" rtlCol="0">
            <a:spAutoFit/>
          </a:bodyPr>
          <a:lstStyle/>
          <a:p>
            <a:pPr marL="335915">
              <a:lnSpc>
                <a:spcPct val="100000"/>
              </a:lnSpc>
              <a:spcBef>
                <a:spcPts val="250"/>
              </a:spcBef>
            </a:pPr>
            <a:r>
              <a:rPr sz="1800" spc="-5" dirty="0">
                <a:solidFill>
                  <a:srgbClr val="FFFFFF"/>
                </a:solidFill>
                <a:latin typeface="Calibri"/>
                <a:cs typeface="Calibri"/>
              </a:rPr>
              <a:t>HT </a:t>
            </a:r>
            <a:r>
              <a:rPr sz="1800" spc="-10" dirty="0">
                <a:solidFill>
                  <a:srgbClr val="FFFFFF"/>
                </a:solidFill>
                <a:latin typeface="Calibri"/>
                <a:cs typeface="Calibri"/>
              </a:rPr>
              <a:t>stg </a:t>
            </a:r>
            <a:r>
              <a:rPr sz="1800" dirty="0">
                <a:solidFill>
                  <a:srgbClr val="FFFFFF"/>
                </a:solidFill>
                <a:latin typeface="Calibri"/>
                <a:cs typeface="Calibri"/>
              </a:rPr>
              <a:t>2</a:t>
            </a:r>
            <a:endParaRPr sz="1800">
              <a:latin typeface="Calibri"/>
              <a:cs typeface="Calibri"/>
            </a:endParaRPr>
          </a:p>
        </p:txBody>
      </p:sp>
      <p:sp>
        <p:nvSpPr>
          <p:cNvPr id="79" name="object 79"/>
          <p:cNvSpPr txBox="1"/>
          <p:nvPr/>
        </p:nvSpPr>
        <p:spPr>
          <a:xfrm>
            <a:off x="1766823" y="6107887"/>
            <a:ext cx="1419860" cy="431800"/>
          </a:xfrm>
          <a:prstGeom prst="rect">
            <a:avLst/>
          </a:prstGeom>
          <a:solidFill>
            <a:srgbClr val="2E5496"/>
          </a:solidFill>
          <a:ln w="12700">
            <a:solidFill>
              <a:srgbClr val="5B9BD4"/>
            </a:solidFill>
          </a:ln>
        </p:spPr>
        <p:txBody>
          <a:bodyPr vert="horz" wrap="square" lIns="0" tIns="31750" rIns="0" bIns="0" rtlCol="0">
            <a:spAutoFit/>
          </a:bodyPr>
          <a:lstStyle/>
          <a:p>
            <a:pPr marL="335915">
              <a:lnSpc>
                <a:spcPct val="100000"/>
              </a:lnSpc>
              <a:spcBef>
                <a:spcPts val="250"/>
              </a:spcBef>
            </a:pPr>
            <a:r>
              <a:rPr sz="1800" spc="-5" dirty="0">
                <a:solidFill>
                  <a:srgbClr val="FFFFFF"/>
                </a:solidFill>
                <a:latin typeface="Calibri"/>
                <a:cs typeface="Calibri"/>
              </a:rPr>
              <a:t>HT </a:t>
            </a:r>
            <a:r>
              <a:rPr sz="1800" spc="-10" dirty="0">
                <a:solidFill>
                  <a:srgbClr val="FFFFFF"/>
                </a:solidFill>
                <a:latin typeface="Calibri"/>
                <a:cs typeface="Calibri"/>
              </a:rPr>
              <a:t>stg </a:t>
            </a:r>
            <a:r>
              <a:rPr sz="1800" dirty="0">
                <a:solidFill>
                  <a:srgbClr val="FFFFFF"/>
                </a:solidFill>
                <a:latin typeface="Calibri"/>
                <a:cs typeface="Calibri"/>
              </a:rPr>
              <a:t>3</a:t>
            </a:r>
            <a:endParaRPr sz="1800">
              <a:latin typeface="Calibri"/>
              <a:cs typeface="Calibri"/>
            </a:endParaRPr>
          </a:p>
        </p:txBody>
      </p:sp>
      <p:sp>
        <p:nvSpPr>
          <p:cNvPr id="80" name="object 80"/>
          <p:cNvSpPr txBox="1"/>
          <p:nvPr/>
        </p:nvSpPr>
        <p:spPr>
          <a:xfrm>
            <a:off x="3664330" y="6126886"/>
            <a:ext cx="474980" cy="300355"/>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≥180</a:t>
            </a:r>
            <a:endParaRPr sz="1800">
              <a:latin typeface="Calibri"/>
              <a:cs typeface="Calibri"/>
            </a:endParaRPr>
          </a:p>
        </p:txBody>
      </p:sp>
      <p:sp>
        <p:nvSpPr>
          <p:cNvPr id="81" name="object 81"/>
          <p:cNvSpPr txBox="1"/>
          <p:nvPr/>
        </p:nvSpPr>
        <p:spPr>
          <a:xfrm>
            <a:off x="5083809" y="6126886"/>
            <a:ext cx="474980" cy="300355"/>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Calibri"/>
                <a:cs typeface="Calibri"/>
              </a:rPr>
              <a:t>≥110</a:t>
            </a:r>
            <a:endParaRPr sz="1800">
              <a:latin typeface="Calibri"/>
              <a:cs typeface="Calibri"/>
            </a:endParaRPr>
          </a:p>
        </p:txBody>
      </p:sp>
      <p:sp>
        <p:nvSpPr>
          <p:cNvPr id="82" name="object 82"/>
          <p:cNvSpPr txBox="1"/>
          <p:nvPr/>
        </p:nvSpPr>
        <p:spPr>
          <a:xfrm>
            <a:off x="4492116" y="3958844"/>
            <a:ext cx="362585" cy="299720"/>
          </a:xfrm>
          <a:prstGeom prst="rect">
            <a:avLst/>
          </a:prstGeom>
        </p:spPr>
        <p:txBody>
          <a:bodyPr vert="horz" wrap="square" lIns="0" tIns="12700" rIns="0" bIns="0" rtlCol="0">
            <a:spAutoFit/>
          </a:bodyPr>
          <a:lstStyle/>
          <a:p>
            <a:pPr>
              <a:lnSpc>
                <a:spcPct val="100000"/>
              </a:lnSpc>
              <a:spcBef>
                <a:spcPts val="100"/>
              </a:spcBef>
            </a:pPr>
            <a:r>
              <a:rPr sz="1800" dirty="0">
                <a:solidFill>
                  <a:srgbClr val="FF0000"/>
                </a:solidFill>
                <a:latin typeface="Calibri"/>
                <a:cs typeface="Calibri"/>
              </a:rPr>
              <a:t>and</a:t>
            </a:r>
            <a:endParaRPr sz="1800">
              <a:latin typeface="Calibri"/>
              <a:cs typeface="Calibri"/>
            </a:endParaRPr>
          </a:p>
        </p:txBody>
      </p:sp>
      <p:sp>
        <p:nvSpPr>
          <p:cNvPr id="83" name="object 83"/>
          <p:cNvSpPr txBox="1"/>
          <p:nvPr/>
        </p:nvSpPr>
        <p:spPr>
          <a:xfrm>
            <a:off x="3664330" y="4410202"/>
            <a:ext cx="1137285" cy="299720"/>
          </a:xfrm>
          <a:prstGeom prst="rect">
            <a:avLst/>
          </a:prstGeom>
        </p:spPr>
        <p:txBody>
          <a:bodyPr vert="horz" wrap="square" lIns="0" tIns="12700" rIns="0" bIns="0" rtlCol="0">
            <a:spAutoFit/>
          </a:bodyPr>
          <a:lstStyle/>
          <a:p>
            <a:pPr>
              <a:lnSpc>
                <a:spcPct val="100000"/>
              </a:lnSpc>
              <a:spcBef>
                <a:spcPts val="100"/>
              </a:spcBef>
              <a:tabLst>
                <a:tab pos="774700" algn="l"/>
              </a:tabLst>
            </a:pPr>
            <a:r>
              <a:rPr sz="2700" spc="-7" baseline="1543" dirty="0">
                <a:solidFill>
                  <a:srgbClr val="FFFFFF"/>
                </a:solidFill>
                <a:latin typeface="Calibri"/>
                <a:cs typeface="Calibri"/>
              </a:rPr>
              <a:t>&lt;13</a:t>
            </a:r>
            <a:r>
              <a:rPr sz="2700" baseline="1543" dirty="0">
                <a:solidFill>
                  <a:srgbClr val="FFFFFF"/>
                </a:solidFill>
                <a:latin typeface="Calibri"/>
                <a:cs typeface="Calibri"/>
              </a:rPr>
              <a:t>0	</a:t>
            </a:r>
            <a:r>
              <a:rPr sz="1800" dirty="0">
                <a:solidFill>
                  <a:srgbClr val="FF0000"/>
                </a:solidFill>
                <a:latin typeface="Calibri"/>
                <a:cs typeface="Calibri"/>
              </a:rPr>
              <a:t>and</a:t>
            </a:r>
            <a:endParaRPr sz="1800">
              <a:latin typeface="Calibri"/>
              <a:cs typeface="Calibri"/>
            </a:endParaRPr>
          </a:p>
        </p:txBody>
      </p:sp>
      <p:sp>
        <p:nvSpPr>
          <p:cNvPr id="84" name="object 84"/>
          <p:cNvSpPr txBox="1"/>
          <p:nvPr/>
        </p:nvSpPr>
        <p:spPr>
          <a:xfrm>
            <a:off x="4630165" y="4842764"/>
            <a:ext cx="92710"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0000"/>
                </a:solidFill>
                <a:latin typeface="Calibri"/>
                <a:cs typeface="Calibri"/>
              </a:rPr>
              <a:t>r</a:t>
            </a:r>
            <a:endParaRPr sz="1800">
              <a:latin typeface="Calibri"/>
              <a:cs typeface="Calibri"/>
            </a:endParaRPr>
          </a:p>
        </p:txBody>
      </p:sp>
      <p:sp>
        <p:nvSpPr>
          <p:cNvPr id="85" name="object 85"/>
          <p:cNvSpPr txBox="1"/>
          <p:nvPr/>
        </p:nvSpPr>
        <p:spPr>
          <a:xfrm>
            <a:off x="3186176" y="4813553"/>
            <a:ext cx="1457325" cy="431800"/>
          </a:xfrm>
          <a:prstGeom prst="rect">
            <a:avLst/>
          </a:prstGeom>
          <a:ln w="12700">
            <a:solidFill>
              <a:srgbClr val="5B9BD4"/>
            </a:solidFill>
          </a:ln>
        </p:spPr>
        <p:txBody>
          <a:bodyPr vert="horz" wrap="square" lIns="0" tIns="41910" rIns="0" bIns="0" rtlCol="0">
            <a:spAutoFit/>
          </a:bodyPr>
          <a:lstStyle/>
          <a:p>
            <a:pPr marL="327025">
              <a:lnSpc>
                <a:spcPct val="100000"/>
              </a:lnSpc>
              <a:spcBef>
                <a:spcPts val="330"/>
              </a:spcBef>
              <a:tabLst>
                <a:tab pos="1323340" algn="l"/>
              </a:tabLst>
            </a:pPr>
            <a:r>
              <a:rPr sz="2700" spc="-7" baseline="3086" dirty="0">
                <a:solidFill>
                  <a:srgbClr val="FFFFFF"/>
                </a:solidFill>
                <a:latin typeface="Calibri"/>
                <a:cs typeface="Calibri"/>
              </a:rPr>
              <a:t>130</a:t>
            </a:r>
            <a:r>
              <a:rPr sz="2700" baseline="3086" dirty="0">
                <a:solidFill>
                  <a:srgbClr val="FFFFFF"/>
                </a:solidFill>
                <a:latin typeface="Calibri"/>
                <a:cs typeface="Calibri"/>
              </a:rPr>
              <a:t>-</a:t>
            </a:r>
            <a:r>
              <a:rPr sz="2700" spc="-7" baseline="3086" dirty="0">
                <a:solidFill>
                  <a:srgbClr val="FFFFFF"/>
                </a:solidFill>
                <a:latin typeface="Calibri"/>
                <a:cs typeface="Calibri"/>
              </a:rPr>
              <a:t>13</a:t>
            </a:r>
            <a:r>
              <a:rPr sz="2700" baseline="3086" dirty="0">
                <a:solidFill>
                  <a:srgbClr val="FFFFFF"/>
                </a:solidFill>
                <a:latin typeface="Calibri"/>
                <a:cs typeface="Calibri"/>
              </a:rPr>
              <a:t>9	</a:t>
            </a:r>
            <a:r>
              <a:rPr sz="1800" spc="-5" dirty="0">
                <a:solidFill>
                  <a:srgbClr val="FF0000"/>
                </a:solidFill>
                <a:latin typeface="Calibri"/>
                <a:cs typeface="Calibri"/>
              </a:rPr>
              <a:t>o</a:t>
            </a:r>
            <a:endParaRPr sz="1800">
              <a:latin typeface="Calibri"/>
              <a:cs typeface="Calibri"/>
            </a:endParaRPr>
          </a:p>
        </p:txBody>
      </p:sp>
      <p:sp>
        <p:nvSpPr>
          <p:cNvPr id="86" name="object 86"/>
          <p:cNvSpPr txBox="1"/>
          <p:nvPr/>
        </p:nvSpPr>
        <p:spPr>
          <a:xfrm>
            <a:off x="4614417" y="5275326"/>
            <a:ext cx="980440" cy="299720"/>
          </a:xfrm>
          <a:prstGeom prst="rect">
            <a:avLst/>
          </a:prstGeom>
        </p:spPr>
        <p:txBody>
          <a:bodyPr vert="horz" wrap="square" lIns="0" tIns="12700" rIns="0" bIns="0" rtlCol="0">
            <a:spAutoFit/>
          </a:bodyPr>
          <a:lstStyle/>
          <a:p>
            <a:pPr>
              <a:lnSpc>
                <a:spcPct val="100000"/>
              </a:lnSpc>
              <a:spcBef>
                <a:spcPts val="100"/>
              </a:spcBef>
              <a:tabLst>
                <a:tab pos="433705" algn="l"/>
              </a:tabLst>
            </a:pPr>
            <a:r>
              <a:rPr sz="1800" dirty="0">
                <a:solidFill>
                  <a:srgbClr val="FF0000"/>
                </a:solidFill>
                <a:latin typeface="Calibri"/>
                <a:cs typeface="Calibri"/>
              </a:rPr>
              <a:t>r	</a:t>
            </a:r>
            <a:r>
              <a:rPr sz="2700" spc="-7" baseline="3086" dirty="0">
                <a:solidFill>
                  <a:srgbClr val="FFFFFF"/>
                </a:solidFill>
                <a:latin typeface="Calibri"/>
                <a:cs typeface="Calibri"/>
              </a:rPr>
              <a:t>90</a:t>
            </a:r>
            <a:r>
              <a:rPr sz="2700" baseline="3086" dirty="0">
                <a:solidFill>
                  <a:srgbClr val="FFFFFF"/>
                </a:solidFill>
                <a:latin typeface="Calibri"/>
                <a:cs typeface="Calibri"/>
              </a:rPr>
              <a:t>-</a:t>
            </a:r>
            <a:r>
              <a:rPr sz="2700" spc="-7" baseline="3086" dirty="0">
                <a:solidFill>
                  <a:srgbClr val="FFFFFF"/>
                </a:solidFill>
                <a:latin typeface="Calibri"/>
                <a:cs typeface="Calibri"/>
              </a:rPr>
              <a:t>99</a:t>
            </a:r>
            <a:endParaRPr sz="2700" baseline="3086">
              <a:latin typeface="Calibri"/>
              <a:cs typeface="Calibri"/>
            </a:endParaRPr>
          </a:p>
        </p:txBody>
      </p:sp>
      <p:sp>
        <p:nvSpPr>
          <p:cNvPr id="87" name="object 87"/>
          <p:cNvSpPr txBox="1"/>
          <p:nvPr/>
        </p:nvSpPr>
        <p:spPr>
          <a:xfrm>
            <a:off x="3186176" y="5244972"/>
            <a:ext cx="1431925" cy="431800"/>
          </a:xfrm>
          <a:prstGeom prst="rect">
            <a:avLst/>
          </a:prstGeom>
          <a:solidFill>
            <a:srgbClr val="2E5496"/>
          </a:solidFill>
          <a:ln w="12700">
            <a:solidFill>
              <a:srgbClr val="5B9BD4"/>
            </a:solidFill>
          </a:ln>
        </p:spPr>
        <p:txBody>
          <a:bodyPr vert="horz" wrap="square" lIns="0" tIns="42545" rIns="0" bIns="0" rtlCol="0">
            <a:spAutoFit/>
          </a:bodyPr>
          <a:lstStyle/>
          <a:p>
            <a:pPr marL="327025">
              <a:lnSpc>
                <a:spcPct val="100000"/>
              </a:lnSpc>
              <a:spcBef>
                <a:spcPts val="335"/>
              </a:spcBef>
              <a:tabLst>
                <a:tab pos="1307465" algn="l"/>
              </a:tabLst>
            </a:pPr>
            <a:r>
              <a:rPr sz="2700" spc="-7" baseline="3086" dirty="0">
                <a:solidFill>
                  <a:srgbClr val="FFFFFF"/>
                </a:solidFill>
                <a:latin typeface="Calibri"/>
                <a:cs typeface="Calibri"/>
              </a:rPr>
              <a:t>140</a:t>
            </a:r>
            <a:r>
              <a:rPr sz="2700" baseline="3086" dirty="0">
                <a:solidFill>
                  <a:srgbClr val="FFFFFF"/>
                </a:solidFill>
                <a:latin typeface="Calibri"/>
                <a:cs typeface="Calibri"/>
              </a:rPr>
              <a:t>-</a:t>
            </a:r>
            <a:r>
              <a:rPr sz="2700" spc="-7" baseline="3086" dirty="0">
                <a:solidFill>
                  <a:srgbClr val="FFFFFF"/>
                </a:solidFill>
                <a:latin typeface="Calibri"/>
                <a:cs typeface="Calibri"/>
              </a:rPr>
              <a:t>15</a:t>
            </a:r>
            <a:r>
              <a:rPr sz="2700" baseline="3086" dirty="0">
                <a:solidFill>
                  <a:srgbClr val="FFFFFF"/>
                </a:solidFill>
                <a:latin typeface="Calibri"/>
                <a:cs typeface="Calibri"/>
              </a:rPr>
              <a:t>9	</a:t>
            </a:r>
            <a:r>
              <a:rPr sz="1800" spc="-5" dirty="0">
                <a:solidFill>
                  <a:srgbClr val="FF0000"/>
                </a:solidFill>
                <a:latin typeface="Calibri"/>
                <a:cs typeface="Calibri"/>
              </a:rPr>
              <a:t>o</a:t>
            </a:r>
            <a:endParaRPr sz="1800">
              <a:latin typeface="Calibri"/>
              <a:cs typeface="Calibri"/>
            </a:endParaRPr>
          </a:p>
        </p:txBody>
      </p:sp>
      <p:sp>
        <p:nvSpPr>
          <p:cNvPr id="88" name="object 88"/>
          <p:cNvSpPr txBox="1"/>
          <p:nvPr/>
        </p:nvSpPr>
        <p:spPr>
          <a:xfrm>
            <a:off x="4605401" y="5676430"/>
            <a:ext cx="1419860" cy="431800"/>
          </a:xfrm>
          <a:prstGeom prst="rect">
            <a:avLst/>
          </a:prstGeom>
          <a:solidFill>
            <a:srgbClr val="5B9BD4">
              <a:alpha val="19999"/>
            </a:srgbClr>
          </a:solidFill>
          <a:ln w="12700">
            <a:solidFill>
              <a:srgbClr val="5B9BD4"/>
            </a:solidFill>
          </a:ln>
        </p:spPr>
        <p:txBody>
          <a:bodyPr vert="horz" wrap="square" lIns="0" tIns="31750" rIns="0" bIns="0" rtlCol="0">
            <a:spAutoFit/>
          </a:bodyPr>
          <a:lstStyle/>
          <a:p>
            <a:pPr marL="12065">
              <a:lnSpc>
                <a:spcPct val="100000"/>
              </a:lnSpc>
              <a:spcBef>
                <a:spcPts val="250"/>
              </a:spcBef>
              <a:tabLst>
                <a:tab pos="327025" algn="l"/>
              </a:tabLst>
            </a:pPr>
            <a:r>
              <a:rPr sz="2700" baseline="1543" dirty="0">
                <a:solidFill>
                  <a:srgbClr val="FF0000"/>
                </a:solidFill>
                <a:latin typeface="Calibri"/>
                <a:cs typeface="Calibri"/>
              </a:rPr>
              <a:t>r	</a:t>
            </a:r>
            <a:r>
              <a:rPr sz="1800" spc="-5" dirty="0">
                <a:solidFill>
                  <a:srgbClr val="FFFFFF"/>
                </a:solidFill>
                <a:latin typeface="Calibri"/>
                <a:cs typeface="Calibri"/>
              </a:rPr>
              <a:t>100-109</a:t>
            </a:r>
            <a:endParaRPr sz="1800">
              <a:latin typeface="Calibri"/>
              <a:cs typeface="Calibri"/>
            </a:endParaRPr>
          </a:p>
        </p:txBody>
      </p:sp>
      <p:sp>
        <p:nvSpPr>
          <p:cNvPr id="89" name="object 89"/>
          <p:cNvSpPr txBox="1"/>
          <p:nvPr/>
        </p:nvSpPr>
        <p:spPr>
          <a:xfrm>
            <a:off x="3186176" y="5676430"/>
            <a:ext cx="1444625" cy="431800"/>
          </a:xfrm>
          <a:prstGeom prst="rect">
            <a:avLst/>
          </a:prstGeom>
          <a:solidFill>
            <a:srgbClr val="5B9BD4">
              <a:alpha val="19999"/>
            </a:srgbClr>
          </a:solidFill>
          <a:ln w="12700">
            <a:solidFill>
              <a:srgbClr val="5B9BD4"/>
            </a:solidFill>
          </a:ln>
        </p:spPr>
        <p:txBody>
          <a:bodyPr vert="horz" wrap="square" lIns="0" tIns="31750" rIns="0" bIns="0" rtlCol="0">
            <a:spAutoFit/>
          </a:bodyPr>
          <a:lstStyle/>
          <a:p>
            <a:pPr marL="327025">
              <a:lnSpc>
                <a:spcPct val="100000"/>
              </a:lnSpc>
              <a:spcBef>
                <a:spcPts val="250"/>
              </a:spcBef>
              <a:tabLst>
                <a:tab pos="1310640" algn="l"/>
              </a:tabLst>
            </a:pPr>
            <a:r>
              <a:rPr sz="1800" spc="-5" dirty="0">
                <a:solidFill>
                  <a:srgbClr val="FFFFFF"/>
                </a:solidFill>
                <a:latin typeface="Calibri"/>
                <a:cs typeface="Calibri"/>
              </a:rPr>
              <a:t>160</a:t>
            </a:r>
            <a:r>
              <a:rPr sz="1800" dirty="0">
                <a:solidFill>
                  <a:srgbClr val="FFFFFF"/>
                </a:solidFill>
                <a:latin typeface="Calibri"/>
                <a:cs typeface="Calibri"/>
              </a:rPr>
              <a:t>-</a:t>
            </a:r>
            <a:r>
              <a:rPr sz="1800" spc="-5" dirty="0">
                <a:solidFill>
                  <a:srgbClr val="FFFFFF"/>
                </a:solidFill>
                <a:latin typeface="Calibri"/>
                <a:cs typeface="Calibri"/>
              </a:rPr>
              <a:t>17</a:t>
            </a:r>
            <a:r>
              <a:rPr sz="1800" dirty="0">
                <a:solidFill>
                  <a:srgbClr val="FFFFFF"/>
                </a:solidFill>
                <a:latin typeface="Calibri"/>
                <a:cs typeface="Calibri"/>
              </a:rPr>
              <a:t>9	</a:t>
            </a:r>
            <a:r>
              <a:rPr sz="2700" spc="-7" baseline="1543" dirty="0">
                <a:solidFill>
                  <a:srgbClr val="FF0000"/>
                </a:solidFill>
                <a:latin typeface="Calibri"/>
                <a:cs typeface="Calibri"/>
              </a:rPr>
              <a:t>o</a:t>
            </a:r>
            <a:endParaRPr sz="2700" baseline="1543">
              <a:latin typeface="Calibri"/>
              <a:cs typeface="Calibri"/>
            </a:endParaRPr>
          </a:p>
        </p:txBody>
      </p:sp>
      <p:sp>
        <p:nvSpPr>
          <p:cNvPr id="90" name="object 90"/>
          <p:cNvSpPr txBox="1"/>
          <p:nvPr/>
        </p:nvSpPr>
        <p:spPr>
          <a:xfrm>
            <a:off x="4500117" y="6084519"/>
            <a:ext cx="21272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0000"/>
                </a:solidFill>
                <a:latin typeface="Calibri"/>
                <a:cs typeface="Calibri"/>
              </a:rPr>
              <a:t>or</a:t>
            </a:r>
            <a:endParaRPr sz="1800">
              <a:latin typeface="Calibri"/>
              <a:cs typeface="Calibri"/>
            </a:endParaRPr>
          </a:p>
        </p:txBody>
      </p:sp>
      <p:sp>
        <p:nvSpPr>
          <p:cNvPr id="91" name="object 91"/>
          <p:cNvSpPr/>
          <p:nvPr/>
        </p:nvSpPr>
        <p:spPr>
          <a:xfrm>
            <a:off x="2472689" y="4427473"/>
            <a:ext cx="849630" cy="607060"/>
          </a:xfrm>
          <a:custGeom>
            <a:avLst/>
            <a:gdLst/>
            <a:ahLst/>
            <a:cxnLst/>
            <a:rect l="l" t="t" r="r" b="b"/>
            <a:pathLst>
              <a:path w="849629" h="607060">
                <a:moveTo>
                  <a:pt x="45212" y="338708"/>
                </a:moveTo>
                <a:lnTo>
                  <a:pt x="38100" y="338708"/>
                </a:lnTo>
                <a:lnTo>
                  <a:pt x="35433" y="339978"/>
                </a:lnTo>
                <a:lnTo>
                  <a:pt x="32385" y="341248"/>
                </a:lnTo>
                <a:lnTo>
                  <a:pt x="29210" y="342518"/>
                </a:lnTo>
                <a:lnTo>
                  <a:pt x="25400" y="343788"/>
                </a:lnTo>
                <a:lnTo>
                  <a:pt x="20828" y="346328"/>
                </a:lnTo>
                <a:lnTo>
                  <a:pt x="16256" y="347598"/>
                </a:lnTo>
                <a:lnTo>
                  <a:pt x="12573" y="350138"/>
                </a:lnTo>
                <a:lnTo>
                  <a:pt x="9652" y="351408"/>
                </a:lnTo>
                <a:lnTo>
                  <a:pt x="6604" y="353948"/>
                </a:lnTo>
                <a:lnTo>
                  <a:pt x="4445" y="355218"/>
                </a:lnTo>
                <a:lnTo>
                  <a:pt x="3048" y="356488"/>
                </a:lnTo>
                <a:lnTo>
                  <a:pt x="1524" y="357758"/>
                </a:lnTo>
                <a:lnTo>
                  <a:pt x="635" y="359028"/>
                </a:lnTo>
                <a:lnTo>
                  <a:pt x="381" y="360298"/>
                </a:lnTo>
                <a:lnTo>
                  <a:pt x="0" y="361568"/>
                </a:lnTo>
                <a:lnTo>
                  <a:pt x="127" y="362838"/>
                </a:lnTo>
                <a:lnTo>
                  <a:pt x="635" y="364108"/>
                </a:lnTo>
                <a:lnTo>
                  <a:pt x="77597" y="522858"/>
                </a:lnTo>
                <a:lnTo>
                  <a:pt x="80518" y="529208"/>
                </a:lnTo>
                <a:lnTo>
                  <a:pt x="82296" y="534288"/>
                </a:lnTo>
                <a:lnTo>
                  <a:pt x="83312" y="538098"/>
                </a:lnTo>
                <a:lnTo>
                  <a:pt x="84201" y="541908"/>
                </a:lnTo>
                <a:lnTo>
                  <a:pt x="84455" y="545718"/>
                </a:lnTo>
                <a:lnTo>
                  <a:pt x="83439" y="552068"/>
                </a:lnTo>
                <a:lnTo>
                  <a:pt x="82168" y="554608"/>
                </a:lnTo>
                <a:lnTo>
                  <a:pt x="80137" y="555878"/>
                </a:lnTo>
                <a:lnTo>
                  <a:pt x="78105" y="558418"/>
                </a:lnTo>
                <a:lnTo>
                  <a:pt x="75437" y="560958"/>
                </a:lnTo>
                <a:lnTo>
                  <a:pt x="69087" y="563498"/>
                </a:lnTo>
                <a:lnTo>
                  <a:pt x="66040" y="564768"/>
                </a:lnTo>
                <a:lnTo>
                  <a:pt x="60579" y="564768"/>
                </a:lnTo>
                <a:lnTo>
                  <a:pt x="58039" y="566038"/>
                </a:lnTo>
                <a:lnTo>
                  <a:pt x="44323" y="566038"/>
                </a:lnTo>
                <a:lnTo>
                  <a:pt x="43561" y="567308"/>
                </a:lnTo>
                <a:lnTo>
                  <a:pt x="42545" y="569848"/>
                </a:lnTo>
                <a:lnTo>
                  <a:pt x="42545" y="571118"/>
                </a:lnTo>
                <a:lnTo>
                  <a:pt x="52705" y="595248"/>
                </a:lnTo>
                <a:lnTo>
                  <a:pt x="54991" y="600328"/>
                </a:lnTo>
                <a:lnTo>
                  <a:pt x="58039" y="604138"/>
                </a:lnTo>
                <a:lnTo>
                  <a:pt x="58928" y="604138"/>
                </a:lnTo>
                <a:lnTo>
                  <a:pt x="60706" y="605408"/>
                </a:lnTo>
                <a:lnTo>
                  <a:pt x="61722" y="606678"/>
                </a:lnTo>
                <a:lnTo>
                  <a:pt x="77216" y="606678"/>
                </a:lnTo>
                <a:lnTo>
                  <a:pt x="80645" y="605408"/>
                </a:lnTo>
                <a:lnTo>
                  <a:pt x="84201" y="605408"/>
                </a:lnTo>
                <a:lnTo>
                  <a:pt x="87884" y="604138"/>
                </a:lnTo>
                <a:lnTo>
                  <a:pt x="91693" y="602868"/>
                </a:lnTo>
                <a:lnTo>
                  <a:pt x="95377" y="600328"/>
                </a:lnTo>
                <a:lnTo>
                  <a:pt x="98933" y="599058"/>
                </a:lnTo>
                <a:lnTo>
                  <a:pt x="106858" y="595248"/>
                </a:lnTo>
                <a:lnTo>
                  <a:pt x="113855" y="590168"/>
                </a:lnTo>
                <a:lnTo>
                  <a:pt x="119899" y="586358"/>
                </a:lnTo>
                <a:lnTo>
                  <a:pt x="137953" y="552068"/>
                </a:lnTo>
                <a:lnTo>
                  <a:pt x="138239" y="545718"/>
                </a:lnTo>
                <a:lnTo>
                  <a:pt x="137763" y="539368"/>
                </a:lnTo>
                <a:lnTo>
                  <a:pt x="125857" y="502538"/>
                </a:lnTo>
                <a:lnTo>
                  <a:pt x="47879" y="341248"/>
                </a:lnTo>
                <a:lnTo>
                  <a:pt x="47371" y="339978"/>
                </a:lnTo>
                <a:lnTo>
                  <a:pt x="46482" y="339978"/>
                </a:lnTo>
                <a:lnTo>
                  <a:pt x="45212" y="338708"/>
                </a:lnTo>
                <a:close/>
              </a:path>
              <a:path w="849629" h="607060">
                <a:moveTo>
                  <a:pt x="49911" y="564768"/>
                </a:moveTo>
                <a:lnTo>
                  <a:pt x="48006" y="564768"/>
                </a:lnTo>
                <a:lnTo>
                  <a:pt x="46609" y="566038"/>
                </a:lnTo>
                <a:lnTo>
                  <a:pt x="51689" y="566038"/>
                </a:lnTo>
                <a:lnTo>
                  <a:pt x="49911" y="564768"/>
                </a:lnTo>
                <a:close/>
              </a:path>
              <a:path w="849629" h="607060">
                <a:moveTo>
                  <a:pt x="155575" y="285368"/>
                </a:moveTo>
                <a:lnTo>
                  <a:pt x="152146" y="285368"/>
                </a:lnTo>
                <a:lnTo>
                  <a:pt x="145287" y="287908"/>
                </a:lnTo>
                <a:lnTo>
                  <a:pt x="141224" y="289178"/>
                </a:lnTo>
                <a:lnTo>
                  <a:pt x="106680" y="305688"/>
                </a:lnTo>
                <a:lnTo>
                  <a:pt x="101473" y="313308"/>
                </a:lnTo>
                <a:lnTo>
                  <a:pt x="99568" y="317118"/>
                </a:lnTo>
                <a:lnTo>
                  <a:pt x="99949" y="322198"/>
                </a:lnTo>
                <a:lnTo>
                  <a:pt x="102616" y="328548"/>
                </a:lnTo>
                <a:lnTo>
                  <a:pt x="203327" y="536828"/>
                </a:lnTo>
                <a:lnTo>
                  <a:pt x="203835" y="536828"/>
                </a:lnTo>
                <a:lnTo>
                  <a:pt x="204724" y="538098"/>
                </a:lnTo>
                <a:lnTo>
                  <a:pt x="206756" y="539368"/>
                </a:lnTo>
                <a:lnTo>
                  <a:pt x="208280" y="540638"/>
                </a:lnTo>
                <a:lnTo>
                  <a:pt x="211962" y="539368"/>
                </a:lnTo>
                <a:lnTo>
                  <a:pt x="214376" y="539368"/>
                </a:lnTo>
                <a:lnTo>
                  <a:pt x="220218" y="536828"/>
                </a:lnTo>
                <a:lnTo>
                  <a:pt x="223774" y="535558"/>
                </a:lnTo>
                <a:lnTo>
                  <a:pt x="227965" y="534288"/>
                </a:lnTo>
                <a:lnTo>
                  <a:pt x="232283" y="531748"/>
                </a:lnTo>
                <a:lnTo>
                  <a:pt x="235712" y="530478"/>
                </a:lnTo>
                <a:lnTo>
                  <a:pt x="238252" y="527938"/>
                </a:lnTo>
                <a:lnTo>
                  <a:pt x="240792" y="526668"/>
                </a:lnTo>
                <a:lnTo>
                  <a:pt x="242697" y="525398"/>
                </a:lnTo>
                <a:lnTo>
                  <a:pt x="245364" y="521588"/>
                </a:lnTo>
                <a:lnTo>
                  <a:pt x="246126" y="520318"/>
                </a:lnTo>
                <a:lnTo>
                  <a:pt x="246253" y="519048"/>
                </a:lnTo>
                <a:lnTo>
                  <a:pt x="246507" y="517778"/>
                </a:lnTo>
                <a:lnTo>
                  <a:pt x="246253" y="516508"/>
                </a:lnTo>
                <a:lnTo>
                  <a:pt x="245745" y="515238"/>
                </a:lnTo>
                <a:lnTo>
                  <a:pt x="183812" y="388238"/>
                </a:lnTo>
                <a:lnTo>
                  <a:pt x="180530" y="381888"/>
                </a:lnTo>
                <a:lnTo>
                  <a:pt x="177248" y="374268"/>
                </a:lnTo>
                <a:lnTo>
                  <a:pt x="173990" y="367918"/>
                </a:lnTo>
                <a:lnTo>
                  <a:pt x="170654" y="361568"/>
                </a:lnTo>
                <a:lnTo>
                  <a:pt x="163935" y="350138"/>
                </a:lnTo>
                <a:lnTo>
                  <a:pt x="160528" y="343788"/>
                </a:lnTo>
                <a:lnTo>
                  <a:pt x="243114" y="343788"/>
                </a:lnTo>
                <a:lnTo>
                  <a:pt x="181610" y="299338"/>
                </a:lnTo>
                <a:lnTo>
                  <a:pt x="177165" y="295528"/>
                </a:lnTo>
                <a:lnTo>
                  <a:pt x="173101" y="292988"/>
                </a:lnTo>
                <a:lnTo>
                  <a:pt x="165735" y="287908"/>
                </a:lnTo>
                <a:lnTo>
                  <a:pt x="162179" y="286638"/>
                </a:lnTo>
                <a:lnTo>
                  <a:pt x="158877" y="286638"/>
                </a:lnTo>
                <a:lnTo>
                  <a:pt x="155575" y="285368"/>
                </a:lnTo>
                <a:close/>
              </a:path>
              <a:path w="849629" h="607060">
                <a:moveTo>
                  <a:pt x="243114" y="343788"/>
                </a:moveTo>
                <a:lnTo>
                  <a:pt x="160782" y="343788"/>
                </a:lnTo>
                <a:lnTo>
                  <a:pt x="165520" y="347598"/>
                </a:lnTo>
                <a:lnTo>
                  <a:pt x="170402" y="351408"/>
                </a:lnTo>
                <a:lnTo>
                  <a:pt x="175426" y="356488"/>
                </a:lnTo>
                <a:lnTo>
                  <a:pt x="180594" y="360298"/>
                </a:lnTo>
                <a:lnTo>
                  <a:pt x="185858" y="364108"/>
                </a:lnTo>
                <a:lnTo>
                  <a:pt x="190992" y="369188"/>
                </a:lnTo>
                <a:lnTo>
                  <a:pt x="196006" y="372998"/>
                </a:lnTo>
                <a:lnTo>
                  <a:pt x="200914" y="376808"/>
                </a:lnTo>
                <a:lnTo>
                  <a:pt x="310896" y="456818"/>
                </a:lnTo>
                <a:lnTo>
                  <a:pt x="316738" y="460628"/>
                </a:lnTo>
                <a:lnTo>
                  <a:pt x="321818" y="464438"/>
                </a:lnTo>
                <a:lnTo>
                  <a:pt x="330200" y="469518"/>
                </a:lnTo>
                <a:lnTo>
                  <a:pt x="334137" y="472058"/>
                </a:lnTo>
                <a:lnTo>
                  <a:pt x="337693" y="472058"/>
                </a:lnTo>
                <a:lnTo>
                  <a:pt x="341376" y="473328"/>
                </a:lnTo>
                <a:lnTo>
                  <a:pt x="344932" y="473328"/>
                </a:lnTo>
                <a:lnTo>
                  <a:pt x="351790" y="472058"/>
                </a:lnTo>
                <a:lnTo>
                  <a:pt x="355600" y="470788"/>
                </a:lnTo>
                <a:lnTo>
                  <a:pt x="379857" y="459358"/>
                </a:lnTo>
                <a:lnTo>
                  <a:pt x="384175" y="456818"/>
                </a:lnTo>
                <a:lnTo>
                  <a:pt x="387858" y="453008"/>
                </a:lnTo>
                <a:lnTo>
                  <a:pt x="389255" y="451738"/>
                </a:lnTo>
                <a:lnTo>
                  <a:pt x="390271" y="449198"/>
                </a:lnTo>
                <a:lnTo>
                  <a:pt x="391160" y="446658"/>
                </a:lnTo>
                <a:lnTo>
                  <a:pt x="391541" y="444118"/>
                </a:lnTo>
                <a:lnTo>
                  <a:pt x="391414" y="439038"/>
                </a:lnTo>
                <a:lnTo>
                  <a:pt x="390652" y="436498"/>
                </a:lnTo>
                <a:lnTo>
                  <a:pt x="389382" y="433958"/>
                </a:lnTo>
                <a:lnTo>
                  <a:pt x="376486" y="407288"/>
                </a:lnTo>
                <a:lnTo>
                  <a:pt x="324993" y="407288"/>
                </a:lnTo>
                <a:lnTo>
                  <a:pt x="320421" y="403478"/>
                </a:lnTo>
                <a:lnTo>
                  <a:pt x="315976" y="399668"/>
                </a:lnTo>
                <a:lnTo>
                  <a:pt x="306832" y="392048"/>
                </a:lnTo>
                <a:lnTo>
                  <a:pt x="297307" y="384428"/>
                </a:lnTo>
                <a:lnTo>
                  <a:pt x="292608" y="380618"/>
                </a:lnTo>
                <a:lnTo>
                  <a:pt x="287782" y="376808"/>
                </a:lnTo>
                <a:lnTo>
                  <a:pt x="282702" y="372998"/>
                </a:lnTo>
                <a:lnTo>
                  <a:pt x="272796" y="365378"/>
                </a:lnTo>
                <a:lnTo>
                  <a:pt x="267716" y="361568"/>
                </a:lnTo>
                <a:lnTo>
                  <a:pt x="243114" y="343788"/>
                </a:lnTo>
                <a:close/>
              </a:path>
              <a:path w="849629" h="607060">
                <a:moveTo>
                  <a:pt x="283718" y="221868"/>
                </a:moveTo>
                <a:lnTo>
                  <a:pt x="280035" y="221868"/>
                </a:lnTo>
                <a:lnTo>
                  <a:pt x="277749" y="223138"/>
                </a:lnTo>
                <a:lnTo>
                  <a:pt x="271907" y="224408"/>
                </a:lnTo>
                <a:lnTo>
                  <a:pt x="268478" y="225678"/>
                </a:lnTo>
                <a:lnTo>
                  <a:pt x="264414" y="228218"/>
                </a:lnTo>
                <a:lnTo>
                  <a:pt x="260096" y="230758"/>
                </a:lnTo>
                <a:lnTo>
                  <a:pt x="256667" y="232028"/>
                </a:lnTo>
                <a:lnTo>
                  <a:pt x="254127" y="233298"/>
                </a:lnTo>
                <a:lnTo>
                  <a:pt x="251460" y="235838"/>
                </a:lnTo>
                <a:lnTo>
                  <a:pt x="249555" y="237108"/>
                </a:lnTo>
                <a:lnTo>
                  <a:pt x="248158" y="238378"/>
                </a:lnTo>
                <a:lnTo>
                  <a:pt x="246887" y="239648"/>
                </a:lnTo>
                <a:lnTo>
                  <a:pt x="246126" y="242188"/>
                </a:lnTo>
                <a:lnTo>
                  <a:pt x="245618" y="244728"/>
                </a:lnTo>
                <a:lnTo>
                  <a:pt x="245745" y="244728"/>
                </a:lnTo>
                <a:lnTo>
                  <a:pt x="246380" y="245998"/>
                </a:lnTo>
                <a:lnTo>
                  <a:pt x="298831" y="355218"/>
                </a:lnTo>
                <a:lnTo>
                  <a:pt x="305054" y="367918"/>
                </a:lnTo>
                <a:lnTo>
                  <a:pt x="308296" y="374268"/>
                </a:lnTo>
                <a:lnTo>
                  <a:pt x="315065" y="386968"/>
                </a:lnTo>
                <a:lnTo>
                  <a:pt x="318436" y="394588"/>
                </a:lnTo>
                <a:lnTo>
                  <a:pt x="325120" y="407288"/>
                </a:lnTo>
                <a:lnTo>
                  <a:pt x="376486" y="407288"/>
                </a:lnTo>
                <a:lnTo>
                  <a:pt x="288671" y="225678"/>
                </a:lnTo>
                <a:lnTo>
                  <a:pt x="288163" y="224408"/>
                </a:lnTo>
                <a:lnTo>
                  <a:pt x="287274" y="224408"/>
                </a:lnTo>
                <a:lnTo>
                  <a:pt x="285242" y="223138"/>
                </a:lnTo>
                <a:lnTo>
                  <a:pt x="283718" y="221868"/>
                </a:lnTo>
                <a:close/>
              </a:path>
              <a:path w="849629" h="607060">
                <a:moveTo>
                  <a:pt x="493776" y="132968"/>
                </a:moveTo>
                <a:lnTo>
                  <a:pt x="468249" y="132968"/>
                </a:lnTo>
                <a:lnTo>
                  <a:pt x="462407" y="134238"/>
                </a:lnTo>
                <a:lnTo>
                  <a:pt x="449707" y="136778"/>
                </a:lnTo>
                <a:lnTo>
                  <a:pt x="443230" y="139318"/>
                </a:lnTo>
                <a:lnTo>
                  <a:pt x="436753" y="140588"/>
                </a:lnTo>
                <a:lnTo>
                  <a:pt x="430403" y="144398"/>
                </a:lnTo>
                <a:lnTo>
                  <a:pt x="390652" y="173608"/>
                </a:lnTo>
                <a:lnTo>
                  <a:pt x="368173" y="212978"/>
                </a:lnTo>
                <a:lnTo>
                  <a:pt x="363868" y="249808"/>
                </a:lnTo>
                <a:lnTo>
                  <a:pt x="364871" y="262508"/>
                </a:lnTo>
                <a:lnTo>
                  <a:pt x="375836" y="304418"/>
                </a:lnTo>
                <a:lnTo>
                  <a:pt x="397240" y="345058"/>
                </a:lnTo>
                <a:lnTo>
                  <a:pt x="423046" y="374268"/>
                </a:lnTo>
                <a:lnTo>
                  <a:pt x="462601" y="395858"/>
                </a:lnTo>
                <a:lnTo>
                  <a:pt x="473265" y="398398"/>
                </a:lnTo>
                <a:lnTo>
                  <a:pt x="495427" y="398398"/>
                </a:lnTo>
                <a:lnTo>
                  <a:pt x="541909" y="385698"/>
                </a:lnTo>
                <a:lnTo>
                  <a:pt x="575310" y="362838"/>
                </a:lnTo>
                <a:lnTo>
                  <a:pt x="579755" y="359028"/>
                </a:lnTo>
                <a:lnTo>
                  <a:pt x="584200" y="353948"/>
                </a:lnTo>
                <a:lnTo>
                  <a:pt x="587883" y="350138"/>
                </a:lnTo>
                <a:lnTo>
                  <a:pt x="588549" y="348868"/>
                </a:lnTo>
                <a:lnTo>
                  <a:pt x="496248" y="348868"/>
                </a:lnTo>
                <a:lnTo>
                  <a:pt x="483397" y="346328"/>
                </a:lnTo>
                <a:lnTo>
                  <a:pt x="447643" y="318388"/>
                </a:lnTo>
                <a:lnTo>
                  <a:pt x="442213" y="309498"/>
                </a:lnTo>
                <a:lnTo>
                  <a:pt x="436975" y="301878"/>
                </a:lnTo>
                <a:lnTo>
                  <a:pt x="421604" y="265048"/>
                </a:lnTo>
                <a:lnTo>
                  <a:pt x="417814" y="239648"/>
                </a:lnTo>
                <a:lnTo>
                  <a:pt x="418018" y="232028"/>
                </a:lnTo>
                <a:lnTo>
                  <a:pt x="418973" y="225678"/>
                </a:lnTo>
                <a:lnTo>
                  <a:pt x="420566" y="218058"/>
                </a:lnTo>
                <a:lnTo>
                  <a:pt x="422862" y="211708"/>
                </a:lnTo>
                <a:lnTo>
                  <a:pt x="425848" y="206628"/>
                </a:lnTo>
                <a:lnTo>
                  <a:pt x="429514" y="200278"/>
                </a:lnTo>
                <a:lnTo>
                  <a:pt x="467487" y="176148"/>
                </a:lnTo>
                <a:lnTo>
                  <a:pt x="474472" y="174878"/>
                </a:lnTo>
                <a:lnTo>
                  <a:pt x="517652" y="174878"/>
                </a:lnTo>
                <a:lnTo>
                  <a:pt x="518160" y="173608"/>
                </a:lnTo>
                <a:lnTo>
                  <a:pt x="518541" y="173608"/>
                </a:lnTo>
                <a:lnTo>
                  <a:pt x="518795" y="171068"/>
                </a:lnTo>
                <a:lnTo>
                  <a:pt x="518668" y="169798"/>
                </a:lnTo>
                <a:lnTo>
                  <a:pt x="517906" y="165988"/>
                </a:lnTo>
                <a:lnTo>
                  <a:pt x="516890" y="163448"/>
                </a:lnTo>
                <a:lnTo>
                  <a:pt x="516001" y="160908"/>
                </a:lnTo>
                <a:lnTo>
                  <a:pt x="514604" y="157098"/>
                </a:lnTo>
                <a:lnTo>
                  <a:pt x="512826" y="153288"/>
                </a:lnTo>
                <a:lnTo>
                  <a:pt x="509778" y="148208"/>
                </a:lnTo>
                <a:lnTo>
                  <a:pt x="507238" y="143128"/>
                </a:lnTo>
                <a:lnTo>
                  <a:pt x="506095" y="141858"/>
                </a:lnTo>
                <a:lnTo>
                  <a:pt x="504825" y="140588"/>
                </a:lnTo>
                <a:lnTo>
                  <a:pt x="503682" y="138048"/>
                </a:lnTo>
                <a:lnTo>
                  <a:pt x="502539" y="136778"/>
                </a:lnTo>
                <a:lnTo>
                  <a:pt x="501396" y="136778"/>
                </a:lnTo>
                <a:lnTo>
                  <a:pt x="500380" y="135508"/>
                </a:lnTo>
                <a:lnTo>
                  <a:pt x="498602" y="135508"/>
                </a:lnTo>
                <a:lnTo>
                  <a:pt x="493776" y="132968"/>
                </a:lnTo>
                <a:close/>
              </a:path>
              <a:path w="849629" h="607060">
                <a:moveTo>
                  <a:pt x="579501" y="295528"/>
                </a:moveTo>
                <a:lnTo>
                  <a:pt x="576580" y="295528"/>
                </a:lnTo>
                <a:lnTo>
                  <a:pt x="575310" y="296798"/>
                </a:lnTo>
                <a:lnTo>
                  <a:pt x="573786" y="296798"/>
                </a:lnTo>
                <a:lnTo>
                  <a:pt x="572135" y="299338"/>
                </a:lnTo>
                <a:lnTo>
                  <a:pt x="570230" y="303148"/>
                </a:lnTo>
                <a:lnTo>
                  <a:pt x="568325" y="305688"/>
                </a:lnTo>
                <a:lnTo>
                  <a:pt x="565785" y="309498"/>
                </a:lnTo>
                <a:lnTo>
                  <a:pt x="562610" y="314578"/>
                </a:lnTo>
                <a:lnTo>
                  <a:pt x="559435" y="318388"/>
                </a:lnTo>
                <a:lnTo>
                  <a:pt x="555244" y="323468"/>
                </a:lnTo>
                <a:lnTo>
                  <a:pt x="544957" y="333628"/>
                </a:lnTo>
                <a:lnTo>
                  <a:pt x="538226" y="337438"/>
                </a:lnTo>
                <a:lnTo>
                  <a:pt x="529844" y="341248"/>
                </a:lnTo>
                <a:lnTo>
                  <a:pt x="523009" y="345058"/>
                </a:lnTo>
                <a:lnTo>
                  <a:pt x="516223" y="346328"/>
                </a:lnTo>
                <a:lnTo>
                  <a:pt x="509484" y="348868"/>
                </a:lnTo>
                <a:lnTo>
                  <a:pt x="588549" y="348868"/>
                </a:lnTo>
                <a:lnTo>
                  <a:pt x="590550" y="345058"/>
                </a:lnTo>
                <a:lnTo>
                  <a:pt x="594995" y="338708"/>
                </a:lnTo>
                <a:lnTo>
                  <a:pt x="596265" y="334898"/>
                </a:lnTo>
                <a:lnTo>
                  <a:pt x="596646" y="332358"/>
                </a:lnTo>
                <a:lnTo>
                  <a:pt x="596646" y="328548"/>
                </a:lnTo>
                <a:lnTo>
                  <a:pt x="596265" y="327278"/>
                </a:lnTo>
                <a:lnTo>
                  <a:pt x="595884" y="324738"/>
                </a:lnTo>
                <a:lnTo>
                  <a:pt x="595249" y="323468"/>
                </a:lnTo>
                <a:lnTo>
                  <a:pt x="594487" y="320928"/>
                </a:lnTo>
                <a:lnTo>
                  <a:pt x="593598" y="319658"/>
                </a:lnTo>
                <a:lnTo>
                  <a:pt x="591058" y="313308"/>
                </a:lnTo>
                <a:lnTo>
                  <a:pt x="589026" y="309498"/>
                </a:lnTo>
                <a:lnTo>
                  <a:pt x="587248" y="305688"/>
                </a:lnTo>
                <a:lnTo>
                  <a:pt x="584200" y="300608"/>
                </a:lnTo>
                <a:lnTo>
                  <a:pt x="582930" y="299338"/>
                </a:lnTo>
                <a:lnTo>
                  <a:pt x="580517" y="296798"/>
                </a:lnTo>
                <a:lnTo>
                  <a:pt x="579501" y="295528"/>
                </a:lnTo>
                <a:close/>
              </a:path>
              <a:path w="849629" h="607060">
                <a:moveTo>
                  <a:pt x="517652" y="174878"/>
                </a:moveTo>
                <a:lnTo>
                  <a:pt x="498983" y="174878"/>
                </a:lnTo>
                <a:lnTo>
                  <a:pt x="503682" y="176148"/>
                </a:lnTo>
                <a:lnTo>
                  <a:pt x="511175" y="177418"/>
                </a:lnTo>
                <a:lnTo>
                  <a:pt x="513969" y="177418"/>
                </a:lnTo>
                <a:lnTo>
                  <a:pt x="515747" y="176148"/>
                </a:lnTo>
                <a:lnTo>
                  <a:pt x="516890" y="176148"/>
                </a:lnTo>
                <a:lnTo>
                  <a:pt x="517652" y="174878"/>
                </a:lnTo>
                <a:close/>
              </a:path>
              <a:path w="849629" h="607060">
                <a:moveTo>
                  <a:pt x="479679" y="131698"/>
                </a:moveTo>
                <a:lnTo>
                  <a:pt x="474218" y="132968"/>
                </a:lnTo>
                <a:lnTo>
                  <a:pt x="484886" y="132968"/>
                </a:lnTo>
                <a:lnTo>
                  <a:pt x="479679" y="131698"/>
                </a:lnTo>
                <a:close/>
              </a:path>
              <a:path w="849629" h="607060">
                <a:moveTo>
                  <a:pt x="743966" y="0"/>
                </a:moveTo>
                <a:lnTo>
                  <a:pt x="737362" y="507"/>
                </a:lnTo>
                <a:lnTo>
                  <a:pt x="733552" y="1143"/>
                </a:lnTo>
                <a:lnTo>
                  <a:pt x="729234" y="2286"/>
                </a:lnTo>
                <a:lnTo>
                  <a:pt x="724916" y="3301"/>
                </a:lnTo>
                <a:lnTo>
                  <a:pt x="682069" y="23352"/>
                </a:lnTo>
                <a:lnTo>
                  <a:pt x="651502" y="56836"/>
                </a:lnTo>
                <a:lnTo>
                  <a:pt x="640969" y="95631"/>
                </a:lnTo>
                <a:lnTo>
                  <a:pt x="640855" y="104520"/>
                </a:lnTo>
                <a:lnTo>
                  <a:pt x="641159" y="111934"/>
                </a:lnTo>
                <a:lnTo>
                  <a:pt x="649505" y="152056"/>
                </a:lnTo>
                <a:lnTo>
                  <a:pt x="664591" y="188975"/>
                </a:lnTo>
                <a:lnTo>
                  <a:pt x="684960" y="225835"/>
                </a:lnTo>
                <a:lnTo>
                  <a:pt x="712839" y="257786"/>
                </a:lnTo>
                <a:lnTo>
                  <a:pt x="752856" y="272843"/>
                </a:lnTo>
                <a:lnTo>
                  <a:pt x="759428" y="272667"/>
                </a:lnTo>
                <a:lnTo>
                  <a:pt x="796036" y="262000"/>
                </a:lnTo>
                <a:lnTo>
                  <a:pt x="828039" y="238887"/>
                </a:lnTo>
                <a:lnTo>
                  <a:pt x="835875" y="228726"/>
                </a:lnTo>
                <a:lnTo>
                  <a:pt x="764794" y="228726"/>
                </a:lnTo>
                <a:lnTo>
                  <a:pt x="759460" y="228600"/>
                </a:lnTo>
                <a:lnTo>
                  <a:pt x="728676" y="199580"/>
                </a:lnTo>
                <a:lnTo>
                  <a:pt x="715264" y="175006"/>
                </a:lnTo>
                <a:lnTo>
                  <a:pt x="717042" y="172084"/>
                </a:lnTo>
                <a:lnTo>
                  <a:pt x="718947" y="169290"/>
                </a:lnTo>
                <a:lnTo>
                  <a:pt x="721106" y="166369"/>
                </a:lnTo>
                <a:lnTo>
                  <a:pt x="723138" y="163449"/>
                </a:lnTo>
                <a:lnTo>
                  <a:pt x="756539" y="141224"/>
                </a:lnTo>
                <a:lnTo>
                  <a:pt x="758888" y="141096"/>
                </a:lnTo>
                <a:lnTo>
                  <a:pt x="697738" y="141096"/>
                </a:lnTo>
                <a:lnTo>
                  <a:pt x="686611" y="101590"/>
                </a:lnTo>
                <a:lnTo>
                  <a:pt x="686554" y="94327"/>
                </a:lnTo>
                <a:lnTo>
                  <a:pt x="687197" y="88137"/>
                </a:lnTo>
                <a:lnTo>
                  <a:pt x="711503" y="52103"/>
                </a:lnTo>
                <a:lnTo>
                  <a:pt x="746506" y="39243"/>
                </a:lnTo>
                <a:lnTo>
                  <a:pt x="750189" y="38607"/>
                </a:lnTo>
                <a:lnTo>
                  <a:pt x="753364" y="38100"/>
                </a:lnTo>
                <a:lnTo>
                  <a:pt x="755904" y="37845"/>
                </a:lnTo>
                <a:lnTo>
                  <a:pt x="758571" y="37464"/>
                </a:lnTo>
                <a:lnTo>
                  <a:pt x="765429" y="31623"/>
                </a:lnTo>
                <a:lnTo>
                  <a:pt x="765175" y="29971"/>
                </a:lnTo>
                <a:lnTo>
                  <a:pt x="765048" y="28448"/>
                </a:lnTo>
                <a:lnTo>
                  <a:pt x="764413" y="26288"/>
                </a:lnTo>
                <a:lnTo>
                  <a:pt x="763397" y="23875"/>
                </a:lnTo>
                <a:lnTo>
                  <a:pt x="762381" y="21336"/>
                </a:lnTo>
                <a:lnTo>
                  <a:pt x="746125" y="126"/>
                </a:lnTo>
                <a:lnTo>
                  <a:pt x="743966" y="0"/>
                </a:lnTo>
                <a:close/>
              </a:path>
              <a:path w="849629" h="607060">
                <a:moveTo>
                  <a:pt x="838130" y="140715"/>
                </a:moveTo>
                <a:lnTo>
                  <a:pt x="765937" y="140715"/>
                </a:lnTo>
                <a:lnTo>
                  <a:pt x="770255" y="141477"/>
                </a:lnTo>
                <a:lnTo>
                  <a:pt x="778129" y="145542"/>
                </a:lnTo>
                <a:lnTo>
                  <a:pt x="799084" y="179450"/>
                </a:lnTo>
                <a:lnTo>
                  <a:pt x="800988" y="190753"/>
                </a:lnTo>
                <a:lnTo>
                  <a:pt x="800988" y="196087"/>
                </a:lnTo>
                <a:lnTo>
                  <a:pt x="775462" y="227330"/>
                </a:lnTo>
                <a:lnTo>
                  <a:pt x="770001" y="228726"/>
                </a:lnTo>
                <a:lnTo>
                  <a:pt x="835875" y="228726"/>
                </a:lnTo>
                <a:lnTo>
                  <a:pt x="849178" y="185038"/>
                </a:lnTo>
                <a:lnTo>
                  <a:pt x="849155" y="184150"/>
                </a:lnTo>
                <a:lnTo>
                  <a:pt x="838326" y="141096"/>
                </a:lnTo>
                <a:lnTo>
                  <a:pt x="838130" y="140715"/>
                </a:lnTo>
                <a:close/>
              </a:path>
              <a:path w="849629" h="607060">
                <a:moveTo>
                  <a:pt x="778914" y="94553"/>
                </a:moveTo>
                <a:lnTo>
                  <a:pt x="739267" y="104520"/>
                </a:lnTo>
                <a:lnTo>
                  <a:pt x="707009" y="128396"/>
                </a:lnTo>
                <a:lnTo>
                  <a:pt x="697738" y="141096"/>
                </a:lnTo>
                <a:lnTo>
                  <a:pt x="758888" y="141096"/>
                </a:lnTo>
                <a:lnTo>
                  <a:pt x="765937" y="140715"/>
                </a:lnTo>
                <a:lnTo>
                  <a:pt x="838130" y="140715"/>
                </a:lnTo>
                <a:lnTo>
                  <a:pt x="815830" y="109555"/>
                </a:lnTo>
                <a:lnTo>
                  <a:pt x="785844" y="95138"/>
                </a:lnTo>
                <a:lnTo>
                  <a:pt x="778914" y="94553"/>
                </a:lnTo>
                <a:close/>
              </a:path>
            </a:pathLst>
          </a:custGeom>
          <a:solidFill>
            <a:srgbClr val="FFFF00"/>
          </a:solidFill>
        </p:spPr>
        <p:txBody>
          <a:bodyPr wrap="square" lIns="0" tIns="0" rIns="0" bIns="0" rtlCol="0"/>
          <a:lstStyle/>
          <a:p>
            <a:endParaRPr/>
          </a:p>
        </p:txBody>
      </p:sp>
      <p:sp>
        <p:nvSpPr>
          <p:cNvPr id="92" name="object 92"/>
          <p:cNvSpPr/>
          <p:nvPr/>
        </p:nvSpPr>
        <p:spPr>
          <a:xfrm>
            <a:off x="5548248" y="3033267"/>
            <a:ext cx="1185545" cy="952500"/>
          </a:xfrm>
          <a:custGeom>
            <a:avLst/>
            <a:gdLst/>
            <a:ahLst/>
            <a:cxnLst/>
            <a:rect l="l" t="t" r="r" b="b"/>
            <a:pathLst>
              <a:path w="1185545" h="952500">
                <a:moveTo>
                  <a:pt x="131572" y="0"/>
                </a:moveTo>
                <a:lnTo>
                  <a:pt x="156717" y="156718"/>
                </a:lnTo>
                <a:lnTo>
                  <a:pt x="0" y="181737"/>
                </a:lnTo>
                <a:lnTo>
                  <a:pt x="937895" y="861187"/>
                </a:lnTo>
                <a:lnTo>
                  <a:pt x="872109" y="952119"/>
                </a:lnTo>
                <a:lnTo>
                  <a:pt x="1185545" y="901954"/>
                </a:lnTo>
                <a:lnTo>
                  <a:pt x="1149919" y="679450"/>
                </a:lnTo>
                <a:lnTo>
                  <a:pt x="1069594" y="679450"/>
                </a:lnTo>
                <a:lnTo>
                  <a:pt x="131572" y="0"/>
                </a:lnTo>
                <a:close/>
              </a:path>
              <a:path w="1185545" h="952500">
                <a:moveTo>
                  <a:pt x="1135379" y="588645"/>
                </a:moveTo>
                <a:lnTo>
                  <a:pt x="1069594" y="679450"/>
                </a:lnTo>
                <a:lnTo>
                  <a:pt x="1149919" y="679450"/>
                </a:lnTo>
                <a:lnTo>
                  <a:pt x="1135379" y="588645"/>
                </a:lnTo>
                <a:close/>
              </a:path>
            </a:pathLst>
          </a:custGeom>
          <a:solidFill>
            <a:srgbClr val="FF0000"/>
          </a:solidFill>
        </p:spPr>
        <p:txBody>
          <a:bodyPr wrap="square" lIns="0" tIns="0" rIns="0" bIns="0" rtlCol="0"/>
          <a:lstStyle/>
          <a:p>
            <a:endParaRPr/>
          </a:p>
        </p:txBody>
      </p:sp>
      <p:sp>
        <p:nvSpPr>
          <p:cNvPr id="93" name="object 93"/>
          <p:cNvSpPr/>
          <p:nvPr/>
        </p:nvSpPr>
        <p:spPr>
          <a:xfrm>
            <a:off x="5548248" y="3033267"/>
            <a:ext cx="1185545" cy="952500"/>
          </a:xfrm>
          <a:custGeom>
            <a:avLst/>
            <a:gdLst/>
            <a:ahLst/>
            <a:cxnLst/>
            <a:rect l="l" t="t" r="r" b="b"/>
            <a:pathLst>
              <a:path w="1185545" h="952500">
                <a:moveTo>
                  <a:pt x="131572" y="0"/>
                </a:moveTo>
                <a:lnTo>
                  <a:pt x="1069594" y="679450"/>
                </a:lnTo>
                <a:lnTo>
                  <a:pt x="1135379" y="588645"/>
                </a:lnTo>
                <a:lnTo>
                  <a:pt x="1185545" y="901954"/>
                </a:lnTo>
                <a:lnTo>
                  <a:pt x="872109" y="952119"/>
                </a:lnTo>
                <a:lnTo>
                  <a:pt x="937895" y="861187"/>
                </a:lnTo>
                <a:lnTo>
                  <a:pt x="0" y="181737"/>
                </a:lnTo>
                <a:lnTo>
                  <a:pt x="156717" y="156718"/>
                </a:lnTo>
                <a:lnTo>
                  <a:pt x="131572" y="0"/>
                </a:lnTo>
                <a:close/>
              </a:path>
            </a:pathLst>
          </a:custGeom>
          <a:ln w="6350">
            <a:solidFill>
              <a:srgbClr val="5B9BD4"/>
            </a:solidFill>
          </a:ln>
        </p:spPr>
        <p:txBody>
          <a:bodyPr wrap="square" lIns="0" tIns="0" rIns="0" bIns="0" rtlCol="0"/>
          <a:lstStyle/>
          <a:p>
            <a:endParaRPr/>
          </a:p>
        </p:txBody>
      </p:sp>
      <p:sp>
        <p:nvSpPr>
          <p:cNvPr id="94" name="object 94"/>
          <p:cNvSpPr/>
          <p:nvPr/>
        </p:nvSpPr>
        <p:spPr>
          <a:xfrm>
            <a:off x="2789301" y="3124454"/>
            <a:ext cx="508634" cy="982344"/>
          </a:xfrm>
          <a:custGeom>
            <a:avLst/>
            <a:gdLst/>
            <a:ahLst/>
            <a:cxnLst/>
            <a:rect l="l" t="t" r="r" b="b"/>
            <a:pathLst>
              <a:path w="508635" h="982345">
                <a:moveTo>
                  <a:pt x="366317" y="262255"/>
                </a:moveTo>
                <a:lnTo>
                  <a:pt x="118491" y="262255"/>
                </a:lnTo>
                <a:lnTo>
                  <a:pt x="271653" y="982218"/>
                </a:lnTo>
                <a:lnTo>
                  <a:pt x="364998" y="838454"/>
                </a:lnTo>
                <a:lnTo>
                  <a:pt x="488793" y="838454"/>
                </a:lnTo>
                <a:lnTo>
                  <a:pt x="366317" y="262255"/>
                </a:lnTo>
                <a:close/>
              </a:path>
              <a:path w="508635" h="982345">
                <a:moveTo>
                  <a:pt x="488793" y="838454"/>
                </a:moveTo>
                <a:lnTo>
                  <a:pt x="364998" y="838454"/>
                </a:lnTo>
                <a:lnTo>
                  <a:pt x="508635" y="931799"/>
                </a:lnTo>
                <a:lnTo>
                  <a:pt x="488793" y="838454"/>
                </a:lnTo>
                <a:close/>
              </a:path>
              <a:path w="508635" h="982345">
                <a:moveTo>
                  <a:pt x="186690" y="0"/>
                </a:moveTo>
                <a:lnTo>
                  <a:pt x="0" y="287400"/>
                </a:lnTo>
                <a:lnTo>
                  <a:pt x="118491" y="262255"/>
                </a:lnTo>
                <a:lnTo>
                  <a:pt x="366317" y="262255"/>
                </a:lnTo>
                <a:lnTo>
                  <a:pt x="355600" y="211836"/>
                </a:lnTo>
                <a:lnTo>
                  <a:pt x="474090" y="186690"/>
                </a:lnTo>
                <a:lnTo>
                  <a:pt x="186690" y="0"/>
                </a:lnTo>
                <a:close/>
              </a:path>
            </a:pathLst>
          </a:custGeom>
          <a:solidFill>
            <a:srgbClr val="FF0000"/>
          </a:solidFill>
        </p:spPr>
        <p:txBody>
          <a:bodyPr wrap="square" lIns="0" tIns="0" rIns="0" bIns="0" rtlCol="0"/>
          <a:lstStyle/>
          <a:p>
            <a:endParaRPr/>
          </a:p>
        </p:txBody>
      </p:sp>
      <p:sp>
        <p:nvSpPr>
          <p:cNvPr id="95" name="object 95"/>
          <p:cNvSpPr/>
          <p:nvPr/>
        </p:nvSpPr>
        <p:spPr>
          <a:xfrm>
            <a:off x="2789301" y="3124454"/>
            <a:ext cx="508634" cy="982344"/>
          </a:xfrm>
          <a:custGeom>
            <a:avLst/>
            <a:gdLst/>
            <a:ahLst/>
            <a:cxnLst/>
            <a:rect l="l" t="t" r="r" b="b"/>
            <a:pathLst>
              <a:path w="508635" h="982345">
                <a:moveTo>
                  <a:pt x="271653" y="982218"/>
                </a:moveTo>
                <a:lnTo>
                  <a:pt x="118491" y="262255"/>
                </a:lnTo>
                <a:lnTo>
                  <a:pt x="0" y="287400"/>
                </a:lnTo>
                <a:lnTo>
                  <a:pt x="186690" y="0"/>
                </a:lnTo>
                <a:lnTo>
                  <a:pt x="474090" y="186690"/>
                </a:lnTo>
                <a:lnTo>
                  <a:pt x="355600" y="211836"/>
                </a:lnTo>
                <a:lnTo>
                  <a:pt x="508635" y="931799"/>
                </a:lnTo>
                <a:lnTo>
                  <a:pt x="364998" y="838454"/>
                </a:lnTo>
                <a:lnTo>
                  <a:pt x="271653" y="982218"/>
                </a:lnTo>
                <a:close/>
              </a:path>
            </a:pathLst>
          </a:custGeom>
          <a:ln w="6350">
            <a:solidFill>
              <a:srgbClr val="5B9BD4"/>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p:cNvSpPr>
          <p:nvPr>
            <p:ph type="title"/>
          </p:nvPr>
        </p:nvSpPr>
        <p:spPr>
          <a:xfrm>
            <a:off x="2209800" y="762001"/>
            <a:ext cx="7772400" cy="430887"/>
          </a:xfrm>
          <a:prstGeom prst="rect">
            <a:avLst/>
          </a:prstGeom>
        </p:spPr>
        <p:txBody>
          <a:bodyPr/>
          <a:lstStyle/>
          <a:p>
            <a:pPr lvl="0" algn="ctr">
              <a:defRPr sz="1800" spc="0">
                <a:solidFill>
                  <a:srgbClr val="000000"/>
                </a:solidFill>
                <a:effectLst/>
                <a:uFillTx/>
              </a:defRPr>
            </a:pPr>
            <a:r>
              <a:rPr sz="2800" dirty="0" err="1">
                <a:solidFill>
                  <a:schemeClr val="bg1"/>
                </a:solidFill>
              </a:rPr>
              <a:t>Prevalensi</a:t>
            </a:r>
            <a:r>
              <a:rPr sz="2800" dirty="0">
                <a:solidFill>
                  <a:schemeClr val="bg1"/>
                </a:solidFill>
              </a:rPr>
              <a:t> </a:t>
            </a:r>
            <a:r>
              <a:rPr sz="2800" dirty="0" err="1">
                <a:solidFill>
                  <a:schemeClr val="bg1"/>
                </a:solidFill>
              </a:rPr>
              <a:t>hipertensi</a:t>
            </a:r>
            <a:r>
              <a:rPr sz="2800" dirty="0">
                <a:solidFill>
                  <a:schemeClr val="bg1"/>
                </a:solidFill>
              </a:rPr>
              <a:t> </a:t>
            </a:r>
            <a:r>
              <a:rPr sz="2800" dirty="0" err="1">
                <a:solidFill>
                  <a:schemeClr val="bg1"/>
                </a:solidFill>
              </a:rPr>
              <a:t>dunia</a:t>
            </a:r>
            <a:endParaRPr sz="2800" dirty="0">
              <a:solidFill>
                <a:schemeClr val="bg1"/>
              </a:solidFill>
            </a:endParaRPr>
          </a:p>
        </p:txBody>
      </p:sp>
      <p:graphicFrame>
        <p:nvGraphicFramePr>
          <p:cNvPr id="259" name="Chart 259"/>
          <p:cNvGraphicFramePr/>
          <p:nvPr>
            <p:extLst>
              <p:ext uri="{D42A27DB-BD31-4B8C-83A1-F6EECF244321}">
                <p14:modId xmlns:p14="http://schemas.microsoft.com/office/powerpoint/2010/main" val="857614270"/>
              </p:ext>
            </p:extLst>
          </p:nvPr>
        </p:nvGraphicFramePr>
        <p:xfrm>
          <a:off x="2516575" y="1760848"/>
          <a:ext cx="7253670" cy="3435161"/>
        </p:xfrm>
        <a:graphic>
          <a:graphicData uri="http://schemas.openxmlformats.org/drawingml/2006/chart">
            <c:chart xmlns:c="http://schemas.openxmlformats.org/drawingml/2006/chart" xmlns:r="http://schemas.openxmlformats.org/officeDocument/2006/relationships" r:id="rId3"/>
          </a:graphicData>
        </a:graphic>
      </p:graphicFrame>
      <p:sp>
        <p:nvSpPr>
          <p:cNvPr id="260" name="Shape 260"/>
          <p:cNvSpPr/>
          <p:nvPr/>
        </p:nvSpPr>
        <p:spPr>
          <a:xfrm>
            <a:off x="3792538" y="5084764"/>
            <a:ext cx="601662" cy="276999"/>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Italy</a:t>
            </a:r>
          </a:p>
        </p:txBody>
      </p:sp>
      <p:sp>
        <p:nvSpPr>
          <p:cNvPr id="261" name="Shape 261"/>
          <p:cNvSpPr/>
          <p:nvPr/>
        </p:nvSpPr>
        <p:spPr>
          <a:xfrm>
            <a:off x="4553715" y="5094289"/>
            <a:ext cx="741421"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Sweden</a:t>
            </a:r>
          </a:p>
        </p:txBody>
      </p:sp>
      <p:sp>
        <p:nvSpPr>
          <p:cNvPr id="262" name="Shape 262"/>
          <p:cNvSpPr/>
          <p:nvPr/>
        </p:nvSpPr>
        <p:spPr>
          <a:xfrm>
            <a:off x="5492298" y="5094289"/>
            <a:ext cx="750205"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England</a:t>
            </a:r>
          </a:p>
        </p:txBody>
      </p:sp>
      <p:sp>
        <p:nvSpPr>
          <p:cNvPr id="263" name="Shape 263"/>
          <p:cNvSpPr/>
          <p:nvPr/>
        </p:nvSpPr>
        <p:spPr>
          <a:xfrm>
            <a:off x="6484045" y="5097355"/>
            <a:ext cx="512961"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Spain</a:t>
            </a:r>
          </a:p>
        </p:txBody>
      </p:sp>
      <p:sp>
        <p:nvSpPr>
          <p:cNvPr id="264" name="Shape 264"/>
          <p:cNvSpPr/>
          <p:nvPr/>
        </p:nvSpPr>
        <p:spPr>
          <a:xfrm>
            <a:off x="7249169" y="5084764"/>
            <a:ext cx="687688"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Finland</a:t>
            </a:r>
          </a:p>
        </p:txBody>
      </p:sp>
      <p:sp>
        <p:nvSpPr>
          <p:cNvPr id="265" name="Shape 265"/>
          <p:cNvSpPr/>
          <p:nvPr/>
        </p:nvSpPr>
        <p:spPr>
          <a:xfrm>
            <a:off x="8945128" y="5092701"/>
            <a:ext cx="858120"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Germany</a:t>
            </a:r>
          </a:p>
        </p:txBody>
      </p:sp>
      <p:sp>
        <p:nvSpPr>
          <p:cNvPr id="266" name="Shape 266"/>
          <p:cNvSpPr/>
          <p:nvPr/>
        </p:nvSpPr>
        <p:spPr>
          <a:xfrm>
            <a:off x="2110286" y="5778633"/>
            <a:ext cx="8024315" cy="33855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a:defRPr sz="1800"/>
            </a:pPr>
            <a:r>
              <a:rPr sz="1100">
                <a:solidFill>
                  <a:srgbClr val="FFFFFF"/>
                </a:solidFill>
                <a:uFill>
                  <a:solidFill>
                    <a:srgbClr val="FFFFFF"/>
                  </a:solidFill>
                </a:uFill>
                <a:sym typeface="Times New Roman"/>
              </a:rPr>
              <a:t>Adults aged 35–64 years (data are age- and sex-adjusted), except* (adults aged ≥ 30 years) </a:t>
            </a:r>
            <a:endParaRPr sz="2800">
              <a:solidFill>
                <a:srgbClr val="FFFFFF"/>
              </a:solidFill>
              <a:uFill>
                <a:solidFill>
                  <a:srgbClr val="FFFFFF"/>
                </a:solidFill>
              </a:uFill>
              <a:sym typeface="Times New Roman"/>
            </a:endParaRPr>
          </a:p>
          <a:p>
            <a:pPr>
              <a:defRPr sz="1800"/>
            </a:pPr>
            <a:r>
              <a:rPr sz="1100">
                <a:solidFill>
                  <a:srgbClr val="FFFFFF"/>
                </a:solidFill>
                <a:uFill>
                  <a:solidFill>
                    <a:srgbClr val="FFFFFF"/>
                  </a:solidFill>
                </a:uFill>
                <a:sym typeface="Times New Roman"/>
              </a:rPr>
              <a:t>Hypertension defined as BP </a:t>
            </a:r>
            <a:r>
              <a:rPr sz="1100">
                <a:solidFill>
                  <a:srgbClr val="FFFFFF"/>
                </a:solidFill>
                <a:uFill>
                  <a:solidFill>
                    <a:srgbClr val="FFFFFF"/>
                  </a:solidFill>
                </a:uFill>
                <a:latin typeface="Symbol"/>
                <a:ea typeface="Symbol"/>
                <a:cs typeface="Symbol"/>
                <a:sym typeface="Symbol"/>
              </a:rPr>
              <a:t>≥ </a:t>
            </a:r>
            <a:r>
              <a:rPr sz="1100">
                <a:solidFill>
                  <a:srgbClr val="FFFFFF"/>
                </a:solidFill>
                <a:uFill>
                  <a:solidFill>
                    <a:srgbClr val="FFFFFF"/>
                  </a:solidFill>
                </a:uFill>
                <a:sym typeface="Times New Roman"/>
              </a:rPr>
              <a:t>140/90 mmHg or on treatment</a:t>
            </a:r>
          </a:p>
        </p:txBody>
      </p:sp>
      <p:sp>
        <p:nvSpPr>
          <p:cNvPr id="267" name="Shape 267"/>
          <p:cNvSpPr/>
          <p:nvPr/>
        </p:nvSpPr>
        <p:spPr>
          <a:xfrm>
            <a:off x="2232774" y="6307724"/>
            <a:ext cx="8130427" cy="1692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a:defRPr sz="1800"/>
            </a:pPr>
            <a:r>
              <a:rPr sz="1100">
                <a:solidFill>
                  <a:srgbClr val="FFFFFF"/>
                </a:solidFill>
                <a:uFill>
                  <a:solidFill>
                    <a:srgbClr val="FFFFFF"/>
                  </a:solidFill>
                </a:uFill>
                <a:sym typeface="Times New Roman"/>
              </a:rPr>
              <a:t>Wolf-Maier </a:t>
            </a:r>
            <a:r>
              <a:rPr sz="1100" i="1">
                <a:solidFill>
                  <a:srgbClr val="FFFFFF"/>
                </a:solidFill>
                <a:uFill>
                  <a:solidFill>
                    <a:srgbClr val="FFFFFF"/>
                  </a:solidFill>
                </a:uFill>
                <a:sym typeface="Times New Roman"/>
              </a:rPr>
              <a:t>et al</a:t>
            </a:r>
            <a:r>
              <a:rPr sz="1100">
                <a:solidFill>
                  <a:srgbClr val="FFFFFF"/>
                </a:solidFill>
                <a:uFill>
                  <a:solidFill>
                    <a:srgbClr val="FFFFFF"/>
                  </a:solidFill>
                </a:uFill>
                <a:sym typeface="Times New Roman"/>
              </a:rPr>
              <a:t>. </a:t>
            </a:r>
            <a:r>
              <a:rPr sz="1100" i="1">
                <a:solidFill>
                  <a:srgbClr val="FFFFFF"/>
                </a:solidFill>
                <a:uFill>
                  <a:solidFill>
                    <a:srgbClr val="FFFFFF"/>
                  </a:solidFill>
                </a:uFill>
                <a:sym typeface="Times New Roman"/>
              </a:rPr>
              <a:t>JAMA.</a:t>
            </a:r>
            <a:r>
              <a:rPr sz="1100">
                <a:solidFill>
                  <a:srgbClr val="FFFFFF"/>
                </a:solidFill>
                <a:uFill>
                  <a:solidFill>
                    <a:srgbClr val="FFFFFF"/>
                  </a:solidFill>
                </a:uFill>
                <a:sym typeface="Times New Roman"/>
              </a:rPr>
              <a:t> 2003;289:2363</a:t>
            </a:r>
            <a:r>
              <a:rPr sz="1100">
                <a:solidFill>
                  <a:srgbClr val="FFFFFF"/>
                </a:solidFill>
                <a:uFill>
                  <a:solidFill>
                    <a:srgbClr val="FFFFFF"/>
                  </a:solidFill>
                </a:uFill>
                <a:latin typeface="Symbol"/>
                <a:ea typeface="Symbol"/>
                <a:cs typeface="Symbol"/>
                <a:sym typeface="Symbol"/>
              </a:rPr>
              <a:t>−</a:t>
            </a:r>
            <a:r>
              <a:rPr sz="1100">
                <a:solidFill>
                  <a:srgbClr val="FFFFFF"/>
                </a:solidFill>
                <a:uFill>
                  <a:solidFill>
                    <a:srgbClr val="FFFFFF"/>
                  </a:solidFill>
                </a:uFill>
                <a:sym typeface="Times New Roman"/>
              </a:rPr>
              <a:t>2369; Sekikawa, Hayakawa. </a:t>
            </a:r>
            <a:r>
              <a:rPr sz="1100" i="1">
                <a:solidFill>
                  <a:srgbClr val="FFFFFF"/>
                </a:solidFill>
                <a:uFill>
                  <a:solidFill>
                    <a:srgbClr val="FFFFFF"/>
                  </a:solidFill>
                </a:uFill>
                <a:sym typeface="Times New Roman"/>
              </a:rPr>
              <a:t>J Hum Hypertens.</a:t>
            </a:r>
            <a:r>
              <a:rPr sz="1100">
                <a:solidFill>
                  <a:srgbClr val="FFFFFF"/>
                </a:solidFill>
                <a:uFill>
                  <a:solidFill>
                    <a:srgbClr val="FFFFFF"/>
                  </a:solidFill>
                </a:uFill>
                <a:sym typeface="Times New Roman"/>
              </a:rPr>
              <a:t> 2004; 2004;18:911–912.</a:t>
            </a:r>
          </a:p>
        </p:txBody>
      </p:sp>
      <p:sp>
        <p:nvSpPr>
          <p:cNvPr id="268" name="Shape 268"/>
          <p:cNvSpPr/>
          <p:nvPr/>
        </p:nvSpPr>
        <p:spPr>
          <a:xfrm rot="16200000">
            <a:off x="789219" y="3375444"/>
            <a:ext cx="2919132"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Prevalence of hypertension (%)</a:t>
            </a:r>
          </a:p>
        </p:txBody>
      </p:sp>
      <p:sp>
        <p:nvSpPr>
          <p:cNvPr id="269" name="Shape 269"/>
          <p:cNvSpPr/>
          <p:nvPr/>
        </p:nvSpPr>
        <p:spPr>
          <a:xfrm>
            <a:off x="3103925" y="5092701"/>
            <a:ext cx="253274"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US</a:t>
            </a:r>
          </a:p>
        </p:txBody>
      </p:sp>
      <p:sp>
        <p:nvSpPr>
          <p:cNvPr id="270" name="Shape 270"/>
          <p:cNvSpPr/>
          <p:nvPr/>
        </p:nvSpPr>
        <p:spPr>
          <a:xfrm>
            <a:off x="8150238" y="5094289"/>
            <a:ext cx="654025"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Japan*</a:t>
            </a:r>
          </a:p>
        </p:txBody>
      </p:sp>
    </p:spTree>
    <p:extLst>
      <p:ext uri="{BB962C8B-B14F-4D97-AF65-F5344CB8AC3E}">
        <p14:creationId xmlns:p14="http://schemas.microsoft.com/office/powerpoint/2010/main" val="232763380"/>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Shape 274"/>
          <p:cNvSpPr>
            <a:spLocks noGrp="1"/>
          </p:cNvSpPr>
          <p:nvPr>
            <p:ph type="title"/>
          </p:nvPr>
        </p:nvSpPr>
        <p:spPr>
          <a:xfrm>
            <a:off x="2209800" y="521155"/>
            <a:ext cx="9144000" cy="984885"/>
          </a:xfrm>
          <a:prstGeom prst="rect">
            <a:avLst/>
          </a:prstGeom>
        </p:spPr>
        <p:txBody>
          <a:bodyPr/>
          <a:lstStyle/>
          <a:p>
            <a:pPr lvl="0" algn="ctr">
              <a:defRPr sz="1800" spc="0">
                <a:solidFill>
                  <a:srgbClr val="000000"/>
                </a:solidFill>
                <a:effectLst/>
                <a:uFillTx/>
              </a:defRPr>
            </a:pPr>
            <a:r>
              <a:rPr sz="3200" dirty="0" err="1">
                <a:solidFill>
                  <a:srgbClr val="FFC000"/>
                </a:solidFill>
              </a:rPr>
              <a:t>Prevalensi</a:t>
            </a:r>
            <a:r>
              <a:rPr sz="3200" dirty="0">
                <a:solidFill>
                  <a:srgbClr val="FFC000"/>
                </a:solidFill>
              </a:rPr>
              <a:t> </a:t>
            </a:r>
            <a:r>
              <a:rPr sz="3200" dirty="0" err="1">
                <a:solidFill>
                  <a:srgbClr val="FFC000"/>
                </a:solidFill>
              </a:rPr>
              <a:t>hipertensi</a:t>
            </a:r>
            <a:r>
              <a:rPr sz="3200" dirty="0">
                <a:solidFill>
                  <a:srgbClr val="FFC000"/>
                </a:solidFill>
              </a:rPr>
              <a:t> </a:t>
            </a:r>
            <a:r>
              <a:rPr sz="3200" dirty="0" err="1">
                <a:solidFill>
                  <a:srgbClr val="FFC000"/>
                </a:solidFill>
              </a:rPr>
              <a:t>meningkat</a:t>
            </a:r>
            <a:r>
              <a:rPr sz="3200" dirty="0">
                <a:solidFill>
                  <a:srgbClr val="FFC000"/>
                </a:solidFill>
              </a:rPr>
              <a:t> </a:t>
            </a:r>
            <a:r>
              <a:rPr sz="3200" dirty="0" err="1">
                <a:solidFill>
                  <a:srgbClr val="FFC000"/>
                </a:solidFill>
              </a:rPr>
              <a:t>dengan</a:t>
            </a:r>
            <a:r>
              <a:rPr sz="3200" dirty="0">
                <a:solidFill>
                  <a:srgbClr val="FFC000"/>
                </a:solidFill>
              </a:rPr>
              <a:t> </a:t>
            </a:r>
            <a:r>
              <a:rPr sz="3200" dirty="0" err="1">
                <a:solidFill>
                  <a:srgbClr val="FFC000"/>
                </a:solidFill>
              </a:rPr>
              <a:t>pertambahan</a:t>
            </a:r>
            <a:r>
              <a:rPr sz="3200" dirty="0">
                <a:solidFill>
                  <a:srgbClr val="FFC000"/>
                </a:solidFill>
              </a:rPr>
              <a:t> </a:t>
            </a:r>
            <a:r>
              <a:rPr sz="3200" dirty="0" err="1">
                <a:solidFill>
                  <a:srgbClr val="FFC000"/>
                </a:solidFill>
              </a:rPr>
              <a:t>usia</a:t>
            </a:r>
            <a:endParaRPr sz="3200" dirty="0">
              <a:solidFill>
                <a:srgbClr val="FFC000"/>
              </a:solidFill>
            </a:endParaRPr>
          </a:p>
        </p:txBody>
      </p:sp>
      <p:graphicFrame>
        <p:nvGraphicFramePr>
          <p:cNvPr id="275" name="Chart 275"/>
          <p:cNvGraphicFramePr/>
          <p:nvPr/>
        </p:nvGraphicFramePr>
        <p:xfrm>
          <a:off x="2191802" y="1847611"/>
          <a:ext cx="7606670" cy="3386935"/>
        </p:xfrm>
        <a:graphic>
          <a:graphicData uri="http://schemas.openxmlformats.org/drawingml/2006/chart">
            <c:chart xmlns:c="http://schemas.openxmlformats.org/drawingml/2006/chart" xmlns:r="http://schemas.openxmlformats.org/officeDocument/2006/relationships" r:id="rId3"/>
          </a:graphicData>
        </a:graphic>
      </p:graphicFrame>
      <p:sp>
        <p:nvSpPr>
          <p:cNvPr id="276" name="Shape 276"/>
          <p:cNvSpPr/>
          <p:nvPr/>
        </p:nvSpPr>
        <p:spPr>
          <a:xfrm>
            <a:off x="2286000" y="5900255"/>
            <a:ext cx="9061450" cy="33855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a:defRPr sz="1800"/>
            </a:pPr>
            <a:r>
              <a:rPr sz="1100">
                <a:solidFill>
                  <a:srgbClr val="FFFFFF"/>
                </a:solidFill>
                <a:uFill>
                  <a:solidFill>
                    <a:srgbClr val="FFFFFF"/>
                  </a:solidFill>
                </a:uFill>
                <a:sym typeface="Times New Roman"/>
              </a:rPr>
              <a:t>Data for established market economies: </a:t>
            </a:r>
            <a:br>
              <a:rPr sz="1100">
                <a:solidFill>
                  <a:srgbClr val="FFFFFF"/>
                </a:solidFill>
                <a:uFill>
                  <a:solidFill>
                    <a:srgbClr val="FFFFFF"/>
                  </a:solidFill>
                </a:uFill>
                <a:sym typeface="Times New Roman"/>
              </a:rPr>
            </a:br>
            <a:r>
              <a:rPr sz="1100">
                <a:solidFill>
                  <a:srgbClr val="FFFFFF"/>
                </a:solidFill>
                <a:uFill>
                  <a:solidFill>
                    <a:srgbClr val="FFFFFF"/>
                  </a:solidFill>
                </a:uFill>
                <a:sym typeface="Times New Roman"/>
              </a:rPr>
              <a:t>Australia, Canada, England, Germany, Greece, Italy, Japan, Spain, Sweden, USA</a:t>
            </a:r>
          </a:p>
        </p:txBody>
      </p:sp>
      <p:sp>
        <p:nvSpPr>
          <p:cNvPr id="277" name="Shape 277"/>
          <p:cNvSpPr/>
          <p:nvPr/>
        </p:nvSpPr>
        <p:spPr>
          <a:xfrm>
            <a:off x="3105449" y="5153840"/>
            <a:ext cx="594715"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lgn="ctr">
              <a:defRPr sz="1800"/>
            </a:pPr>
            <a:r>
              <a:rPr dirty="0">
                <a:solidFill>
                  <a:srgbClr val="FFFFFF"/>
                </a:solidFill>
                <a:uFill>
                  <a:solidFill>
                    <a:srgbClr val="FFFFFF"/>
                  </a:solidFill>
                </a:uFill>
                <a:sym typeface="Times New Roman"/>
              </a:rPr>
              <a:t>20</a:t>
            </a:r>
            <a:r>
              <a:rPr lang="en-US" dirty="0">
                <a:solidFill>
                  <a:srgbClr val="FFFFFF"/>
                </a:solidFill>
                <a:uFill>
                  <a:solidFill>
                    <a:srgbClr val="FFFFFF"/>
                  </a:solidFill>
                </a:uFill>
                <a:latin typeface="Symbol"/>
                <a:sym typeface="Symbol"/>
              </a:rPr>
              <a:t>-</a:t>
            </a:r>
            <a:r>
              <a:rPr dirty="0">
                <a:solidFill>
                  <a:srgbClr val="FFFFFF"/>
                </a:solidFill>
                <a:uFill>
                  <a:solidFill>
                    <a:srgbClr val="FFFFFF"/>
                  </a:solidFill>
                </a:uFill>
                <a:sym typeface="Times New Roman"/>
              </a:rPr>
              <a:t>29</a:t>
            </a:r>
            <a:endParaRPr dirty="0">
              <a:solidFill>
                <a:srgbClr val="FFFFFF"/>
              </a:solidFill>
              <a:uFill>
                <a:solidFill>
                  <a:srgbClr val="FFFFFF"/>
                </a:solidFill>
              </a:uFill>
              <a:sym typeface="Times New Roman"/>
            </a:endParaRPr>
          </a:p>
        </p:txBody>
      </p:sp>
      <p:sp>
        <p:nvSpPr>
          <p:cNvPr id="278" name="Shape 278"/>
          <p:cNvSpPr/>
          <p:nvPr/>
        </p:nvSpPr>
        <p:spPr>
          <a:xfrm>
            <a:off x="9048412" y="5153840"/>
            <a:ext cx="234038"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lgn="ctr">
              <a:defRPr sz="1800"/>
            </a:pPr>
            <a:r>
              <a:rPr>
                <a:solidFill>
                  <a:srgbClr val="FFFFFF"/>
                </a:solidFill>
                <a:uFill>
                  <a:solidFill>
                    <a:srgbClr val="FFFFFF"/>
                  </a:solidFill>
                </a:uFill>
                <a:sym typeface="Times New Roman"/>
              </a:rPr>
              <a:t>70</a:t>
            </a:r>
            <a:endParaRPr dirty="0">
              <a:solidFill>
                <a:srgbClr val="FFFFFF"/>
              </a:solidFill>
              <a:uFill>
                <a:solidFill>
                  <a:srgbClr val="FFFFFF"/>
                </a:solidFill>
              </a:uFill>
              <a:sym typeface="Times New Roman"/>
            </a:endParaRPr>
          </a:p>
        </p:txBody>
      </p:sp>
      <p:sp>
        <p:nvSpPr>
          <p:cNvPr id="279" name="Shape 279"/>
          <p:cNvSpPr/>
          <p:nvPr/>
        </p:nvSpPr>
        <p:spPr>
          <a:xfrm>
            <a:off x="4257975" y="5153840"/>
            <a:ext cx="594715"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lgn="ctr">
              <a:defRPr sz="1800"/>
            </a:pPr>
            <a:r>
              <a:rPr dirty="0">
                <a:solidFill>
                  <a:srgbClr val="FFFFFF"/>
                </a:solidFill>
                <a:uFill>
                  <a:solidFill>
                    <a:srgbClr val="FFFFFF"/>
                  </a:solidFill>
                </a:uFill>
                <a:sym typeface="Times New Roman"/>
              </a:rPr>
              <a:t>30</a:t>
            </a:r>
            <a:r>
              <a:rPr lang="en-US" dirty="0">
                <a:solidFill>
                  <a:srgbClr val="FFFFFF"/>
                </a:solidFill>
                <a:uFill>
                  <a:solidFill>
                    <a:srgbClr val="FFFFFF"/>
                  </a:solidFill>
                </a:uFill>
                <a:latin typeface="Symbol"/>
                <a:sym typeface="Symbol"/>
              </a:rPr>
              <a:t>-</a:t>
            </a:r>
            <a:r>
              <a:rPr dirty="0">
                <a:solidFill>
                  <a:srgbClr val="FFFFFF"/>
                </a:solidFill>
                <a:uFill>
                  <a:solidFill>
                    <a:srgbClr val="FFFFFF"/>
                  </a:solidFill>
                </a:uFill>
                <a:sym typeface="Times New Roman"/>
              </a:rPr>
              <a:t>39</a:t>
            </a:r>
            <a:endParaRPr dirty="0">
              <a:solidFill>
                <a:srgbClr val="FFFFFF"/>
              </a:solidFill>
              <a:uFill>
                <a:solidFill>
                  <a:srgbClr val="FFFFFF"/>
                </a:solidFill>
              </a:uFill>
              <a:sym typeface="Times New Roman"/>
            </a:endParaRPr>
          </a:p>
        </p:txBody>
      </p:sp>
      <p:sp>
        <p:nvSpPr>
          <p:cNvPr id="280" name="Shape 280"/>
          <p:cNvSpPr/>
          <p:nvPr/>
        </p:nvSpPr>
        <p:spPr>
          <a:xfrm>
            <a:off x="5410500" y="5153840"/>
            <a:ext cx="594715"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lgn="ctr">
              <a:defRPr sz="1800"/>
            </a:pPr>
            <a:r>
              <a:rPr dirty="0">
                <a:solidFill>
                  <a:srgbClr val="FFFFFF"/>
                </a:solidFill>
                <a:uFill>
                  <a:solidFill>
                    <a:srgbClr val="FFFFFF"/>
                  </a:solidFill>
                </a:uFill>
                <a:sym typeface="Times New Roman"/>
              </a:rPr>
              <a:t>40</a:t>
            </a:r>
            <a:r>
              <a:rPr lang="en-US" dirty="0">
                <a:solidFill>
                  <a:srgbClr val="FFFFFF"/>
                </a:solidFill>
                <a:uFill>
                  <a:solidFill>
                    <a:srgbClr val="FFFFFF"/>
                  </a:solidFill>
                </a:uFill>
                <a:latin typeface="Symbol"/>
                <a:sym typeface="Symbol"/>
              </a:rPr>
              <a:t>-</a:t>
            </a:r>
            <a:r>
              <a:rPr dirty="0">
                <a:solidFill>
                  <a:srgbClr val="FFFFFF"/>
                </a:solidFill>
                <a:uFill>
                  <a:solidFill>
                    <a:srgbClr val="FFFFFF"/>
                  </a:solidFill>
                </a:uFill>
                <a:sym typeface="Times New Roman"/>
              </a:rPr>
              <a:t>49</a:t>
            </a:r>
            <a:endParaRPr dirty="0">
              <a:solidFill>
                <a:srgbClr val="FFFFFF"/>
              </a:solidFill>
              <a:uFill>
                <a:solidFill>
                  <a:srgbClr val="FFFFFF"/>
                </a:solidFill>
              </a:uFill>
              <a:sym typeface="Times New Roman"/>
            </a:endParaRPr>
          </a:p>
        </p:txBody>
      </p:sp>
      <p:sp>
        <p:nvSpPr>
          <p:cNvPr id="281" name="Shape 281"/>
          <p:cNvSpPr/>
          <p:nvPr/>
        </p:nvSpPr>
        <p:spPr>
          <a:xfrm>
            <a:off x="6589489" y="5153840"/>
            <a:ext cx="538610"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lgn="ctr">
              <a:defRPr sz="1800"/>
            </a:pPr>
            <a:r>
              <a:rPr dirty="0">
                <a:solidFill>
                  <a:srgbClr val="FFFFFF"/>
                </a:solidFill>
                <a:uFill>
                  <a:solidFill>
                    <a:srgbClr val="FFFFFF"/>
                  </a:solidFill>
                </a:uFill>
                <a:sym typeface="Times New Roman"/>
              </a:rPr>
              <a:t>5</a:t>
            </a:r>
            <a:r>
              <a:rPr lang="en-US" dirty="0">
                <a:solidFill>
                  <a:srgbClr val="FFFFFF"/>
                </a:solidFill>
                <a:uFill>
                  <a:solidFill>
                    <a:srgbClr val="FFFFFF"/>
                  </a:solidFill>
                </a:uFill>
                <a:sym typeface="Times New Roman"/>
              </a:rPr>
              <a:t>0-</a:t>
            </a:r>
            <a:r>
              <a:rPr dirty="0">
                <a:solidFill>
                  <a:srgbClr val="FFFFFF"/>
                </a:solidFill>
                <a:uFill>
                  <a:solidFill>
                    <a:srgbClr val="FFFFFF"/>
                  </a:solidFill>
                </a:uFill>
                <a:sym typeface="Times New Roman"/>
              </a:rPr>
              <a:t>59</a:t>
            </a:r>
            <a:endParaRPr dirty="0">
              <a:solidFill>
                <a:srgbClr val="FFFFFF"/>
              </a:solidFill>
              <a:uFill>
                <a:solidFill>
                  <a:srgbClr val="FFFFFF"/>
                </a:solidFill>
              </a:uFill>
              <a:sym typeface="Times New Roman"/>
            </a:endParaRPr>
          </a:p>
        </p:txBody>
      </p:sp>
      <p:sp>
        <p:nvSpPr>
          <p:cNvPr id="282" name="Shape 282"/>
          <p:cNvSpPr/>
          <p:nvPr/>
        </p:nvSpPr>
        <p:spPr>
          <a:xfrm>
            <a:off x="7699675" y="5153840"/>
            <a:ext cx="594715"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lgn="ctr">
              <a:defRPr sz="1800"/>
            </a:pPr>
            <a:r>
              <a:rPr dirty="0">
                <a:solidFill>
                  <a:srgbClr val="FFFFFF"/>
                </a:solidFill>
                <a:uFill>
                  <a:solidFill>
                    <a:srgbClr val="FFFFFF"/>
                  </a:solidFill>
                </a:uFill>
                <a:sym typeface="Times New Roman"/>
              </a:rPr>
              <a:t>60</a:t>
            </a:r>
            <a:r>
              <a:rPr lang="en-US" dirty="0">
                <a:solidFill>
                  <a:srgbClr val="FFFFFF"/>
                </a:solidFill>
                <a:uFill>
                  <a:solidFill>
                    <a:srgbClr val="FFFFFF"/>
                  </a:solidFill>
                </a:uFill>
                <a:latin typeface="Symbol"/>
                <a:sym typeface="Symbol"/>
              </a:rPr>
              <a:t>-</a:t>
            </a:r>
            <a:r>
              <a:rPr dirty="0">
                <a:solidFill>
                  <a:srgbClr val="FFFFFF"/>
                </a:solidFill>
                <a:uFill>
                  <a:solidFill>
                    <a:srgbClr val="FFFFFF"/>
                  </a:solidFill>
                </a:uFill>
                <a:sym typeface="Times New Roman"/>
              </a:rPr>
              <a:t>69</a:t>
            </a:r>
            <a:endParaRPr dirty="0">
              <a:solidFill>
                <a:srgbClr val="FFFFFF"/>
              </a:solidFill>
              <a:uFill>
                <a:solidFill>
                  <a:srgbClr val="FFFFFF"/>
                </a:solidFill>
              </a:uFill>
              <a:sym typeface="Times New Roman"/>
            </a:endParaRPr>
          </a:p>
        </p:txBody>
      </p:sp>
      <p:sp>
        <p:nvSpPr>
          <p:cNvPr id="283" name="Shape 283"/>
          <p:cNvSpPr/>
          <p:nvPr/>
        </p:nvSpPr>
        <p:spPr>
          <a:xfrm>
            <a:off x="2438401" y="6278046"/>
            <a:ext cx="2606547" cy="184666"/>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p>
            <a:pPr>
              <a:defRPr sz="1800"/>
            </a:pPr>
            <a:r>
              <a:rPr sz="1200">
                <a:solidFill>
                  <a:srgbClr val="FFFFFF"/>
                </a:solidFill>
                <a:uFill>
                  <a:solidFill>
                    <a:srgbClr val="FFFFFF"/>
                  </a:solidFill>
                </a:uFill>
                <a:sym typeface="Times New Roman"/>
              </a:rPr>
              <a:t>Kearney </a:t>
            </a:r>
            <a:r>
              <a:rPr sz="1200" i="1">
                <a:solidFill>
                  <a:srgbClr val="FFFFFF"/>
                </a:solidFill>
                <a:uFill>
                  <a:solidFill>
                    <a:srgbClr val="FFFFFF"/>
                  </a:solidFill>
                </a:uFill>
                <a:sym typeface="Times New Roman"/>
              </a:rPr>
              <a:t>et al</a:t>
            </a:r>
            <a:r>
              <a:rPr sz="1200">
                <a:solidFill>
                  <a:srgbClr val="FFFFFF"/>
                </a:solidFill>
                <a:uFill>
                  <a:solidFill>
                    <a:srgbClr val="FFFFFF"/>
                  </a:solidFill>
                </a:uFill>
                <a:sym typeface="Times New Roman"/>
              </a:rPr>
              <a:t>. </a:t>
            </a:r>
            <a:r>
              <a:rPr sz="1200" i="1">
                <a:solidFill>
                  <a:srgbClr val="FFFFFF"/>
                </a:solidFill>
                <a:uFill>
                  <a:solidFill>
                    <a:srgbClr val="FFFFFF"/>
                  </a:solidFill>
                </a:uFill>
                <a:sym typeface="Times New Roman"/>
              </a:rPr>
              <a:t>Lancet.</a:t>
            </a:r>
            <a:r>
              <a:rPr sz="1200">
                <a:solidFill>
                  <a:srgbClr val="FFFFFF"/>
                </a:solidFill>
                <a:uFill>
                  <a:solidFill>
                    <a:srgbClr val="FFFFFF"/>
                  </a:solidFill>
                </a:uFill>
                <a:sym typeface="Times New Roman"/>
              </a:rPr>
              <a:t> 2005;365:217</a:t>
            </a:r>
            <a:r>
              <a:rPr sz="1200">
                <a:solidFill>
                  <a:srgbClr val="FFFFFF"/>
                </a:solidFill>
                <a:uFill>
                  <a:solidFill>
                    <a:srgbClr val="FFFFFF"/>
                  </a:solidFill>
                </a:uFill>
                <a:latin typeface="Symbol"/>
                <a:ea typeface="Symbol"/>
                <a:cs typeface="Symbol"/>
                <a:sym typeface="Symbol"/>
              </a:rPr>
              <a:t>−</a:t>
            </a:r>
            <a:r>
              <a:rPr sz="1200">
                <a:solidFill>
                  <a:srgbClr val="FFFFFF"/>
                </a:solidFill>
                <a:uFill>
                  <a:solidFill>
                    <a:srgbClr val="FFFFFF"/>
                  </a:solidFill>
                </a:uFill>
                <a:sym typeface="Times New Roman"/>
              </a:rPr>
              <a:t>223.</a:t>
            </a:r>
          </a:p>
        </p:txBody>
      </p:sp>
      <p:sp>
        <p:nvSpPr>
          <p:cNvPr id="284" name="Shape 284"/>
          <p:cNvSpPr/>
          <p:nvPr/>
        </p:nvSpPr>
        <p:spPr>
          <a:xfrm>
            <a:off x="5831429" y="5445126"/>
            <a:ext cx="1037143"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gn="ct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Age (Years)</a:t>
            </a:r>
          </a:p>
        </p:txBody>
      </p:sp>
      <p:sp>
        <p:nvSpPr>
          <p:cNvPr id="285" name="Shape 285"/>
          <p:cNvSpPr/>
          <p:nvPr/>
        </p:nvSpPr>
        <p:spPr>
          <a:xfrm>
            <a:off x="3122613" y="2363788"/>
            <a:ext cx="157162" cy="171450"/>
          </a:xfrm>
          <a:prstGeom prst="rect">
            <a:avLst/>
          </a:prstGeom>
          <a:solidFill>
            <a:srgbClr val="00B25A"/>
          </a:solidFill>
          <a:ln w="12700">
            <a:miter lim="400000"/>
          </a:ln>
        </p:spPr>
        <p:txBody>
          <a:bodyPr lIns="0" tIns="0" rIns="0" bIns="0" anchor="ctr"/>
          <a:lstStyle/>
          <a:p>
            <a:pPr>
              <a:defRPr sz="2800">
                <a:solidFill>
                  <a:srgbClr val="FFFFFF"/>
                </a:solidFill>
                <a:uFill>
                  <a:solidFill>
                    <a:srgbClr val="FFFFFF"/>
                  </a:solidFill>
                </a:uFill>
                <a:latin typeface="+mn-lt"/>
                <a:ea typeface="+mn-ea"/>
                <a:cs typeface="+mn-cs"/>
                <a:sym typeface="Times New Roman"/>
              </a:defRPr>
            </a:pPr>
            <a:endParaRPr sz="2800"/>
          </a:p>
        </p:txBody>
      </p:sp>
      <p:sp>
        <p:nvSpPr>
          <p:cNvPr id="286" name="Shape 286"/>
          <p:cNvSpPr/>
          <p:nvPr/>
        </p:nvSpPr>
        <p:spPr>
          <a:xfrm>
            <a:off x="3122613" y="2630488"/>
            <a:ext cx="157162" cy="171450"/>
          </a:xfrm>
          <a:prstGeom prst="rect">
            <a:avLst/>
          </a:prstGeom>
          <a:solidFill>
            <a:srgbClr val="0081C6"/>
          </a:solidFill>
          <a:ln>
            <a:solidFill/>
            <a:miter/>
          </a:ln>
        </p:spPr>
        <p:txBody>
          <a:bodyPr lIns="0" tIns="0" rIns="0" bIns="0" anchor="ctr"/>
          <a:lstStyle/>
          <a:p>
            <a:pPr>
              <a:defRPr sz="2800">
                <a:solidFill>
                  <a:srgbClr val="FFFFFF"/>
                </a:solidFill>
                <a:uFill>
                  <a:solidFill>
                    <a:srgbClr val="FFFFFF"/>
                  </a:solidFill>
                </a:uFill>
                <a:latin typeface="+mn-lt"/>
                <a:ea typeface="+mn-ea"/>
                <a:cs typeface="+mn-cs"/>
                <a:sym typeface="Times New Roman"/>
              </a:defRPr>
            </a:pPr>
            <a:endParaRPr sz="2800"/>
          </a:p>
        </p:txBody>
      </p:sp>
      <p:sp>
        <p:nvSpPr>
          <p:cNvPr id="287" name="Shape 287"/>
          <p:cNvSpPr/>
          <p:nvPr/>
        </p:nvSpPr>
        <p:spPr>
          <a:xfrm>
            <a:off x="3381375" y="2309040"/>
            <a:ext cx="434414"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Men</a:t>
            </a:r>
          </a:p>
        </p:txBody>
      </p:sp>
      <p:sp>
        <p:nvSpPr>
          <p:cNvPr id="288" name="Shape 288"/>
          <p:cNvSpPr/>
          <p:nvPr/>
        </p:nvSpPr>
        <p:spPr>
          <a:xfrm>
            <a:off x="3381375" y="2575740"/>
            <a:ext cx="738920"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Women</a:t>
            </a:r>
          </a:p>
        </p:txBody>
      </p:sp>
      <p:sp>
        <p:nvSpPr>
          <p:cNvPr id="289" name="Shape 289"/>
          <p:cNvSpPr/>
          <p:nvPr/>
        </p:nvSpPr>
        <p:spPr>
          <a:xfrm rot="16200000">
            <a:off x="593737" y="3402578"/>
            <a:ext cx="2919132" cy="27699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b">
            <a:spAutoFit/>
          </a:bodyPr>
          <a:lstStyle>
            <a:lvl1pPr defTabSz="914400">
              <a:defRPr sz="1800">
                <a:solidFill>
                  <a:srgbClr val="FFFFFF"/>
                </a:solidFill>
                <a:uFill>
                  <a:solidFill>
                    <a:srgbClr val="FFFFFF"/>
                  </a:solidFill>
                </a:uFill>
                <a:latin typeface="+mn-lt"/>
                <a:ea typeface="+mn-ea"/>
                <a:cs typeface="+mn-cs"/>
                <a:sym typeface="Times New Roman"/>
              </a:defRPr>
            </a:lvl1pPr>
          </a:lstStyle>
          <a:p>
            <a:pPr lvl="0">
              <a:defRPr>
                <a:solidFill>
                  <a:srgbClr val="000000"/>
                </a:solidFill>
                <a:uFillTx/>
              </a:defRPr>
            </a:pPr>
            <a:r>
              <a:rPr dirty="0">
                <a:solidFill>
                  <a:schemeClr val="bg1"/>
                </a:solidFill>
              </a:rPr>
              <a:t>Prevalence of hypertension (%)</a:t>
            </a:r>
          </a:p>
        </p:txBody>
      </p:sp>
    </p:spTree>
    <p:extLst>
      <p:ext uri="{BB962C8B-B14F-4D97-AF65-F5344CB8AC3E}">
        <p14:creationId xmlns:p14="http://schemas.microsoft.com/office/powerpoint/2010/main" val="2548856221"/>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90800" y="1553984"/>
            <a:ext cx="2435225" cy="5105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234183" y="332231"/>
            <a:ext cx="7775448" cy="99364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051304" y="390143"/>
            <a:ext cx="6544056" cy="963167"/>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2288794" y="476758"/>
            <a:ext cx="589216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5" dirty="0" err="1" smtClean="0">
                <a:solidFill>
                  <a:srgbClr val="FFCC00"/>
                </a:solidFill>
                <a:latin typeface="Arial"/>
                <a:cs typeface="Arial"/>
              </a:rPr>
              <a:t>Komplikasi</a:t>
            </a:r>
            <a:r>
              <a:rPr lang="en-US" sz="3600" spc="-5" dirty="0" smtClean="0">
                <a:solidFill>
                  <a:srgbClr val="FFCC00"/>
                </a:solidFill>
                <a:latin typeface="Arial"/>
                <a:cs typeface="Arial"/>
              </a:rPr>
              <a:t> </a:t>
            </a:r>
            <a:r>
              <a:rPr lang="en-US" sz="3600" spc="-5" dirty="0" err="1" smtClean="0">
                <a:solidFill>
                  <a:srgbClr val="FFCC00"/>
                </a:solidFill>
                <a:latin typeface="Arial"/>
                <a:cs typeface="Arial"/>
              </a:rPr>
              <a:t>hipertensi</a:t>
            </a:r>
            <a:endParaRPr sz="3600" dirty="0">
              <a:latin typeface="Arial"/>
              <a:cs typeface="Arial"/>
            </a:endParaRPr>
          </a:p>
        </p:txBody>
      </p:sp>
      <p:sp>
        <p:nvSpPr>
          <p:cNvPr id="6" name="object 6"/>
          <p:cNvSpPr txBox="1"/>
          <p:nvPr/>
        </p:nvSpPr>
        <p:spPr>
          <a:xfrm>
            <a:off x="7166229" y="2240332"/>
            <a:ext cx="2821305" cy="2536825"/>
          </a:xfrm>
          <a:prstGeom prst="rect">
            <a:avLst/>
          </a:prstGeom>
        </p:spPr>
        <p:txBody>
          <a:bodyPr vert="horz" wrap="square" lIns="0" tIns="84455" rIns="0" bIns="0" rtlCol="0">
            <a:spAutoFit/>
          </a:bodyPr>
          <a:lstStyle/>
          <a:p>
            <a:pPr marL="12700">
              <a:lnSpc>
                <a:spcPct val="100000"/>
              </a:lnSpc>
              <a:spcBef>
                <a:spcPts val="665"/>
              </a:spcBef>
            </a:pPr>
            <a:r>
              <a:rPr sz="2000" dirty="0">
                <a:solidFill>
                  <a:srgbClr val="FFFFFF"/>
                </a:solidFill>
                <a:latin typeface="Arial"/>
                <a:cs typeface="Arial"/>
              </a:rPr>
              <a:t>Damages depend</a:t>
            </a:r>
            <a:r>
              <a:rPr sz="2000" spc="-80" dirty="0">
                <a:solidFill>
                  <a:srgbClr val="FFFFFF"/>
                </a:solidFill>
                <a:latin typeface="Arial"/>
                <a:cs typeface="Arial"/>
              </a:rPr>
              <a:t> </a:t>
            </a:r>
            <a:r>
              <a:rPr sz="2000" dirty="0">
                <a:solidFill>
                  <a:srgbClr val="FFFFFF"/>
                </a:solidFill>
                <a:latin typeface="Arial"/>
                <a:cs typeface="Arial"/>
              </a:rPr>
              <a:t>on:</a:t>
            </a:r>
            <a:endParaRPr sz="2000">
              <a:latin typeface="Arial"/>
              <a:cs typeface="Arial"/>
            </a:endParaRPr>
          </a:p>
          <a:p>
            <a:pPr marL="352425" marR="5080" indent="-222885">
              <a:lnSpc>
                <a:spcPct val="100000"/>
              </a:lnSpc>
              <a:spcBef>
                <a:spcPts val="1200"/>
              </a:spcBef>
              <a:buClr>
                <a:srgbClr val="FF0000"/>
              </a:buClr>
              <a:buSzPct val="125000"/>
              <a:buChar char="•"/>
              <a:tabLst>
                <a:tab pos="353060" algn="l"/>
              </a:tabLst>
            </a:pPr>
            <a:r>
              <a:rPr sz="2000" dirty="0">
                <a:solidFill>
                  <a:srgbClr val="FFFFFF"/>
                </a:solidFill>
                <a:latin typeface="Arial"/>
                <a:cs typeface="Arial"/>
              </a:rPr>
              <a:t>How high of the</a:t>
            </a:r>
            <a:r>
              <a:rPr sz="2000" spc="-130" dirty="0">
                <a:solidFill>
                  <a:srgbClr val="FFFFFF"/>
                </a:solidFill>
                <a:latin typeface="Arial"/>
                <a:cs typeface="Arial"/>
              </a:rPr>
              <a:t> </a:t>
            </a:r>
            <a:r>
              <a:rPr sz="2000" dirty="0">
                <a:solidFill>
                  <a:srgbClr val="FFFFFF"/>
                </a:solidFill>
                <a:latin typeface="Arial"/>
                <a:cs typeface="Arial"/>
              </a:rPr>
              <a:t>blood  pressures</a:t>
            </a:r>
            <a:endParaRPr sz="2000">
              <a:latin typeface="Arial"/>
              <a:cs typeface="Arial"/>
            </a:endParaRPr>
          </a:p>
          <a:p>
            <a:pPr marL="352425" marR="146050" indent="-222885">
              <a:lnSpc>
                <a:spcPct val="100000"/>
              </a:lnSpc>
              <a:spcBef>
                <a:spcPts val="1205"/>
              </a:spcBef>
              <a:buClr>
                <a:srgbClr val="FF0000"/>
              </a:buClr>
              <a:buSzPct val="125000"/>
              <a:buChar char="•"/>
              <a:tabLst>
                <a:tab pos="353060" algn="l"/>
              </a:tabLst>
            </a:pPr>
            <a:r>
              <a:rPr sz="2000" dirty="0">
                <a:solidFill>
                  <a:srgbClr val="FFFFFF"/>
                </a:solidFill>
                <a:latin typeface="Arial"/>
                <a:cs typeface="Arial"/>
              </a:rPr>
              <a:t>How long the  uncontrolled and  untreated high</a:t>
            </a:r>
            <a:r>
              <a:rPr sz="2000" spc="-130" dirty="0">
                <a:solidFill>
                  <a:srgbClr val="FFFFFF"/>
                </a:solidFill>
                <a:latin typeface="Arial"/>
                <a:cs typeface="Arial"/>
              </a:rPr>
              <a:t> </a:t>
            </a:r>
            <a:r>
              <a:rPr sz="2000" dirty="0">
                <a:solidFill>
                  <a:srgbClr val="FFFFFF"/>
                </a:solidFill>
                <a:latin typeface="Arial"/>
                <a:cs typeface="Arial"/>
              </a:rPr>
              <a:t>blood  presure</a:t>
            </a:r>
            <a:endParaRPr sz="2000">
              <a:latin typeface="Arial"/>
              <a:cs typeface="Arial"/>
            </a:endParaRPr>
          </a:p>
        </p:txBody>
      </p:sp>
      <p:sp>
        <p:nvSpPr>
          <p:cNvPr id="7" name="object 7"/>
          <p:cNvSpPr txBox="1"/>
          <p:nvPr/>
        </p:nvSpPr>
        <p:spPr>
          <a:xfrm>
            <a:off x="7126605" y="1677162"/>
            <a:ext cx="2433320" cy="330835"/>
          </a:xfrm>
          <a:prstGeom prst="rect">
            <a:avLst/>
          </a:prstGeom>
        </p:spPr>
        <p:txBody>
          <a:bodyPr vert="horz" wrap="square" lIns="0" tIns="13335" rIns="0" bIns="0" rtlCol="0">
            <a:spAutoFit/>
          </a:bodyPr>
          <a:lstStyle/>
          <a:p>
            <a:pPr marL="12700">
              <a:lnSpc>
                <a:spcPct val="100000"/>
              </a:lnSpc>
              <a:spcBef>
                <a:spcPts val="105"/>
              </a:spcBef>
            </a:pPr>
            <a:r>
              <a:rPr sz="2000" b="1" spc="-40" dirty="0">
                <a:solidFill>
                  <a:srgbClr val="00FF00"/>
                </a:solidFill>
                <a:latin typeface="Calibri"/>
                <a:cs typeface="Calibri"/>
              </a:rPr>
              <a:t>Target </a:t>
            </a:r>
            <a:r>
              <a:rPr sz="2000" b="1" spc="-15" dirty="0">
                <a:solidFill>
                  <a:srgbClr val="00FF00"/>
                </a:solidFill>
                <a:latin typeface="Calibri"/>
                <a:cs typeface="Calibri"/>
              </a:rPr>
              <a:t>Organ</a:t>
            </a:r>
            <a:r>
              <a:rPr sz="2000" b="1" spc="-25" dirty="0">
                <a:solidFill>
                  <a:srgbClr val="00FF00"/>
                </a:solidFill>
                <a:latin typeface="Calibri"/>
                <a:cs typeface="Calibri"/>
              </a:rPr>
              <a:t> </a:t>
            </a:r>
            <a:r>
              <a:rPr sz="2000" b="1" spc="-5" dirty="0">
                <a:solidFill>
                  <a:srgbClr val="00FF00"/>
                </a:solidFill>
                <a:latin typeface="Calibri"/>
                <a:cs typeface="Calibri"/>
              </a:rPr>
              <a:t>damage!!</a:t>
            </a:r>
            <a:endParaRPr sz="2000">
              <a:latin typeface="Calibri"/>
              <a:cs typeface="Calibri"/>
            </a:endParaRPr>
          </a:p>
        </p:txBody>
      </p:sp>
      <p:sp>
        <p:nvSpPr>
          <p:cNvPr id="8" name="object 8"/>
          <p:cNvSpPr txBox="1"/>
          <p:nvPr/>
        </p:nvSpPr>
        <p:spPr>
          <a:xfrm>
            <a:off x="1680717" y="1658492"/>
            <a:ext cx="2052320" cy="488950"/>
          </a:xfrm>
          <a:prstGeom prst="rect">
            <a:avLst/>
          </a:prstGeom>
        </p:spPr>
        <p:txBody>
          <a:bodyPr vert="horz" wrap="square" lIns="0" tIns="12065" rIns="0" bIns="0" rtlCol="0">
            <a:spAutoFit/>
          </a:bodyPr>
          <a:lstStyle/>
          <a:p>
            <a:pPr marL="12700">
              <a:lnSpc>
                <a:spcPts val="1825"/>
              </a:lnSpc>
              <a:spcBef>
                <a:spcPts val="95"/>
              </a:spcBef>
              <a:tabLst>
                <a:tab pos="622300" algn="l"/>
                <a:tab pos="2038985" algn="l"/>
              </a:tabLst>
            </a:pPr>
            <a:r>
              <a:rPr sz="1600" b="1" spc="-5" dirty="0">
                <a:solidFill>
                  <a:srgbClr val="FFFFFF"/>
                </a:solidFill>
                <a:latin typeface="Arial Narrow"/>
                <a:cs typeface="Arial Narrow"/>
              </a:rPr>
              <a:t>Eyes	</a:t>
            </a:r>
            <a:r>
              <a:rPr sz="1600" b="1" u="heavy" spc="-10" dirty="0">
                <a:solidFill>
                  <a:srgbClr val="FFFFFF"/>
                </a:solidFill>
                <a:uFill>
                  <a:solidFill>
                    <a:srgbClr val="00FF00"/>
                  </a:solidFill>
                </a:uFill>
                <a:latin typeface="Arial Narrow"/>
                <a:cs typeface="Arial Narrow"/>
              </a:rPr>
              <a:t> </a:t>
            </a:r>
            <a:r>
              <a:rPr sz="1600" b="1" u="heavy" spc="-5" dirty="0">
                <a:solidFill>
                  <a:srgbClr val="FFFFFF"/>
                </a:solidFill>
                <a:uFill>
                  <a:solidFill>
                    <a:srgbClr val="00FF00"/>
                  </a:solidFill>
                </a:uFill>
                <a:latin typeface="Arial Narrow"/>
                <a:cs typeface="Arial Narrow"/>
              </a:rPr>
              <a:t>	</a:t>
            </a:r>
            <a:endParaRPr sz="1600">
              <a:latin typeface="Arial Narrow"/>
              <a:cs typeface="Arial Narrow"/>
            </a:endParaRPr>
          </a:p>
          <a:p>
            <a:pPr marL="12700">
              <a:lnSpc>
                <a:spcPts val="1825"/>
              </a:lnSpc>
            </a:pPr>
            <a:r>
              <a:rPr sz="1600" spc="-5" dirty="0">
                <a:solidFill>
                  <a:srgbClr val="FFFFFF"/>
                </a:solidFill>
                <a:latin typeface="Arial Narrow"/>
                <a:cs typeface="Arial Narrow"/>
              </a:rPr>
              <a:t>retinopathy</a:t>
            </a:r>
            <a:endParaRPr sz="1600">
              <a:latin typeface="Arial Narrow"/>
              <a:cs typeface="Arial Narrow"/>
            </a:endParaRPr>
          </a:p>
        </p:txBody>
      </p:sp>
      <p:sp>
        <p:nvSpPr>
          <p:cNvPr id="9" name="object 9"/>
          <p:cNvSpPr txBox="1"/>
          <p:nvPr/>
        </p:nvSpPr>
        <p:spPr>
          <a:xfrm>
            <a:off x="1848992" y="3105149"/>
            <a:ext cx="674370"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FFFFFF"/>
                </a:solidFill>
                <a:latin typeface="Arial Narrow"/>
                <a:cs typeface="Arial Narrow"/>
              </a:rPr>
              <a:t>Kidneys</a:t>
            </a:r>
            <a:endParaRPr sz="1600">
              <a:latin typeface="Arial Narrow"/>
              <a:cs typeface="Arial Narrow"/>
            </a:endParaRPr>
          </a:p>
        </p:txBody>
      </p:sp>
      <p:sp>
        <p:nvSpPr>
          <p:cNvPr id="10" name="object 10"/>
          <p:cNvSpPr txBox="1"/>
          <p:nvPr/>
        </p:nvSpPr>
        <p:spPr>
          <a:xfrm>
            <a:off x="1848992" y="3324605"/>
            <a:ext cx="892810"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FFFF"/>
                </a:solidFill>
                <a:latin typeface="Arial Narrow"/>
                <a:cs typeface="Arial Narrow"/>
              </a:rPr>
              <a:t>renal</a:t>
            </a:r>
            <a:r>
              <a:rPr sz="1600" spc="-65" dirty="0">
                <a:solidFill>
                  <a:srgbClr val="FFFFFF"/>
                </a:solidFill>
                <a:latin typeface="Arial Narrow"/>
                <a:cs typeface="Arial Narrow"/>
              </a:rPr>
              <a:t> </a:t>
            </a:r>
            <a:r>
              <a:rPr sz="1600" spc="-10" dirty="0">
                <a:solidFill>
                  <a:srgbClr val="FFFFFF"/>
                </a:solidFill>
                <a:latin typeface="Arial Narrow"/>
                <a:cs typeface="Arial Narrow"/>
              </a:rPr>
              <a:t>failure</a:t>
            </a:r>
            <a:endParaRPr sz="1600">
              <a:latin typeface="Arial Narrow"/>
              <a:cs typeface="Arial Narrow"/>
            </a:endParaRPr>
          </a:p>
        </p:txBody>
      </p:sp>
      <p:sp>
        <p:nvSpPr>
          <p:cNvPr id="11" name="object 11"/>
          <p:cNvSpPr/>
          <p:nvPr/>
        </p:nvSpPr>
        <p:spPr>
          <a:xfrm>
            <a:off x="2557526" y="3267075"/>
            <a:ext cx="938530" cy="0"/>
          </a:xfrm>
          <a:custGeom>
            <a:avLst/>
            <a:gdLst/>
            <a:ahLst/>
            <a:cxnLst/>
            <a:rect l="l" t="t" r="r" b="b"/>
            <a:pathLst>
              <a:path w="938529">
                <a:moveTo>
                  <a:pt x="938149" y="0"/>
                </a:moveTo>
                <a:lnTo>
                  <a:pt x="0" y="0"/>
                </a:lnTo>
              </a:path>
            </a:pathLst>
          </a:custGeom>
          <a:ln w="19050">
            <a:solidFill>
              <a:srgbClr val="00FF00"/>
            </a:solidFill>
          </a:ln>
        </p:spPr>
        <p:txBody>
          <a:bodyPr wrap="square" lIns="0" tIns="0" rIns="0" bIns="0" rtlCol="0"/>
          <a:lstStyle/>
          <a:p>
            <a:endParaRPr/>
          </a:p>
        </p:txBody>
      </p:sp>
      <p:sp>
        <p:nvSpPr>
          <p:cNvPr id="12" name="object 12"/>
          <p:cNvSpPr txBox="1"/>
          <p:nvPr/>
        </p:nvSpPr>
        <p:spPr>
          <a:xfrm>
            <a:off x="6177153" y="1656968"/>
            <a:ext cx="479425" cy="488315"/>
          </a:xfrm>
          <a:prstGeom prst="rect">
            <a:avLst/>
          </a:prstGeom>
        </p:spPr>
        <p:txBody>
          <a:bodyPr vert="horz" wrap="square" lIns="0" tIns="12065" rIns="0" bIns="0" rtlCol="0">
            <a:spAutoFit/>
          </a:bodyPr>
          <a:lstStyle/>
          <a:p>
            <a:pPr marL="41275">
              <a:lnSpc>
                <a:spcPts val="1825"/>
              </a:lnSpc>
              <a:spcBef>
                <a:spcPts val="95"/>
              </a:spcBef>
            </a:pPr>
            <a:r>
              <a:rPr sz="1600" b="1" spc="-5" dirty="0">
                <a:solidFill>
                  <a:srgbClr val="FFFFFF"/>
                </a:solidFill>
                <a:latin typeface="Arial Narrow"/>
                <a:cs typeface="Arial Narrow"/>
              </a:rPr>
              <a:t>Brain</a:t>
            </a:r>
            <a:endParaRPr sz="1600">
              <a:latin typeface="Arial Narrow"/>
              <a:cs typeface="Arial Narrow"/>
            </a:endParaRPr>
          </a:p>
          <a:p>
            <a:pPr marL="12700">
              <a:lnSpc>
                <a:spcPts val="1825"/>
              </a:lnSpc>
            </a:pPr>
            <a:r>
              <a:rPr sz="1600" spc="-5" dirty="0">
                <a:solidFill>
                  <a:srgbClr val="FFFFFF"/>
                </a:solidFill>
                <a:latin typeface="Arial Narrow"/>
                <a:cs typeface="Arial Narrow"/>
              </a:rPr>
              <a:t>s</a:t>
            </a:r>
            <a:r>
              <a:rPr sz="1600" spc="-10" dirty="0">
                <a:solidFill>
                  <a:srgbClr val="FFFFFF"/>
                </a:solidFill>
                <a:latin typeface="Arial Narrow"/>
                <a:cs typeface="Arial Narrow"/>
              </a:rPr>
              <a:t>t</a:t>
            </a:r>
            <a:r>
              <a:rPr sz="1600" spc="-15" dirty="0">
                <a:solidFill>
                  <a:srgbClr val="FFFFFF"/>
                </a:solidFill>
                <a:latin typeface="Arial Narrow"/>
                <a:cs typeface="Arial Narrow"/>
              </a:rPr>
              <a:t>r</a:t>
            </a:r>
            <a:r>
              <a:rPr sz="1600" spc="-10" dirty="0">
                <a:solidFill>
                  <a:srgbClr val="FFFFFF"/>
                </a:solidFill>
                <a:latin typeface="Arial Narrow"/>
                <a:cs typeface="Arial Narrow"/>
              </a:rPr>
              <a:t>o</a:t>
            </a:r>
            <a:r>
              <a:rPr sz="1600" dirty="0">
                <a:solidFill>
                  <a:srgbClr val="FFFFFF"/>
                </a:solidFill>
                <a:latin typeface="Arial Narrow"/>
                <a:cs typeface="Arial Narrow"/>
              </a:rPr>
              <a:t>k</a:t>
            </a:r>
            <a:r>
              <a:rPr sz="1600" spc="-5" dirty="0">
                <a:solidFill>
                  <a:srgbClr val="FFFFFF"/>
                </a:solidFill>
                <a:latin typeface="Arial Narrow"/>
                <a:cs typeface="Arial Narrow"/>
              </a:rPr>
              <a:t>e</a:t>
            </a:r>
            <a:endParaRPr sz="1600">
              <a:latin typeface="Arial Narrow"/>
              <a:cs typeface="Arial Narrow"/>
            </a:endParaRPr>
          </a:p>
        </p:txBody>
      </p:sp>
      <p:sp>
        <p:nvSpPr>
          <p:cNvPr id="13" name="object 13"/>
          <p:cNvSpPr/>
          <p:nvPr/>
        </p:nvSpPr>
        <p:spPr>
          <a:xfrm>
            <a:off x="3895725" y="1800225"/>
            <a:ext cx="2244725" cy="0"/>
          </a:xfrm>
          <a:custGeom>
            <a:avLst/>
            <a:gdLst/>
            <a:ahLst/>
            <a:cxnLst/>
            <a:rect l="l" t="t" r="r" b="b"/>
            <a:pathLst>
              <a:path w="2244725">
                <a:moveTo>
                  <a:pt x="2244725" y="0"/>
                </a:moveTo>
                <a:lnTo>
                  <a:pt x="0" y="0"/>
                </a:lnTo>
              </a:path>
            </a:pathLst>
          </a:custGeom>
          <a:ln w="19050">
            <a:solidFill>
              <a:srgbClr val="00FF00"/>
            </a:solidFill>
          </a:ln>
        </p:spPr>
        <p:txBody>
          <a:bodyPr wrap="square" lIns="0" tIns="0" rIns="0" bIns="0" rtlCol="0"/>
          <a:lstStyle/>
          <a:p>
            <a:endParaRPr/>
          </a:p>
        </p:txBody>
      </p:sp>
      <p:sp>
        <p:nvSpPr>
          <p:cNvPr id="14" name="object 14"/>
          <p:cNvSpPr txBox="1"/>
          <p:nvPr/>
        </p:nvSpPr>
        <p:spPr>
          <a:xfrm>
            <a:off x="6195821" y="2701798"/>
            <a:ext cx="451484"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FFFFFF"/>
                </a:solidFill>
                <a:latin typeface="Arial Narrow"/>
                <a:cs typeface="Arial Narrow"/>
              </a:rPr>
              <a:t>H</a:t>
            </a:r>
            <a:r>
              <a:rPr sz="1600" b="1" dirty="0">
                <a:solidFill>
                  <a:srgbClr val="FFFFFF"/>
                </a:solidFill>
                <a:latin typeface="Arial Narrow"/>
                <a:cs typeface="Arial Narrow"/>
              </a:rPr>
              <a:t>e</a:t>
            </a:r>
            <a:r>
              <a:rPr sz="1600" b="1" spc="-10" dirty="0">
                <a:solidFill>
                  <a:srgbClr val="FFFFFF"/>
                </a:solidFill>
                <a:latin typeface="Arial Narrow"/>
                <a:cs typeface="Arial Narrow"/>
              </a:rPr>
              <a:t>art</a:t>
            </a:r>
            <a:endParaRPr sz="1600">
              <a:latin typeface="Arial Narrow"/>
              <a:cs typeface="Arial Narrow"/>
            </a:endParaRPr>
          </a:p>
        </p:txBody>
      </p:sp>
      <p:sp>
        <p:nvSpPr>
          <p:cNvPr id="15" name="object 15"/>
          <p:cNvSpPr txBox="1"/>
          <p:nvPr/>
        </p:nvSpPr>
        <p:spPr>
          <a:xfrm>
            <a:off x="4834890" y="2921254"/>
            <a:ext cx="1810385"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FFFF"/>
                </a:solidFill>
                <a:latin typeface="Arial Narrow"/>
                <a:cs typeface="Arial Narrow"/>
              </a:rPr>
              <a:t>ischaemic heart</a:t>
            </a:r>
            <a:r>
              <a:rPr sz="1600" spc="-80" dirty="0">
                <a:solidFill>
                  <a:srgbClr val="FFFFFF"/>
                </a:solidFill>
                <a:latin typeface="Arial Narrow"/>
                <a:cs typeface="Arial Narrow"/>
              </a:rPr>
              <a:t> </a:t>
            </a:r>
            <a:r>
              <a:rPr sz="1600" spc="-5" dirty="0">
                <a:solidFill>
                  <a:srgbClr val="FFFFFF"/>
                </a:solidFill>
                <a:latin typeface="Arial Narrow"/>
                <a:cs typeface="Arial Narrow"/>
              </a:rPr>
              <a:t>disease</a:t>
            </a:r>
            <a:endParaRPr sz="1600">
              <a:latin typeface="Arial Narrow"/>
              <a:cs typeface="Arial Narrow"/>
            </a:endParaRPr>
          </a:p>
        </p:txBody>
      </p:sp>
      <p:sp>
        <p:nvSpPr>
          <p:cNvPr id="16" name="object 16"/>
          <p:cNvSpPr txBox="1"/>
          <p:nvPr/>
        </p:nvSpPr>
        <p:spPr>
          <a:xfrm>
            <a:off x="4660772" y="3140710"/>
            <a:ext cx="1983739"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FFFF"/>
                </a:solidFill>
                <a:latin typeface="Arial Narrow"/>
                <a:cs typeface="Arial Narrow"/>
              </a:rPr>
              <a:t>left </a:t>
            </a:r>
            <a:r>
              <a:rPr sz="1600" spc="-10" dirty="0">
                <a:solidFill>
                  <a:srgbClr val="FFFFFF"/>
                </a:solidFill>
                <a:latin typeface="Arial Narrow"/>
                <a:cs typeface="Arial Narrow"/>
              </a:rPr>
              <a:t>ventricular</a:t>
            </a:r>
            <a:r>
              <a:rPr sz="1600" spc="-35" dirty="0">
                <a:solidFill>
                  <a:srgbClr val="FFFFFF"/>
                </a:solidFill>
                <a:latin typeface="Arial Narrow"/>
                <a:cs typeface="Arial Narrow"/>
              </a:rPr>
              <a:t> </a:t>
            </a:r>
            <a:r>
              <a:rPr sz="1600" spc="-5" dirty="0">
                <a:solidFill>
                  <a:srgbClr val="FFFFFF"/>
                </a:solidFill>
                <a:latin typeface="Arial Narrow"/>
                <a:cs typeface="Arial Narrow"/>
              </a:rPr>
              <a:t>hypertrophy</a:t>
            </a:r>
            <a:endParaRPr sz="1600">
              <a:latin typeface="Arial Narrow"/>
              <a:cs typeface="Arial Narrow"/>
            </a:endParaRPr>
          </a:p>
        </p:txBody>
      </p:sp>
      <p:sp>
        <p:nvSpPr>
          <p:cNvPr id="17" name="object 17"/>
          <p:cNvSpPr txBox="1"/>
          <p:nvPr/>
        </p:nvSpPr>
        <p:spPr>
          <a:xfrm>
            <a:off x="5744717" y="3359861"/>
            <a:ext cx="901700"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FFFF"/>
                </a:solidFill>
                <a:latin typeface="Arial Narrow"/>
                <a:cs typeface="Arial Narrow"/>
              </a:rPr>
              <a:t>heart</a:t>
            </a:r>
            <a:r>
              <a:rPr sz="1600" spc="-75" dirty="0">
                <a:solidFill>
                  <a:srgbClr val="FFFFFF"/>
                </a:solidFill>
                <a:latin typeface="Arial Narrow"/>
                <a:cs typeface="Arial Narrow"/>
              </a:rPr>
              <a:t> </a:t>
            </a:r>
            <a:r>
              <a:rPr sz="1600" spc="-10" dirty="0">
                <a:solidFill>
                  <a:srgbClr val="FFFFFF"/>
                </a:solidFill>
                <a:latin typeface="Arial Narrow"/>
                <a:cs typeface="Arial Narrow"/>
              </a:rPr>
              <a:t>failure</a:t>
            </a:r>
            <a:endParaRPr sz="1600">
              <a:latin typeface="Arial Narrow"/>
              <a:cs typeface="Arial Narrow"/>
            </a:endParaRPr>
          </a:p>
        </p:txBody>
      </p:sp>
      <p:sp>
        <p:nvSpPr>
          <p:cNvPr id="18" name="object 18"/>
          <p:cNvSpPr/>
          <p:nvPr/>
        </p:nvSpPr>
        <p:spPr>
          <a:xfrm>
            <a:off x="3800475" y="2838450"/>
            <a:ext cx="2346325" cy="0"/>
          </a:xfrm>
          <a:custGeom>
            <a:avLst/>
            <a:gdLst/>
            <a:ahLst/>
            <a:cxnLst/>
            <a:rect l="l" t="t" r="r" b="b"/>
            <a:pathLst>
              <a:path w="2346325">
                <a:moveTo>
                  <a:pt x="2346325" y="0"/>
                </a:moveTo>
                <a:lnTo>
                  <a:pt x="0" y="0"/>
                </a:lnTo>
              </a:path>
            </a:pathLst>
          </a:custGeom>
          <a:ln w="19050">
            <a:solidFill>
              <a:srgbClr val="00FF00"/>
            </a:solidFill>
          </a:ln>
        </p:spPr>
        <p:txBody>
          <a:bodyPr wrap="square" lIns="0" tIns="0" rIns="0" bIns="0" rtlCol="0"/>
          <a:lstStyle/>
          <a:p>
            <a:endParaRPr/>
          </a:p>
        </p:txBody>
      </p:sp>
      <p:sp>
        <p:nvSpPr>
          <p:cNvPr id="19" name="object 19"/>
          <p:cNvSpPr txBox="1"/>
          <p:nvPr/>
        </p:nvSpPr>
        <p:spPr>
          <a:xfrm>
            <a:off x="4559553" y="4629403"/>
            <a:ext cx="2095500"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FFFFFF"/>
                </a:solidFill>
                <a:latin typeface="Arial Narrow"/>
                <a:cs typeface="Arial Narrow"/>
              </a:rPr>
              <a:t>Peripheral arterial</a:t>
            </a:r>
            <a:r>
              <a:rPr sz="1600" b="1" spc="-60" dirty="0">
                <a:solidFill>
                  <a:srgbClr val="FFFFFF"/>
                </a:solidFill>
                <a:latin typeface="Arial Narrow"/>
                <a:cs typeface="Arial Narrow"/>
              </a:rPr>
              <a:t> </a:t>
            </a:r>
            <a:r>
              <a:rPr sz="1600" b="1" spc="-5" dirty="0">
                <a:solidFill>
                  <a:srgbClr val="FFFFFF"/>
                </a:solidFill>
                <a:latin typeface="Arial Narrow"/>
                <a:cs typeface="Arial Narrow"/>
              </a:rPr>
              <a:t>disease</a:t>
            </a:r>
            <a:endParaRPr sz="1600">
              <a:latin typeface="Arial Narrow"/>
              <a:cs typeface="Arial Narrow"/>
            </a:endParaRPr>
          </a:p>
        </p:txBody>
      </p:sp>
      <p:sp>
        <p:nvSpPr>
          <p:cNvPr id="20" name="object 20"/>
          <p:cNvSpPr/>
          <p:nvPr/>
        </p:nvSpPr>
        <p:spPr>
          <a:xfrm>
            <a:off x="3962400" y="4743450"/>
            <a:ext cx="581025" cy="0"/>
          </a:xfrm>
          <a:custGeom>
            <a:avLst/>
            <a:gdLst/>
            <a:ahLst/>
            <a:cxnLst/>
            <a:rect l="l" t="t" r="r" b="b"/>
            <a:pathLst>
              <a:path w="581025">
                <a:moveTo>
                  <a:pt x="581025" y="0"/>
                </a:moveTo>
                <a:lnTo>
                  <a:pt x="0" y="0"/>
                </a:lnTo>
              </a:path>
            </a:pathLst>
          </a:custGeom>
          <a:ln w="19050">
            <a:solidFill>
              <a:srgbClr val="00FF00"/>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4294967295"/>
          </p:nvPr>
        </p:nvSpPr>
        <p:spPr>
          <a:xfrm>
            <a:off x="2209800" y="6248400"/>
            <a:ext cx="7924800" cy="457200"/>
          </a:xfrm>
          <a:prstGeom prst="rect">
            <a:avLst/>
          </a:prstGeom>
          <a:noFill/>
        </p:spPr>
        <p:txBody>
          <a:bodyPr/>
          <a:lstStyle>
            <a:lvl1pPr>
              <a:defRPr sz="2400" b="1" i="1">
                <a:solidFill>
                  <a:schemeClr val="tx1"/>
                </a:solidFill>
                <a:latin typeface="Times New Roman" panose="02020603050405020304" pitchFamily="18" charset="0"/>
              </a:defRPr>
            </a:lvl1pPr>
            <a:lvl2pPr marL="742950" indent="-285750">
              <a:defRPr sz="2400" b="1" i="1">
                <a:solidFill>
                  <a:schemeClr val="tx1"/>
                </a:solidFill>
                <a:latin typeface="Times New Roman" panose="02020603050405020304" pitchFamily="18" charset="0"/>
              </a:defRPr>
            </a:lvl2pPr>
            <a:lvl3pPr marL="1143000" indent="-228600">
              <a:defRPr sz="2400" b="1" i="1">
                <a:solidFill>
                  <a:schemeClr val="tx1"/>
                </a:solidFill>
                <a:latin typeface="Times New Roman" panose="02020603050405020304" pitchFamily="18" charset="0"/>
              </a:defRPr>
            </a:lvl3pPr>
            <a:lvl4pPr marL="1600200" indent="-228600">
              <a:defRPr sz="2400" b="1" i="1">
                <a:solidFill>
                  <a:schemeClr val="tx1"/>
                </a:solidFill>
                <a:latin typeface="Times New Roman" panose="02020603050405020304" pitchFamily="18" charset="0"/>
              </a:defRPr>
            </a:lvl4pPr>
            <a:lvl5pPr marL="2057400" indent="-228600">
              <a:defRPr sz="2400" b="1" i="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i="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i="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i="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i="1">
                <a:solidFill>
                  <a:schemeClr val="tx1"/>
                </a:solidFill>
                <a:latin typeface="Times New Roman" panose="02020603050405020304" pitchFamily="18" charset="0"/>
              </a:defRPr>
            </a:lvl9pPr>
          </a:lstStyle>
          <a:p>
            <a:r>
              <a:rPr lang="en-US" altLang="en-US" sz="1600" b="0" i="0">
                <a:solidFill>
                  <a:schemeClr val="bg1"/>
                </a:solidFill>
              </a:rPr>
              <a:t>© Continuing Medical Implementation                                           …..</a:t>
            </a:r>
            <a:r>
              <a:rPr lang="en-US" altLang="en-US" sz="1600" b="0">
                <a:solidFill>
                  <a:schemeClr val="bg1"/>
                </a:solidFill>
              </a:rPr>
              <a:t>.bridging the care gap </a:t>
            </a:r>
            <a:endParaRPr lang="en-US" altLang="en-US" sz="1600" b="0" i="0">
              <a:solidFill>
                <a:schemeClr val="bg1"/>
              </a:solidFill>
            </a:endParaRPr>
          </a:p>
        </p:txBody>
      </p:sp>
      <p:graphicFrame>
        <p:nvGraphicFramePr>
          <p:cNvPr id="26627" name="Object 2"/>
          <p:cNvGraphicFramePr>
            <a:graphicFrameLocks noChangeAspect="1"/>
          </p:cNvGraphicFramePr>
          <p:nvPr/>
        </p:nvGraphicFramePr>
        <p:xfrm>
          <a:off x="1524000" y="-4763"/>
          <a:ext cx="9144000" cy="6858001"/>
        </p:xfrm>
        <a:graphic>
          <a:graphicData uri="http://schemas.openxmlformats.org/presentationml/2006/ole">
            <mc:AlternateContent xmlns:mc="http://schemas.openxmlformats.org/markup-compatibility/2006">
              <mc:Choice xmlns:v="urn:schemas-microsoft-com:vml" Requires="v">
                <p:oleObj spid="_x0000_s1038" name="Slide" r:id="rId4" imgW="4572000" imgH="3429000" progId="PowerPoint.Slide.8">
                  <p:embed/>
                </p:oleObj>
              </mc:Choice>
              <mc:Fallback>
                <p:oleObj name="Slide" r:id="rId4" imgW="4572000" imgH="3429000"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763"/>
                        <a:ext cx="9144000" cy="6858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1775218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Words>3085</Words>
  <Application>Microsoft Office PowerPoint</Application>
  <PresentationFormat>Widescreen</PresentationFormat>
  <Paragraphs>620</Paragraphs>
  <Slides>33</Slides>
  <Notes>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7" baseType="lpstr">
      <vt:lpstr>ＭＳ Ｐゴシック</vt:lpstr>
      <vt:lpstr>Arial</vt:lpstr>
      <vt:lpstr>Arial Narrow</vt:lpstr>
      <vt:lpstr>Calibri</vt:lpstr>
      <vt:lpstr>Corbel</vt:lpstr>
      <vt:lpstr>Georgia</vt:lpstr>
      <vt:lpstr>Helvetica</vt:lpstr>
      <vt:lpstr>Symbol</vt:lpstr>
      <vt:lpstr>Tahoma</vt:lpstr>
      <vt:lpstr>Times New Roman</vt:lpstr>
      <vt:lpstr>Wingdings</vt:lpstr>
      <vt:lpstr>Wingdings 2</vt:lpstr>
      <vt:lpstr>Office Theme</vt:lpstr>
      <vt:lpstr>Microsoft PowerPoint Slide</vt:lpstr>
      <vt:lpstr>TATALAKSANA HIPERTENSI OPTIMAL UNTUK MENCEGAH STROKE</vt:lpstr>
      <vt:lpstr>Suatu keadaan klinis dimana tekanan darah  seseorang lebih tinggi daripada tekanan  darah normal (&gt;140/90 mmHg)</vt:lpstr>
      <vt:lpstr>Klasifikasi tekanan darah (JNC VII)</vt:lpstr>
      <vt:lpstr>PowerPoint Presentation</vt:lpstr>
      <vt:lpstr>PowerPoint Presentation</vt:lpstr>
      <vt:lpstr>Prevalensi hipertensi dunia</vt:lpstr>
      <vt:lpstr>Prevalensi hipertensi meningkat dengan pertambahan usia</vt:lpstr>
      <vt:lpstr>Komplikasi hipertensi</vt:lpstr>
      <vt:lpstr>PowerPoint Presentation</vt:lpstr>
      <vt:lpstr>Risiko mortalitas meningkat 2x dengan peningkatan tekanan darah 20/10 mmHg</vt:lpstr>
      <vt:lpstr>Penurunan tekanan darah sistolik 2 mmHg menurunkan risiko mortalitas 7-10%</vt:lpstr>
      <vt:lpstr>FAKTA HIPERTENSI PADA STROKE</vt:lpstr>
      <vt:lpstr>AHA Stroke Statistics 2016</vt:lpstr>
      <vt:lpstr>AHA Stroke Statistics 2016</vt:lpstr>
      <vt:lpstr>What is the goal BP?</vt:lpstr>
      <vt:lpstr>Goal BP</vt:lpstr>
      <vt:lpstr>Comparison of Recent Guideline Statements</vt:lpstr>
      <vt:lpstr>TATALAKSANA HIPERTENSI</vt:lpstr>
      <vt:lpstr>PowerPoint Presentation</vt:lpstr>
      <vt:lpstr>Lifestyle Modification</vt:lpstr>
      <vt:lpstr>PowerPoint Presentation</vt:lpstr>
      <vt:lpstr>JNC 8</vt:lpstr>
      <vt:lpstr>PowerPoint Presentation</vt:lpstr>
      <vt:lpstr>PowerPoint Presentation</vt:lpstr>
      <vt:lpstr>JNC 7</vt:lpstr>
      <vt:lpstr>PowerPoint Presentation</vt:lpstr>
      <vt:lpstr>PowerPoint Presentation</vt:lpstr>
      <vt:lpstr>PowerPoint Presentation</vt:lpstr>
      <vt:lpstr>PowerPoint Presentation</vt:lpstr>
      <vt:lpstr>PowerPoint Presentation</vt:lpstr>
      <vt:lpstr>PowerPoint Presentation</vt:lpstr>
      <vt:lpstr>When initiating therapy, patients of African descent  without CKD should use CCBs and thiazides instead of ACE  inhibitors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PENATALAKSANAAN HIPERTENSI   TERKINI :   FOKUS PADA JNC 8</dc:title>
  <dc:creator>transformer</dc:creator>
  <cp:lastModifiedBy>ASUS</cp:lastModifiedBy>
  <cp:revision>19</cp:revision>
  <dcterms:created xsi:type="dcterms:W3CDTF">2017-11-03T14:45:14Z</dcterms:created>
  <dcterms:modified xsi:type="dcterms:W3CDTF">2017-11-04T05:12:24Z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2014-11-18T00:00:00Z</vt:filetime>
  </property>
  <property fmtid="{D5CDD505-2E9C-101B-9397-08002B2CF9AE}" pid="3" name="Creator">
    <vt:lpwstr>Microsoft® PowerPoint® 2010</vt:lpwstr>
  </property>
  <property fmtid="{D5CDD505-2E9C-101B-9397-08002B2CF9AE}" pid="4" name="LastSaved">
    <vt:filetime>2017-11-03T00:00:00Z</vt:filetime>
  </property>
</Properties>
</file>