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6" r:id="rId19"/>
    <p:sldId id="285" r:id="rId20"/>
    <p:sldId id="293" r:id="rId21"/>
    <p:sldId id="273" r:id="rId22"/>
    <p:sldId id="288" r:id="rId23"/>
    <p:sldId id="289" r:id="rId24"/>
    <p:sldId id="274" r:id="rId25"/>
    <p:sldId id="275" r:id="rId26"/>
    <p:sldId id="276" r:id="rId27"/>
    <p:sldId id="277" r:id="rId28"/>
    <p:sldId id="279" r:id="rId29"/>
    <p:sldId id="280" r:id="rId30"/>
    <p:sldId id="281" r:id="rId31"/>
    <p:sldId id="283" r:id="rId32"/>
    <p:sldId id="284" r:id="rId33"/>
    <p:sldId id="287" r:id="rId34"/>
    <p:sldId id="296" r:id="rId35"/>
    <p:sldId id="291" r:id="rId3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0D6017-FA70-4E84-89D5-32E3FC282119}" type="datetimeFigureOut">
              <a:rPr lang="id-ID" smtClean="0"/>
              <a:t>19/11/2014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18E3BB-126A-455B-9129-A8E70A6BE5F6}" type="slidenum">
              <a:rPr lang="id-ID" smtClean="0"/>
              <a:t>‹#›</a:t>
            </a:fld>
            <a:endParaRPr lang="id-ID"/>
          </a:p>
        </p:txBody>
      </p:sp>
    </p:spTree>
    <p:extLst>
      <p:ext uri="{BB962C8B-B14F-4D97-AF65-F5344CB8AC3E}">
        <p14:creationId xmlns:p14="http://schemas.microsoft.com/office/powerpoint/2010/main" val="1401166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3984E5FC-3653-4B1E-84B3-F648C7C9B112}" type="slidenum">
              <a:rPr lang="en-US" altLang="en-US" smtClean="0"/>
              <a:pPr>
                <a:defRPr/>
              </a:pPr>
              <a:t>2</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2CF2786E-97DE-46C4-B33D-A0A05DD53B22}" type="slidenum">
              <a:rPr lang="en-US" sz="1200" b="0" smtClean="0">
                <a:solidFill>
                  <a:schemeClr val="tx1"/>
                </a:solidFill>
                <a:latin typeface="Times New Roman" pitchFamily="18" charset="0"/>
              </a:rPr>
              <a:pPr/>
              <a:t>12</a:t>
            </a:fld>
            <a:endParaRPr lang="en-US" sz="1200" b="0" smtClean="0">
              <a:solidFill>
                <a:schemeClr val="tx1"/>
              </a:solidFill>
              <a:latin typeface="Times New Roman" pitchFamily="18" charset="0"/>
            </a:endParaRPr>
          </a:p>
        </p:txBody>
      </p:sp>
      <p:sp>
        <p:nvSpPr>
          <p:cNvPr id="116739" name="Rectangle 4"/>
          <p:cNvSpPr>
            <a:spLocks noGrp="1" noRot="1" noChangeAspect="1" noChangeArrowheads="1" noTextEdit="1"/>
          </p:cNvSpPr>
          <p:nvPr>
            <p:ph type="sldImg"/>
          </p:nvPr>
        </p:nvSpPr>
        <p:spPr>
          <a:ln/>
        </p:spPr>
      </p:sp>
      <p:sp>
        <p:nvSpPr>
          <p:cNvPr id="116740"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Noncontrast CT scan is the most important diagnostic test for an acute stroke.</a:t>
            </a:r>
          </a:p>
          <a:p>
            <a:endParaRPr lang="en-US" smtClean="0"/>
          </a:p>
          <a:p>
            <a:r>
              <a:rPr lang="en-US" smtClean="0"/>
              <a:t>On CT images blood from a hemorrhagic stroke has a density that is only about 3% greater than the density of brain tissue.  On modern CT scanners this 3% difference in density can be manipulated so that the hemorrhage and free blood will appear distinctly white in comparison with surrounding tissue.</a:t>
            </a:r>
          </a:p>
          <a:p>
            <a:endParaRPr lang="en-US" smtClean="0"/>
          </a:p>
          <a:p>
            <a:r>
              <a:rPr lang="en-US" smtClean="0"/>
              <a:t>During the first few hours of a thrombotic or embolic stroke, the noncontrast CT scan will generally appear normal.  Brain structures without normal blood flow appear initially the same as structures with good blood flow on the CT scan.  For this reason the CT scan will continue to appear “normal” for a few hours after blood flow is blocked or reduced to an area of the brain.  A well-defined area of hypodensity, purported to be caused by a lack of blood flow past an occlusion, will rarely develop within the first 3 hours of a stroke.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61B308CC-934B-4F6F-B262-F909FC67B3F2}" type="slidenum">
              <a:rPr lang="en-US" sz="1200" b="0" smtClean="0">
                <a:solidFill>
                  <a:schemeClr val="tx1"/>
                </a:solidFill>
                <a:latin typeface="Times New Roman" pitchFamily="18" charset="0"/>
              </a:rPr>
              <a:pPr/>
              <a:t>13</a:t>
            </a:fld>
            <a:endParaRPr lang="en-US" sz="1200" b="0" smtClean="0">
              <a:solidFill>
                <a:schemeClr val="tx1"/>
              </a:solidFill>
              <a:latin typeface="Times New Roman" pitchFamily="18" charset="0"/>
            </a:endParaRPr>
          </a:p>
        </p:txBody>
      </p:sp>
      <p:sp>
        <p:nvSpPr>
          <p:cNvPr id="117763" name="Rectangle 4"/>
          <p:cNvSpPr>
            <a:spLocks noGrp="1" noRot="1" noChangeAspect="1" noChangeArrowheads="1" noTextEdit="1"/>
          </p:cNvSpPr>
          <p:nvPr>
            <p:ph type="sldImg"/>
          </p:nvPr>
        </p:nvSpPr>
        <p:spPr>
          <a:ln/>
        </p:spPr>
      </p:sp>
      <p:sp>
        <p:nvSpPr>
          <p:cNvPr id="117764"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Several conditions mimic stroke.  Frequent alternative diagnoses include unrecognized seizures, confusional states, syncope, toxic or metabolic disorders, including hypoglycemia, brain tumors, and subdural hematoma.  These mimics are commonly, but not always, associated with global findings rather than focal neurological symptoms and are usually readily detected with standard laboratory tests.</a:t>
            </a:r>
          </a:p>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AF7DA7CA-ED25-45C9-B84E-908265D4BDF9}" type="slidenum">
              <a:rPr lang="en-US" sz="1200" b="0" smtClean="0">
                <a:solidFill>
                  <a:schemeClr val="tx1"/>
                </a:solidFill>
                <a:latin typeface="Times New Roman" pitchFamily="18" charset="0"/>
              </a:rPr>
              <a:pPr/>
              <a:t>14</a:t>
            </a:fld>
            <a:endParaRPr lang="en-US" sz="1200" b="0" smtClean="0">
              <a:solidFill>
                <a:schemeClr val="tx1"/>
              </a:solidFill>
              <a:latin typeface="Times New Roman" pitchFamily="18" charset="0"/>
            </a:endParaRPr>
          </a:p>
        </p:txBody>
      </p:sp>
      <p:sp>
        <p:nvSpPr>
          <p:cNvPr id="118787" name="Rectangle 4"/>
          <p:cNvSpPr>
            <a:spLocks noGrp="1" noRot="1" noChangeAspect="1" noChangeArrowheads="1" noTextEdit="1"/>
          </p:cNvSpPr>
          <p:nvPr>
            <p:ph type="sldImg"/>
          </p:nvPr>
        </p:nvSpPr>
        <p:spPr>
          <a:ln/>
        </p:spPr>
      </p:sp>
      <p:sp>
        <p:nvSpPr>
          <p:cNvPr id="118788"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pPr>
              <a:buFontTx/>
              <a:buChar char="•"/>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6A1503A2-E29D-4566-B3B7-0B5D939D9023}" type="slidenum">
              <a:rPr lang="en-US" sz="1200" b="0" smtClean="0">
                <a:solidFill>
                  <a:schemeClr val="tx1"/>
                </a:solidFill>
                <a:latin typeface="Times New Roman" pitchFamily="18" charset="0"/>
              </a:rPr>
              <a:pPr/>
              <a:t>15</a:t>
            </a:fld>
            <a:endParaRPr lang="en-US" sz="1200" b="0" smtClean="0">
              <a:solidFill>
                <a:schemeClr val="tx1"/>
              </a:solidFill>
              <a:latin typeface="Times New Roman" pitchFamily="18" charset="0"/>
            </a:endParaRPr>
          </a:p>
        </p:txBody>
      </p:sp>
      <p:sp>
        <p:nvSpPr>
          <p:cNvPr id="121859" name="Rectangle 4"/>
          <p:cNvSpPr>
            <a:spLocks noGrp="1" noRot="1" noChangeAspect="1" noChangeArrowheads="1" noTextEdit="1"/>
          </p:cNvSpPr>
          <p:nvPr>
            <p:ph type="sldImg"/>
          </p:nvPr>
        </p:nvSpPr>
        <p:spPr>
          <a:ln/>
        </p:spPr>
      </p:sp>
      <p:sp>
        <p:nvSpPr>
          <p:cNvPr id="121860"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4C6FA54C-5A5A-4B72-BD4E-D70657857532}" type="slidenum">
              <a:rPr lang="en-US" sz="1200" b="0" smtClean="0">
                <a:solidFill>
                  <a:schemeClr val="tx1"/>
                </a:solidFill>
                <a:latin typeface="Times New Roman" pitchFamily="18" charset="0"/>
              </a:rPr>
              <a:pPr/>
              <a:t>16</a:t>
            </a:fld>
            <a:endParaRPr lang="en-US" sz="1200" b="0" smtClean="0">
              <a:solidFill>
                <a:schemeClr val="tx1"/>
              </a:solidFill>
              <a:latin typeface="Times New Roman" pitchFamily="18" charset="0"/>
            </a:endParaRPr>
          </a:p>
        </p:txBody>
      </p:sp>
      <p:sp>
        <p:nvSpPr>
          <p:cNvPr id="122883" name="Rectangle 4"/>
          <p:cNvSpPr>
            <a:spLocks noGrp="1" noRot="1" noChangeAspect="1" noChangeArrowheads="1" noTextEdit="1"/>
          </p:cNvSpPr>
          <p:nvPr>
            <p:ph type="sldImg"/>
          </p:nvPr>
        </p:nvSpPr>
        <p:spPr>
          <a:ln/>
        </p:spPr>
      </p:sp>
      <p:sp>
        <p:nvSpPr>
          <p:cNvPr id="122884"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Three hours was chosen as the upper limit for treating acute stroke patients with IV tPA because that was the time window in the NINDS trial and the FDA used the NINDS protocol to define the upper limit of 3 hours.  The NINDS investigators chose 3 hours because prior studies had raised concerns about the safety of giving tPA beyond 3 hours.</a:t>
            </a:r>
          </a:p>
          <a:p>
            <a:r>
              <a:rPr lang="en-US" smtClean="0"/>
              <a:t>The fibrinolytic protocol should address the following issues:</a:t>
            </a:r>
          </a:p>
          <a:p>
            <a:pPr marL="457200" lvl="1" indent="0">
              <a:buFontTx/>
              <a:buChar char="•"/>
            </a:pPr>
            <a:r>
              <a:rPr lang="en-US" smtClean="0"/>
              <a:t>Identification of patients with stroke in the prehospital setting</a:t>
            </a:r>
          </a:p>
          <a:p>
            <a:pPr marL="457200" lvl="1" indent="0">
              <a:buFontTx/>
              <a:buChar char="•"/>
            </a:pPr>
            <a:r>
              <a:rPr lang="en-US" smtClean="0"/>
              <a:t>Assurance of prearrival hospital notification</a:t>
            </a:r>
          </a:p>
          <a:p>
            <a:pPr marL="457200" lvl="1" indent="0">
              <a:buFontTx/>
              <a:buChar char="•"/>
            </a:pPr>
            <a:r>
              <a:rPr lang="en-US" smtClean="0"/>
              <a:t>Development and maintenance of rapid triage and medical evaluation in the emergency department</a:t>
            </a:r>
          </a:p>
          <a:p>
            <a:pPr marL="457200" lvl="1" indent="0">
              <a:buFontTx/>
              <a:buChar char="•"/>
            </a:pPr>
            <a:r>
              <a:rPr lang="en-US" smtClean="0"/>
              <a:t>Development of a mechanism for rapidly obtaining a noncontrast head CT</a:t>
            </a:r>
          </a:p>
          <a:p>
            <a:pPr marL="457200" lvl="1" indent="0">
              <a:buFontTx/>
              <a:buChar char="•"/>
            </a:pPr>
            <a:r>
              <a:rPr lang="en-US" smtClean="0"/>
              <a:t>Identification of who will read the CT</a:t>
            </a:r>
          </a:p>
          <a:p>
            <a:pPr marL="457200" lvl="1" indent="0">
              <a:buFontTx/>
              <a:buChar char="•"/>
            </a:pPr>
            <a:r>
              <a:rPr lang="en-US" smtClean="0"/>
              <a:t>Determination of contraindications to fibrinolytic therapy</a:t>
            </a:r>
          </a:p>
          <a:p>
            <a:pPr marL="457200" lvl="1" indent="0">
              <a:buFontTx/>
              <a:buChar char="•"/>
            </a:pPr>
            <a:r>
              <a:rPr lang="en-US" smtClean="0"/>
              <a:t>Location of fibrinolytic drugs and determination of how they will be mixed</a:t>
            </a:r>
          </a:p>
          <a:p>
            <a:pPr marL="457200" lvl="1" indent="0">
              <a:buFontTx/>
              <a:buChar char="•"/>
            </a:pPr>
            <a:r>
              <a:rPr lang="en-US" smtClean="0"/>
              <a:t>Designation of who will administer drug</a:t>
            </a:r>
          </a:p>
          <a:p>
            <a:pPr marL="457200" lvl="1" indent="0">
              <a:buFontTx/>
              <a:buChar char="•"/>
            </a:pPr>
            <a:r>
              <a:rPr lang="en-US" smtClean="0"/>
              <a:t>Consultation for atypical cases or hemorrhagic complications</a:t>
            </a:r>
          </a:p>
          <a:p>
            <a:pPr marL="457200" lvl="1" indent="0">
              <a:buFontTx/>
              <a:buChar char="•"/>
            </a:pPr>
            <a:r>
              <a:rPr lang="en-US" smtClean="0"/>
              <a:t>Determination of where the patient will be admitted </a:t>
            </a:r>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6326ED8C-7CEA-4D6F-A718-4C0E084782AD}" type="slidenum">
              <a:rPr lang="en-US" sz="1200" b="0" smtClean="0">
                <a:solidFill>
                  <a:schemeClr val="tx1"/>
                </a:solidFill>
                <a:latin typeface="Times New Roman" pitchFamily="18" charset="0"/>
              </a:rPr>
              <a:pPr/>
              <a:t>17</a:t>
            </a:fld>
            <a:endParaRPr lang="en-US" sz="1200" b="0" smtClean="0">
              <a:solidFill>
                <a:schemeClr val="tx1"/>
              </a:solidFill>
              <a:latin typeface="Times New Roman" pitchFamily="18" charset="0"/>
            </a:endParaRPr>
          </a:p>
        </p:txBody>
      </p:sp>
      <p:sp>
        <p:nvSpPr>
          <p:cNvPr id="123907" name="Rectangle 4"/>
          <p:cNvSpPr>
            <a:spLocks noGrp="1" noRot="1" noChangeAspect="1" noChangeArrowheads="1" noTextEdit="1"/>
          </p:cNvSpPr>
          <p:nvPr>
            <p:ph type="sldImg"/>
          </p:nvPr>
        </p:nvSpPr>
        <p:spPr>
          <a:ln/>
        </p:spPr>
      </p:sp>
      <p:sp>
        <p:nvSpPr>
          <p:cNvPr id="123908"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National Institute of Neurological Disorders and Stroke (NINDS) study group has recommended timed goals for the evaluation of stroke patients who are candidates for fibrinolytic therapy.  The purpose of these targets or goals is to suggest a timeline that provides a specific evaluation level for 80% of patients with acute stroke.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61444" name="Slide Number Placeholder 3"/>
          <p:cNvSpPr>
            <a:spLocks noGrp="1"/>
          </p:cNvSpPr>
          <p:nvPr>
            <p:ph type="sldNum" sz="quarter" idx="5"/>
          </p:nvPr>
        </p:nvSpPr>
        <p:spPr/>
        <p:txBody>
          <a:bodyPr/>
          <a:lstStyle/>
          <a:p>
            <a:pPr>
              <a:defRPr/>
            </a:pPr>
            <a:fld id="{4EA5C3FC-4826-4985-8036-B0452C3B320E}" type="slidenum">
              <a:rPr lang="en-US" altLang="en-US" smtClean="0"/>
              <a:pPr>
                <a:defRPr/>
              </a:pPr>
              <a:t>21</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61444" name="Slide Number Placeholder 3"/>
          <p:cNvSpPr>
            <a:spLocks noGrp="1"/>
          </p:cNvSpPr>
          <p:nvPr>
            <p:ph type="sldNum" sz="quarter" idx="5"/>
          </p:nvPr>
        </p:nvSpPr>
        <p:spPr/>
        <p:txBody>
          <a:bodyPr/>
          <a:lstStyle/>
          <a:p>
            <a:pPr>
              <a:defRPr/>
            </a:pPr>
            <a:fld id="{CB76648C-8BF9-4F81-8D71-8837BA05C582}" type="slidenum">
              <a:rPr lang="en-US" altLang="en-US" smtClean="0"/>
              <a:pPr>
                <a:defRPr/>
              </a:pPr>
              <a:t>24</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61444" name="Slide Number Placeholder 3"/>
          <p:cNvSpPr>
            <a:spLocks noGrp="1"/>
          </p:cNvSpPr>
          <p:nvPr>
            <p:ph type="sldNum" sz="quarter" idx="5"/>
          </p:nvPr>
        </p:nvSpPr>
        <p:spPr/>
        <p:txBody>
          <a:bodyPr/>
          <a:lstStyle/>
          <a:p>
            <a:pPr>
              <a:defRPr/>
            </a:pPr>
            <a:fld id="{43F5B5EF-900E-41E5-98E0-6D34B45BBDF5}" type="slidenum">
              <a:rPr lang="en-US" altLang="en-US" smtClean="0"/>
              <a:pPr>
                <a:defRPr/>
              </a:pPr>
              <a:t>25</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61444" name="Slide Number Placeholder 3"/>
          <p:cNvSpPr>
            <a:spLocks noGrp="1"/>
          </p:cNvSpPr>
          <p:nvPr>
            <p:ph type="sldNum" sz="quarter" idx="5"/>
          </p:nvPr>
        </p:nvSpPr>
        <p:spPr/>
        <p:txBody>
          <a:bodyPr/>
          <a:lstStyle/>
          <a:p>
            <a:pPr>
              <a:defRPr/>
            </a:pPr>
            <a:fld id="{B4CB0067-3F52-475A-BD3A-730F7C40E2A0}" type="slidenum">
              <a:rPr lang="en-US" altLang="en-US" smtClean="0"/>
              <a:pPr>
                <a:defRPr/>
              </a:pPr>
              <a:t>26</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59B992AF-3871-4D3D-B90E-CDC1437651B1}" type="slidenum">
              <a:rPr lang="en-US" sz="1200" b="0" smtClean="0">
                <a:solidFill>
                  <a:schemeClr val="tx1"/>
                </a:solidFill>
                <a:latin typeface="Times New Roman" pitchFamily="18" charset="0"/>
              </a:rPr>
              <a:pPr/>
              <a:t>4</a:t>
            </a:fld>
            <a:endParaRPr lang="en-US" sz="1200" b="0" smtClean="0">
              <a:solidFill>
                <a:schemeClr val="tx1"/>
              </a:solidFill>
              <a:latin typeface="Times New Roman" pitchFamily="18" charset="0"/>
            </a:endParaRPr>
          </a:p>
        </p:txBody>
      </p:sp>
      <p:sp>
        <p:nvSpPr>
          <p:cNvPr id="93187" name="Rectangle 4"/>
          <p:cNvSpPr>
            <a:spLocks noGrp="1" noRot="1" noChangeAspect="1" noChangeArrowheads="1" noTextEdit="1"/>
          </p:cNvSpPr>
          <p:nvPr>
            <p:ph type="sldImg"/>
          </p:nvPr>
        </p:nvSpPr>
        <p:spPr>
          <a:ln/>
        </p:spPr>
      </p:sp>
      <p:sp>
        <p:nvSpPr>
          <p:cNvPr id="93188" name="Rectangle 5"/>
          <p:cNvSpPr>
            <a:spLocks noGrp="1" noChangeArrowheads="1"/>
          </p:cNvSpPr>
          <p:nvPr>
            <p:ph type="body" idx="1"/>
          </p:nvPr>
        </p:nvSpPr>
        <p:spPr>
          <a:xfrm>
            <a:off x="890588" y="4195763"/>
            <a:ext cx="5040312" cy="4295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Optimal care of the stroke victim of acute stroke must minimize delay in recognition of stroke symptoms, activation of the EMS system, rapid transport to and pre-arrival notification of a hospital capable of acute stroke care, appropriate evaluation and selection of eligible candidates (if applicable) for fibrinolytic therapy, and administration of fibrinolytics.  Delays at any of these major points can increase the the negative outcome of the stroke patient – to include making them ineligible for fibrinolytic therapy.</a:t>
            </a:r>
          </a:p>
          <a:p>
            <a:endParaRPr lang="en-US" smtClean="0"/>
          </a:p>
        </p:txBody>
      </p:sp>
      <p:graphicFrame>
        <p:nvGraphicFramePr>
          <p:cNvPr id="1127560" name="Group 136"/>
          <p:cNvGraphicFramePr>
            <a:graphicFrameLocks noGrp="1"/>
          </p:cNvGraphicFramePr>
          <p:nvPr/>
        </p:nvGraphicFramePr>
        <p:xfrm>
          <a:off x="885825" y="5624513"/>
          <a:ext cx="5086350" cy="3181350"/>
        </p:xfrm>
        <a:graphic>
          <a:graphicData uri="http://schemas.openxmlformats.org/drawingml/2006/table">
            <a:tbl>
              <a:tblPr/>
              <a:tblGrid>
                <a:gridCol w="1008063"/>
                <a:gridCol w="4078287"/>
              </a:tblGrid>
              <a:tr h="242398">
                <a:tc>
                  <a:txBody>
                    <a:bodyPr/>
                    <a:lstStyle/>
                    <a:p>
                      <a:pPr marL="0" marR="0" lvl="0" indent="0" algn="l" defTabSz="900113"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marL="90004" marR="90004" marT="44999" marB="449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00113"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rPr>
                        <a:t>Major Actions</a:t>
                      </a:r>
                    </a:p>
                  </a:txBody>
                  <a:tcPr marL="90004" marR="90004" marT="44999" marB="449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8270">
                <a:tc>
                  <a:txBody>
                    <a:bodyPr/>
                    <a:lstStyle/>
                    <a:p>
                      <a:pPr marL="0" marR="0" lvl="0" indent="0" algn="l" defTabSz="900113"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rPr>
                        <a:t>Detection</a:t>
                      </a:r>
                    </a:p>
                  </a:txBody>
                  <a:tcPr marL="90004" marR="90004" marT="44999" marB="449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00113" rtl="0" eaLnBrk="0" fontAlgn="base" latinLnBrk="0" hangingPunct="0">
                        <a:lnSpc>
                          <a:spcPct val="100000"/>
                        </a:lnSpc>
                        <a:spcBef>
                          <a:spcPct val="0"/>
                        </a:spcBef>
                        <a:spcAft>
                          <a:spcPct val="0"/>
                        </a:spcAft>
                        <a:buClrTx/>
                        <a:buSzTx/>
                        <a:buFontTx/>
                        <a:buChar char="•"/>
                        <a:tabLst/>
                      </a:pPr>
                      <a:r>
                        <a:rPr kumimoji="0" lang="en-US" sz="1000" b="0" i="0" u="none" strike="noStrike" cap="none" normalizeH="0" baseline="0" smtClean="0">
                          <a:ln>
                            <a:noFill/>
                          </a:ln>
                          <a:solidFill>
                            <a:schemeClr val="tx1"/>
                          </a:solidFill>
                          <a:effectLst/>
                          <a:latin typeface="Times New Roman" pitchFamily="18" charset="0"/>
                        </a:rPr>
                        <a:t> Early recognition – onset of stroke signs and symptoms</a:t>
                      </a:r>
                    </a:p>
                  </a:txBody>
                  <a:tcPr marL="90004" marR="90004" marT="44999" marB="449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07">
                <a:tc>
                  <a:txBody>
                    <a:bodyPr/>
                    <a:lstStyle/>
                    <a:p>
                      <a:pPr marL="0" marR="0" lvl="0" indent="0" algn="l" defTabSz="900113"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rPr>
                        <a:t>Dispatch</a:t>
                      </a:r>
                    </a:p>
                  </a:txBody>
                  <a:tcPr marL="90004" marR="90004" marT="44999" marB="449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00113" rtl="0" eaLnBrk="0" fontAlgn="base" latinLnBrk="0" hangingPunct="0">
                        <a:lnSpc>
                          <a:spcPct val="100000"/>
                        </a:lnSpc>
                        <a:spcBef>
                          <a:spcPct val="0"/>
                        </a:spcBef>
                        <a:spcAft>
                          <a:spcPct val="0"/>
                        </a:spcAft>
                        <a:buClrTx/>
                        <a:buSzTx/>
                        <a:buFontTx/>
                        <a:buChar char="•"/>
                        <a:tabLst/>
                      </a:pPr>
                      <a:r>
                        <a:rPr kumimoji="0" lang="en-US" sz="1000" b="0" i="0" u="none" strike="noStrike" cap="none" normalizeH="0" baseline="0" smtClean="0">
                          <a:ln>
                            <a:noFill/>
                          </a:ln>
                          <a:solidFill>
                            <a:schemeClr val="tx1"/>
                          </a:solidFill>
                          <a:effectLst/>
                          <a:latin typeface="Times New Roman" pitchFamily="18" charset="0"/>
                        </a:rPr>
                        <a:t> Activation of the EMS system and prompt EMS response</a:t>
                      </a:r>
                    </a:p>
                  </a:txBody>
                  <a:tcPr marL="90004" marR="90004" marT="44999" marB="449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08">
                <a:tc>
                  <a:txBody>
                    <a:bodyPr/>
                    <a:lstStyle/>
                    <a:p>
                      <a:pPr marL="0" marR="0" lvl="0" indent="0" algn="l" defTabSz="900113"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rPr>
                        <a:t>Delivery</a:t>
                      </a:r>
                    </a:p>
                  </a:txBody>
                  <a:tcPr marL="90004" marR="90004" marT="44999" marB="449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00113" rtl="0" eaLnBrk="0" fontAlgn="base" latinLnBrk="0" hangingPunct="0">
                        <a:lnSpc>
                          <a:spcPct val="100000"/>
                        </a:lnSpc>
                        <a:spcBef>
                          <a:spcPct val="0"/>
                        </a:spcBef>
                        <a:spcAft>
                          <a:spcPct val="0"/>
                        </a:spcAft>
                        <a:buClrTx/>
                        <a:buSzTx/>
                        <a:buFontTx/>
                        <a:buChar char="•"/>
                        <a:tabLst/>
                      </a:pPr>
                      <a:r>
                        <a:rPr kumimoji="0" lang="en-US" sz="1000" b="0" i="0" u="none" strike="noStrike" cap="none" normalizeH="0" baseline="0" smtClean="0">
                          <a:ln>
                            <a:noFill/>
                          </a:ln>
                          <a:solidFill>
                            <a:schemeClr val="tx1"/>
                          </a:solidFill>
                          <a:effectLst/>
                          <a:latin typeface="Times New Roman" pitchFamily="18" charset="0"/>
                        </a:rPr>
                        <a:t> Transportation, with prearrival notification, to receiving hospital</a:t>
                      </a:r>
                    </a:p>
                    <a:p>
                      <a:pPr marL="0" marR="0" lvl="0" indent="0" algn="l" defTabSz="900113" rtl="0" eaLnBrk="0" fontAlgn="base" latinLnBrk="0" hangingPunct="0">
                        <a:lnSpc>
                          <a:spcPct val="100000"/>
                        </a:lnSpc>
                        <a:spcBef>
                          <a:spcPct val="0"/>
                        </a:spcBef>
                        <a:spcAft>
                          <a:spcPct val="0"/>
                        </a:spcAft>
                        <a:buClrTx/>
                        <a:buSzTx/>
                        <a:buFontTx/>
                        <a:buChar char="•"/>
                        <a:tabLst/>
                      </a:pPr>
                      <a:r>
                        <a:rPr kumimoji="0" lang="en-US" sz="1000" b="0" i="0" u="none" strike="noStrike" cap="none" normalizeH="0" baseline="0" smtClean="0">
                          <a:ln>
                            <a:noFill/>
                          </a:ln>
                          <a:solidFill>
                            <a:schemeClr val="tx1"/>
                          </a:solidFill>
                          <a:effectLst/>
                          <a:latin typeface="Times New Roman" pitchFamily="18" charset="0"/>
                        </a:rPr>
                        <a:t> Provision of appropriate prehospital assessment and care</a:t>
                      </a:r>
                    </a:p>
                  </a:txBody>
                  <a:tcPr marL="90004" marR="90004" marT="44999" marB="449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4797">
                <a:tc>
                  <a:txBody>
                    <a:bodyPr/>
                    <a:lstStyle/>
                    <a:p>
                      <a:pPr marL="0" marR="0" lvl="0" indent="0" algn="l" defTabSz="900113"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rPr>
                        <a:t>Door</a:t>
                      </a:r>
                    </a:p>
                  </a:txBody>
                  <a:tcPr marL="90004" marR="90004" marT="44999" marB="449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00113" rtl="0" eaLnBrk="0" fontAlgn="base" latinLnBrk="0" hangingPunct="0">
                        <a:lnSpc>
                          <a:spcPct val="100000"/>
                        </a:lnSpc>
                        <a:spcBef>
                          <a:spcPct val="0"/>
                        </a:spcBef>
                        <a:spcAft>
                          <a:spcPct val="0"/>
                        </a:spcAft>
                        <a:buClrTx/>
                        <a:buSzTx/>
                        <a:buFontTx/>
                        <a:buChar char="•"/>
                        <a:tabLst/>
                      </a:pPr>
                      <a:r>
                        <a:rPr kumimoji="0" lang="en-US" sz="1000" b="0" i="0" u="none" strike="noStrike" cap="none" normalizeH="0" baseline="0" smtClean="0">
                          <a:ln>
                            <a:noFill/>
                          </a:ln>
                          <a:solidFill>
                            <a:schemeClr val="tx1"/>
                          </a:solidFill>
                          <a:effectLst/>
                          <a:latin typeface="Times New Roman" pitchFamily="18" charset="0"/>
                        </a:rPr>
                        <a:t> Immediate general and neurologic assessment in the ED</a:t>
                      </a:r>
                    </a:p>
                    <a:p>
                      <a:pPr marL="0" marR="0" lvl="0" indent="0" algn="l" defTabSz="900113" rtl="0" eaLnBrk="0" fontAlgn="base" latinLnBrk="0" hangingPunct="0">
                        <a:lnSpc>
                          <a:spcPct val="100000"/>
                        </a:lnSpc>
                        <a:spcBef>
                          <a:spcPct val="0"/>
                        </a:spcBef>
                        <a:spcAft>
                          <a:spcPct val="0"/>
                        </a:spcAft>
                        <a:buClrTx/>
                        <a:buSzTx/>
                        <a:buFontTx/>
                        <a:buChar char="•"/>
                        <a:tabLst/>
                      </a:pPr>
                      <a:r>
                        <a:rPr kumimoji="0" lang="en-US" sz="1000" b="0" i="0" u="none" strike="noStrike" cap="none" normalizeH="0" baseline="0" smtClean="0">
                          <a:ln>
                            <a:noFill/>
                          </a:ln>
                          <a:solidFill>
                            <a:schemeClr val="tx1"/>
                          </a:solidFill>
                          <a:effectLst/>
                          <a:latin typeface="Times New Roman" pitchFamily="18" charset="0"/>
                        </a:rPr>
                        <a:t> Aim or predefined evaluation targets</a:t>
                      </a:r>
                    </a:p>
                  </a:txBody>
                  <a:tcPr marL="90004" marR="90004" marT="44999" marB="449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9597">
                <a:tc>
                  <a:txBody>
                    <a:bodyPr/>
                    <a:lstStyle/>
                    <a:p>
                      <a:pPr marL="0" marR="0" lvl="0" indent="0" algn="l" defTabSz="900113"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rPr>
                        <a:t>Date</a:t>
                      </a:r>
                    </a:p>
                  </a:txBody>
                  <a:tcPr marL="90004" marR="90004" marT="44999" marB="449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00113" rtl="0" eaLnBrk="0" fontAlgn="base" latinLnBrk="0" hangingPunct="0">
                        <a:lnSpc>
                          <a:spcPct val="100000"/>
                        </a:lnSpc>
                        <a:spcBef>
                          <a:spcPct val="0"/>
                        </a:spcBef>
                        <a:spcAft>
                          <a:spcPct val="0"/>
                        </a:spcAft>
                        <a:buClrTx/>
                        <a:buSzTx/>
                        <a:buFontTx/>
                        <a:buChar char="•"/>
                        <a:tabLst/>
                      </a:pPr>
                      <a:r>
                        <a:rPr kumimoji="0" lang="en-US" sz="1000" b="0" i="0" u="none" strike="noStrike" cap="none" normalizeH="0" baseline="0" smtClean="0">
                          <a:ln>
                            <a:noFill/>
                          </a:ln>
                          <a:solidFill>
                            <a:schemeClr val="tx1"/>
                          </a:solidFill>
                          <a:effectLst/>
                          <a:latin typeface="Times New Roman" pitchFamily="18" charset="0"/>
                        </a:rPr>
                        <a:t> CT scan</a:t>
                      </a:r>
                    </a:p>
                    <a:p>
                      <a:pPr marL="0" marR="0" lvl="0" indent="0" algn="l" defTabSz="900113" rtl="0" eaLnBrk="0" fontAlgn="base" latinLnBrk="0" hangingPunct="0">
                        <a:lnSpc>
                          <a:spcPct val="100000"/>
                        </a:lnSpc>
                        <a:spcBef>
                          <a:spcPct val="0"/>
                        </a:spcBef>
                        <a:spcAft>
                          <a:spcPct val="0"/>
                        </a:spcAft>
                        <a:buClrTx/>
                        <a:buSzTx/>
                        <a:buFontTx/>
                        <a:buChar char="•"/>
                        <a:tabLst/>
                      </a:pPr>
                      <a:r>
                        <a:rPr kumimoji="0" lang="en-US" sz="1000" b="0" i="0" u="none" strike="noStrike" cap="none" normalizeH="0" baseline="0" smtClean="0">
                          <a:ln>
                            <a:noFill/>
                          </a:ln>
                          <a:solidFill>
                            <a:schemeClr val="tx1"/>
                          </a:solidFill>
                          <a:effectLst/>
                          <a:latin typeface="Times New Roman" pitchFamily="18" charset="0"/>
                        </a:rPr>
                        <a:t> Serial neurologic exams</a:t>
                      </a:r>
                    </a:p>
                    <a:p>
                      <a:pPr marL="0" marR="0" lvl="0" indent="0" algn="l" defTabSz="900113" rtl="0" eaLnBrk="0" fontAlgn="base" latinLnBrk="0" hangingPunct="0">
                        <a:lnSpc>
                          <a:spcPct val="100000"/>
                        </a:lnSpc>
                        <a:spcBef>
                          <a:spcPct val="0"/>
                        </a:spcBef>
                        <a:spcAft>
                          <a:spcPct val="0"/>
                        </a:spcAft>
                        <a:buClrTx/>
                        <a:buSzTx/>
                        <a:buFontTx/>
                        <a:buChar char="•"/>
                        <a:tabLst/>
                      </a:pPr>
                      <a:r>
                        <a:rPr kumimoji="0" lang="en-US" sz="1000" b="0" i="0" u="none" strike="noStrike" cap="none" normalizeH="0" baseline="0" smtClean="0">
                          <a:ln>
                            <a:noFill/>
                          </a:ln>
                          <a:solidFill>
                            <a:schemeClr val="tx1"/>
                          </a:solidFill>
                          <a:effectLst/>
                          <a:latin typeface="Times New Roman" pitchFamily="18" charset="0"/>
                        </a:rPr>
                        <a:t> Review for tPA exclusions</a:t>
                      </a:r>
                    </a:p>
                    <a:p>
                      <a:pPr marL="0" marR="0" lvl="0" indent="0" algn="l" defTabSz="900113" rtl="0" eaLnBrk="0" fontAlgn="base" latinLnBrk="0" hangingPunct="0">
                        <a:lnSpc>
                          <a:spcPct val="100000"/>
                        </a:lnSpc>
                        <a:spcBef>
                          <a:spcPct val="0"/>
                        </a:spcBef>
                        <a:spcAft>
                          <a:spcPct val="0"/>
                        </a:spcAft>
                        <a:buClrTx/>
                        <a:buSzTx/>
                        <a:buFontTx/>
                        <a:buChar char="•"/>
                        <a:tabLst/>
                      </a:pPr>
                      <a:r>
                        <a:rPr kumimoji="0" lang="en-US" sz="1000" b="0" i="0" u="none" strike="noStrike" cap="none" normalizeH="0" baseline="0" smtClean="0">
                          <a:ln>
                            <a:noFill/>
                          </a:ln>
                          <a:solidFill>
                            <a:schemeClr val="tx1"/>
                          </a:solidFill>
                          <a:effectLst/>
                          <a:latin typeface="Times New Roman" pitchFamily="18" charset="0"/>
                        </a:rPr>
                        <a:t> Review patient data</a:t>
                      </a:r>
                    </a:p>
                  </a:txBody>
                  <a:tcPr marL="90004" marR="90004" marT="44999" marB="449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02">
                <a:tc>
                  <a:txBody>
                    <a:bodyPr/>
                    <a:lstStyle/>
                    <a:p>
                      <a:pPr marL="0" marR="0" lvl="0" indent="0" algn="l" defTabSz="900113"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rPr>
                        <a:t>Decision</a:t>
                      </a:r>
                    </a:p>
                  </a:txBody>
                  <a:tcPr marL="90004" marR="90004" marT="44999" marB="449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00113" rtl="0" eaLnBrk="0" fontAlgn="base" latinLnBrk="0" hangingPunct="0">
                        <a:lnSpc>
                          <a:spcPct val="100000"/>
                        </a:lnSpc>
                        <a:spcBef>
                          <a:spcPct val="0"/>
                        </a:spcBef>
                        <a:spcAft>
                          <a:spcPct val="0"/>
                        </a:spcAft>
                        <a:buClrTx/>
                        <a:buSzTx/>
                        <a:buFontTx/>
                        <a:buChar char="•"/>
                        <a:tabLst/>
                      </a:pPr>
                      <a:r>
                        <a:rPr kumimoji="0" lang="en-US" sz="1000" b="0" i="0" u="none" strike="noStrike" cap="none" normalizeH="0" baseline="0" smtClean="0">
                          <a:ln>
                            <a:noFill/>
                          </a:ln>
                          <a:solidFill>
                            <a:schemeClr val="tx1"/>
                          </a:solidFill>
                          <a:effectLst/>
                          <a:latin typeface="Times New Roman" pitchFamily="18" charset="0"/>
                        </a:rPr>
                        <a:t> Patient remains candidate for tPA therapy? If “yes,” then:</a:t>
                      </a:r>
                    </a:p>
                    <a:p>
                      <a:pPr marL="0" marR="0" lvl="0" indent="0" algn="l" defTabSz="900113"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rPr>
                        <a:t>           - Review risks and benefits with patient and family</a:t>
                      </a:r>
                    </a:p>
                    <a:p>
                      <a:pPr marL="0" marR="0" lvl="0" indent="0" algn="l" defTabSz="900113"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rPr>
                        <a:t>           - Obtain informed consent for tPA therapy</a:t>
                      </a:r>
                    </a:p>
                  </a:txBody>
                  <a:tcPr marL="90004" marR="90004" marT="44999" marB="449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8270">
                <a:tc>
                  <a:txBody>
                    <a:bodyPr/>
                    <a:lstStyle/>
                    <a:p>
                      <a:pPr marL="0" marR="0" lvl="0" indent="0" algn="l" defTabSz="900113"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rPr>
                        <a:t>Drug</a:t>
                      </a:r>
                    </a:p>
                  </a:txBody>
                  <a:tcPr marL="90004" marR="90004" marT="44999" marB="449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00113" rtl="0" eaLnBrk="0" fontAlgn="base" latinLnBrk="0" hangingPunct="0">
                        <a:lnSpc>
                          <a:spcPct val="100000"/>
                        </a:lnSpc>
                        <a:spcBef>
                          <a:spcPct val="0"/>
                        </a:spcBef>
                        <a:spcAft>
                          <a:spcPct val="0"/>
                        </a:spcAft>
                        <a:buClrTx/>
                        <a:buSzTx/>
                        <a:buFontTx/>
                        <a:buChar char="•"/>
                        <a:tabLst/>
                      </a:pPr>
                      <a:r>
                        <a:rPr kumimoji="0" lang="en-US" sz="1000" b="0" i="0" u="none" strike="noStrike" cap="none" normalizeH="0" baseline="0" smtClean="0">
                          <a:ln>
                            <a:noFill/>
                          </a:ln>
                          <a:solidFill>
                            <a:schemeClr val="tx1"/>
                          </a:solidFill>
                          <a:effectLst/>
                          <a:latin typeface="Times New Roman" pitchFamily="18" charset="0"/>
                        </a:rPr>
                        <a:t>Begin tPA treatment within 3-hour time limit</a:t>
                      </a:r>
                    </a:p>
                  </a:txBody>
                  <a:tcPr marL="90004" marR="90004" marT="44999" marB="449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dirty="0" smtClean="0"/>
          </a:p>
        </p:txBody>
      </p:sp>
      <p:sp>
        <p:nvSpPr>
          <p:cNvPr id="61444" name="Slide Number Placeholder 3"/>
          <p:cNvSpPr>
            <a:spLocks noGrp="1"/>
          </p:cNvSpPr>
          <p:nvPr>
            <p:ph type="sldNum" sz="quarter" idx="5"/>
          </p:nvPr>
        </p:nvSpPr>
        <p:spPr/>
        <p:txBody>
          <a:bodyPr/>
          <a:lstStyle/>
          <a:p>
            <a:pPr>
              <a:defRPr/>
            </a:pPr>
            <a:fld id="{86BDB5C6-5FB6-4982-ADC3-2B8C114464DD}" type="slidenum">
              <a:rPr lang="en-US" altLang="en-US" smtClean="0"/>
              <a:pPr>
                <a:defRPr/>
              </a:pPr>
              <a:t>27</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61997AFA-045E-45A3-A48D-15AA8B9E02FB}" type="slidenum">
              <a:rPr lang="en-US" sz="1200" b="0" smtClean="0">
                <a:solidFill>
                  <a:schemeClr val="tx1"/>
                </a:solidFill>
                <a:latin typeface="Times New Roman" pitchFamily="18" charset="0"/>
              </a:rPr>
              <a:pPr/>
              <a:t>5</a:t>
            </a:fld>
            <a:endParaRPr lang="en-US" sz="1200" b="0" smtClean="0">
              <a:solidFill>
                <a:schemeClr val="tx1"/>
              </a:solidFill>
              <a:latin typeface="Times New Roman" pitchFamily="18" charset="0"/>
            </a:endParaRPr>
          </a:p>
        </p:txBody>
      </p:sp>
      <p:sp>
        <p:nvSpPr>
          <p:cNvPr id="95235" name="Rectangle 4"/>
          <p:cNvSpPr>
            <a:spLocks noGrp="1" noRot="1" noChangeAspect="1" noChangeArrowheads="1" noTextEdit="1"/>
          </p:cNvSpPr>
          <p:nvPr>
            <p:ph type="sldImg"/>
          </p:nvPr>
        </p:nvSpPr>
        <p:spPr>
          <a:ln/>
        </p:spPr>
      </p:sp>
      <p:sp>
        <p:nvSpPr>
          <p:cNvPr id="95236"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smtClean="0"/>
              <a:t>1. Detection</a:t>
            </a:r>
          </a:p>
          <a:p>
            <a:pPr marL="228600" indent="-228600"/>
            <a:r>
              <a:rPr lang="en-US" smtClean="0"/>
              <a:t>Surveys completed within major metropolitan areas found that less than 20% of those asked could name numbness or weakness of one side of the body as a stroke warning sign.  All other warning signs were even less known.</a:t>
            </a:r>
          </a:p>
          <a:p>
            <a:pPr marL="228600" indent="-228600"/>
            <a:endParaRPr lang="en-US" smtClean="0"/>
          </a:p>
          <a:p>
            <a:pPr marL="228600" indent="-228600"/>
            <a:r>
              <a:rPr lang="en-US" smtClean="0"/>
              <a:t>Public education is an essential part of any strategy to ensure timely access to care for stroke victims. It has been successful in reducing the time to arrival in the emergency department.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0E64048A-D715-4FD3-AE67-EA87E893B628}" type="slidenum">
              <a:rPr lang="en-US" sz="1200" b="0" smtClean="0">
                <a:solidFill>
                  <a:schemeClr val="tx1"/>
                </a:solidFill>
                <a:latin typeface="Times New Roman" pitchFamily="18" charset="0"/>
              </a:rPr>
              <a:pPr/>
              <a:t>6</a:t>
            </a:fld>
            <a:endParaRPr lang="en-US" sz="1200" b="0" smtClean="0">
              <a:solidFill>
                <a:schemeClr val="tx1"/>
              </a:solidFill>
              <a:latin typeface="Times New Roman" pitchFamily="18" charset="0"/>
            </a:endParaRPr>
          </a:p>
        </p:txBody>
      </p:sp>
      <p:sp>
        <p:nvSpPr>
          <p:cNvPr id="96259" name="Rectangle 4"/>
          <p:cNvSpPr>
            <a:spLocks noGrp="1" noRot="1" noChangeAspect="1" noChangeArrowheads="1" noTextEdit="1"/>
          </p:cNvSpPr>
          <p:nvPr>
            <p:ph type="sldImg"/>
          </p:nvPr>
        </p:nvSpPr>
        <p:spPr>
          <a:ln/>
        </p:spPr>
      </p:sp>
      <p:sp>
        <p:nvSpPr>
          <p:cNvPr id="96260"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2. Dispatch </a:t>
            </a:r>
          </a:p>
          <a:p>
            <a:r>
              <a:rPr lang="en-US" smtClean="0"/>
              <a:t>       Stroke victims and their families must be taught to activate the EMS</a:t>
            </a:r>
          </a:p>
          <a:p>
            <a:r>
              <a:rPr lang="en-US" smtClean="0"/>
              <a:t>       system as soon as they detect stroke signs or symptoms. Currently only  </a:t>
            </a:r>
          </a:p>
          <a:p>
            <a:r>
              <a:rPr lang="en-US" smtClean="0"/>
              <a:t>       half of stroke victims use the EMS system despite the fact that this  </a:t>
            </a:r>
          </a:p>
          <a:p>
            <a:r>
              <a:rPr lang="en-US" smtClean="0"/>
              <a:t>       system provides the safest and most efficient method for transporting the</a:t>
            </a:r>
          </a:p>
          <a:p>
            <a:r>
              <a:rPr lang="en-US" smtClean="0"/>
              <a:t>       patient to the hospital. </a:t>
            </a:r>
          </a:p>
          <a:p>
            <a:r>
              <a:rPr lang="en-US" smtClean="0"/>
              <a:t>       Although highly skilled dispatchers can be effective in triaging </a:t>
            </a:r>
          </a:p>
          <a:p>
            <a:r>
              <a:rPr lang="en-US" smtClean="0"/>
              <a:t>       emergencies over the telephone, additional education about stroke is </a:t>
            </a:r>
          </a:p>
          <a:p>
            <a:r>
              <a:rPr lang="en-US" smtClean="0"/>
              <a:t>       required. In a recent study, just over half of the EMS dispatchers correctly</a:t>
            </a:r>
          </a:p>
          <a:p>
            <a:r>
              <a:rPr lang="en-US" smtClean="0"/>
              <a:t>       diagnosed stroke from the initial EMS call.</a:t>
            </a:r>
          </a:p>
          <a:p>
            <a:endParaRPr lang="en-US" smtClean="0"/>
          </a:p>
          <a:p>
            <a:r>
              <a:rPr lang="en-US" smtClean="0"/>
              <a:t>       Contact with the EMS system not only enables the dispatch of trained   </a:t>
            </a:r>
          </a:p>
          <a:p>
            <a:r>
              <a:rPr lang="en-US" smtClean="0"/>
              <a:t>       providers but also puts the victim or family members in contact with</a:t>
            </a:r>
          </a:p>
          <a:p>
            <a:r>
              <a:rPr lang="en-US" smtClean="0"/>
              <a:t>       someone who can provide emergency information. EMS dispatchers can </a:t>
            </a:r>
          </a:p>
          <a:p>
            <a:r>
              <a:rPr lang="en-US" smtClean="0"/>
              <a:t>       instruct bystanders in lifesaving skills, such as airway management, </a:t>
            </a:r>
          </a:p>
          <a:p>
            <a:r>
              <a:rPr lang="en-US" smtClean="0"/>
              <a:t>       positioning of the patient, and rescue breathing, while EMS personnel are </a:t>
            </a:r>
          </a:p>
          <a:p>
            <a:r>
              <a:rPr lang="en-US" smtClean="0"/>
              <a:t>       en route. </a:t>
            </a:r>
          </a:p>
          <a:p>
            <a:endParaRPr lang="en-US" smtClean="0"/>
          </a:p>
          <a:p>
            <a:endParaRPr lang="en-US" smtClean="0"/>
          </a:p>
          <a:p>
            <a:endParaRPr lang="en-US" smtClean="0"/>
          </a:p>
          <a:p>
            <a:endParaRPr lang="en-US" smtClean="0"/>
          </a:p>
          <a:p>
            <a:endParaRPr lang="en-US" smtClean="0"/>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BE571E34-4B63-4064-9F4F-46C35E90D278}" type="slidenum">
              <a:rPr lang="en-US" sz="1200" b="0" smtClean="0">
                <a:solidFill>
                  <a:schemeClr val="tx1"/>
                </a:solidFill>
                <a:latin typeface="Times New Roman" pitchFamily="18" charset="0"/>
              </a:rPr>
              <a:pPr/>
              <a:t>7</a:t>
            </a:fld>
            <a:endParaRPr lang="en-US" sz="1200" b="0" smtClean="0">
              <a:solidFill>
                <a:schemeClr val="tx1"/>
              </a:solidFill>
              <a:latin typeface="Times New Roman" pitchFamily="18" charset="0"/>
            </a:endParaRPr>
          </a:p>
        </p:txBody>
      </p:sp>
      <p:sp>
        <p:nvSpPr>
          <p:cNvPr id="98307" name="Rectangle 4"/>
          <p:cNvSpPr>
            <a:spLocks noGrp="1" noRot="1" noChangeAspect="1" noChangeArrowheads="1" noTextEdit="1"/>
          </p:cNvSpPr>
          <p:nvPr>
            <p:ph type="sldImg"/>
          </p:nvPr>
        </p:nvSpPr>
        <p:spPr>
          <a:ln/>
        </p:spPr>
      </p:sp>
      <p:sp>
        <p:nvSpPr>
          <p:cNvPr id="98308"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3. Delivery</a:t>
            </a:r>
          </a:p>
          <a:p>
            <a:pPr marL="457200" lvl="1" indent="0">
              <a:buFontTx/>
              <a:buChar char="•"/>
            </a:pPr>
            <a:r>
              <a:rPr lang="en-US" smtClean="0"/>
              <a:t> Rapid identification of the stroke</a:t>
            </a:r>
          </a:p>
          <a:p>
            <a:pPr marL="457200" lvl="1" indent="0">
              <a:buFontTx/>
              <a:buChar char="•"/>
            </a:pPr>
            <a:r>
              <a:rPr lang="en-US" smtClean="0"/>
              <a:t> Support of vital functions</a:t>
            </a:r>
          </a:p>
          <a:p>
            <a:pPr marL="457200" lvl="1" indent="0">
              <a:buFontTx/>
              <a:buChar char="•"/>
            </a:pPr>
            <a:r>
              <a:rPr lang="en-US" smtClean="0"/>
              <a:t> Rapid transport of the victim to the receiving facility </a:t>
            </a:r>
          </a:p>
          <a:p>
            <a:pPr marL="457200" lvl="1" indent="0">
              <a:buFontTx/>
              <a:buChar char="•"/>
            </a:pPr>
            <a:r>
              <a:rPr lang="en-US" smtClean="0"/>
              <a:t> Pre-arrival notification of the receiving facility</a:t>
            </a:r>
          </a:p>
          <a:p>
            <a:r>
              <a:rPr lang="en-US" smtClean="0"/>
              <a:t>EMS providers must be effectively trained in the recognition and treatment of stroke.  EMS system protocols must assign a high priority to stroke patients. In most EMS systems, stroke patients are treated under a generic "altered mental status" protocol. Stroke must be suspected quickly by EMTs and paramedics in the field. In one study EMTs and paramedics correctly identified stroke and TIA in 72% of the patients with either condition.</a:t>
            </a:r>
          </a:p>
          <a:p>
            <a:r>
              <a:rPr lang="en-US" smtClean="0"/>
              <a:t>Training must incorporate protocols that cover early recognition, early stabilization, early transportation, and early notification of the receiving facility.</a:t>
            </a:r>
          </a:p>
          <a:p>
            <a:r>
              <a:rPr lang="en-US" smtClean="0"/>
              <a:t>Extensive medical histories and neurological exams by pre-hospital personnel are impractical, especially because gathering this data may delay transport to the ED.</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174C99DD-D2C0-47F5-8BF0-FA69688CB414}" type="slidenum">
              <a:rPr lang="en-US" sz="1200" b="0" smtClean="0">
                <a:solidFill>
                  <a:schemeClr val="tx1"/>
                </a:solidFill>
                <a:latin typeface="Times New Roman" pitchFamily="18" charset="0"/>
              </a:rPr>
              <a:pPr/>
              <a:t>8</a:t>
            </a:fld>
            <a:endParaRPr lang="en-US" sz="1200" b="0" smtClean="0">
              <a:solidFill>
                <a:schemeClr val="tx1"/>
              </a:solidFill>
              <a:latin typeface="Times New Roman" pitchFamily="18" charset="0"/>
            </a:endParaRPr>
          </a:p>
        </p:txBody>
      </p:sp>
      <p:sp>
        <p:nvSpPr>
          <p:cNvPr id="110595" name="Rectangle 2"/>
          <p:cNvSpPr>
            <a:spLocks noGrp="1" noRot="1" noChangeAspect="1" noChangeArrowheads="1" noTextEdit="1"/>
          </p:cNvSpPr>
          <p:nvPr>
            <p:ph type="sldImg"/>
          </p:nvPr>
        </p:nvSpPr>
        <p:spPr>
          <a:solidFill>
            <a:srgbClr val="FFFFFF"/>
          </a:solidFill>
          <a:ln/>
        </p:spPr>
      </p:sp>
      <p:sp>
        <p:nvSpPr>
          <p:cNvPr id="110596" name="Rectangle 3"/>
          <p:cNvSpPr>
            <a:spLocks noGrp="1" noChangeArrowheads="1"/>
          </p:cNvSpPr>
          <p:nvPr>
            <p:ph type="body" idx="1"/>
          </p:nvPr>
        </p:nvSpPr>
        <p:spPr>
          <a:solidFill>
            <a:srgbClr val="FFFFFF"/>
          </a:solidFill>
          <a:ln>
            <a:solidFill>
              <a:srgbClr val="000000"/>
            </a:solidFill>
          </a:ln>
        </p:spPr>
        <p:txBody>
          <a:bodyPr lIns="90004" tIns="45002" rIns="90004" bIns="45002"/>
          <a:lstStyle/>
          <a:p>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D835EC95-BB2C-47AA-A30E-E956F7B14A8F}" type="slidenum">
              <a:rPr lang="en-US" sz="1200" b="0" smtClean="0">
                <a:solidFill>
                  <a:schemeClr val="tx1"/>
                </a:solidFill>
                <a:latin typeface="Times New Roman" pitchFamily="18" charset="0"/>
              </a:rPr>
              <a:pPr/>
              <a:t>9</a:t>
            </a:fld>
            <a:endParaRPr lang="en-US" sz="1200" b="0" smtClean="0">
              <a:solidFill>
                <a:schemeClr val="tx1"/>
              </a:solidFill>
              <a:latin typeface="Times New Roman" pitchFamily="18" charset="0"/>
            </a:endParaRPr>
          </a:p>
        </p:txBody>
      </p:sp>
      <p:sp>
        <p:nvSpPr>
          <p:cNvPr id="111619" name="Rectangle 4"/>
          <p:cNvSpPr>
            <a:spLocks noGrp="1" noRot="1" noChangeAspect="1" noChangeArrowheads="1" noTextEdit="1"/>
          </p:cNvSpPr>
          <p:nvPr>
            <p:ph type="sldImg"/>
          </p:nvPr>
        </p:nvSpPr>
        <p:spPr>
          <a:ln/>
        </p:spPr>
      </p:sp>
      <p:sp>
        <p:nvSpPr>
          <p:cNvPr id="111620"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4. Door</a:t>
            </a:r>
          </a:p>
          <a:p>
            <a:r>
              <a:rPr lang="en-US" dirty="0" smtClean="0"/>
              <a:t>Hospitals should notify community EMS services whether they have the equipment and personnel to manage patients with acute stroke. </a:t>
            </a:r>
          </a:p>
          <a:p>
            <a:endParaRPr lang="en-US" dirty="0" smtClean="0"/>
          </a:p>
          <a:p>
            <a:r>
              <a:rPr lang="en-US" dirty="0" smtClean="0"/>
              <a:t>Some hospitals use "Code Stroke" or assemble a specific "stroke team" or prepare a designated "stroke unit" to organize personnel and equipment and evaluate and care for the stroke patient as efficiently as possible. This efficiency is maximized through the use of checklists, standing orders, and protocols.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F15F00FB-B508-4D93-AFE0-69E03F6F072F}" type="slidenum">
              <a:rPr lang="en-US" sz="1200" b="0" smtClean="0">
                <a:solidFill>
                  <a:schemeClr val="tx1"/>
                </a:solidFill>
                <a:latin typeface="Times New Roman" pitchFamily="18" charset="0"/>
              </a:rPr>
              <a:pPr/>
              <a:t>10</a:t>
            </a:fld>
            <a:endParaRPr lang="en-US" sz="1200" b="0" smtClean="0">
              <a:solidFill>
                <a:schemeClr val="tx1"/>
              </a:solidFill>
              <a:latin typeface="Times New Roman" pitchFamily="18" charset="0"/>
            </a:endParaRPr>
          </a:p>
        </p:txBody>
      </p:sp>
      <p:sp>
        <p:nvSpPr>
          <p:cNvPr id="113667" name="Rectangle 4"/>
          <p:cNvSpPr>
            <a:spLocks noGrp="1" noRot="1" noChangeAspect="1" noChangeArrowheads="1" noTextEdit="1"/>
          </p:cNvSpPr>
          <p:nvPr>
            <p:ph type="sldImg"/>
          </p:nvPr>
        </p:nvSpPr>
        <p:spPr>
          <a:ln/>
        </p:spPr>
      </p:sp>
      <p:sp>
        <p:nvSpPr>
          <p:cNvPr id="113668"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u="sng" smtClean="0"/>
              <a:t>Level of Consciousness</a:t>
            </a:r>
            <a:r>
              <a:rPr lang="en-US" smtClean="0"/>
              <a:t>: Determining the stroke patient's level of consciousness is crucial. Depressed consciousness within hours of onset of stroke implies a severe brain insult with increased ICP, usually from an intracerebral or subarachnoid hemorrhage. Early stupor or coma is uncommon with nonhemorrhagic strokes although it may occur with massive hemispheric or brain stem infarction.</a:t>
            </a:r>
          </a:p>
          <a:p>
            <a:r>
              <a:rPr lang="en-US" u="sng" smtClean="0"/>
              <a:t>Type of Stroke</a:t>
            </a:r>
            <a:r>
              <a:rPr lang="en-US" smtClean="0"/>
              <a:t>: (Hemorrhagic versus nonhemorrhagic) Histories and physical findings of hemorrhagic and ischemic stroke overlap, and emergency personnel should not depend solely on the clinical presentation for diagnosis. In most cases, a noncontrast CT scan is the definitive test for differentiating ischemic from hemorrhagic stroke. </a:t>
            </a:r>
          </a:p>
          <a:p>
            <a:r>
              <a:rPr lang="en-US" u="sng" smtClean="0"/>
              <a:t>Location of Stroke</a:t>
            </a:r>
            <a:r>
              <a:rPr lang="en-US" smtClean="0"/>
              <a:t>: In alert patients with brain infarction, higher cortical, language, visual, cranial nerve, motor, and sensory functions should be assessed. The neurological signs help distinguish carotid infarction from infarction of the vertebrobasilar distribution. </a:t>
            </a:r>
          </a:p>
          <a:p>
            <a:r>
              <a:rPr lang="en-US" u="sng" smtClean="0"/>
              <a:t>Severity of Stroke</a:t>
            </a:r>
            <a:r>
              <a:rPr lang="en-US" smtClean="0"/>
              <a:t>: The National Institutes of Health Stroke Scale (NIHSS) measures neurological function that correlates with stroke severity and long-term outcome in patients with ischemic stroke. It was designed to provide a reliable, valid, and easy-to-perform alternative to the standard neurological examination for patients with ischemic stroke.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defRPr sz="4400" b="1">
                <a:solidFill>
                  <a:srgbClr val="FFFF66"/>
                </a:solidFill>
                <a:latin typeface="Arial" pitchFamily="34" charset="0"/>
              </a:defRPr>
            </a:lvl1pPr>
            <a:lvl2pPr marL="742950" indent="-285750" defTabSz="887413">
              <a:defRPr sz="4400" b="1">
                <a:solidFill>
                  <a:srgbClr val="FFFF66"/>
                </a:solidFill>
                <a:latin typeface="Arial" pitchFamily="34" charset="0"/>
              </a:defRPr>
            </a:lvl2pPr>
            <a:lvl3pPr marL="1143000" indent="-228600" defTabSz="887413">
              <a:defRPr sz="4400" b="1">
                <a:solidFill>
                  <a:srgbClr val="FFFF66"/>
                </a:solidFill>
                <a:latin typeface="Arial" pitchFamily="34" charset="0"/>
              </a:defRPr>
            </a:lvl3pPr>
            <a:lvl4pPr marL="1600200" indent="-228600" defTabSz="887413">
              <a:defRPr sz="4400" b="1">
                <a:solidFill>
                  <a:srgbClr val="FFFF66"/>
                </a:solidFill>
                <a:latin typeface="Arial" pitchFamily="34" charset="0"/>
              </a:defRPr>
            </a:lvl4pPr>
            <a:lvl5pPr marL="2057400" indent="-228600" defTabSz="887413">
              <a:defRPr sz="4400" b="1">
                <a:solidFill>
                  <a:srgbClr val="FFFF66"/>
                </a:solidFill>
                <a:latin typeface="Arial" pitchFamily="34" charset="0"/>
              </a:defRPr>
            </a:lvl5pPr>
            <a:lvl6pPr marL="2514600" indent="-228600" algn="ctr" defTabSz="887413" eaLnBrk="0" fontAlgn="base" hangingPunct="0">
              <a:spcBef>
                <a:spcPct val="50000"/>
              </a:spcBef>
              <a:spcAft>
                <a:spcPct val="0"/>
              </a:spcAft>
              <a:defRPr sz="4400" b="1">
                <a:solidFill>
                  <a:srgbClr val="FFFF66"/>
                </a:solidFill>
                <a:latin typeface="Arial" pitchFamily="34" charset="0"/>
              </a:defRPr>
            </a:lvl6pPr>
            <a:lvl7pPr marL="2971800" indent="-228600" algn="ctr" defTabSz="887413" eaLnBrk="0" fontAlgn="base" hangingPunct="0">
              <a:spcBef>
                <a:spcPct val="50000"/>
              </a:spcBef>
              <a:spcAft>
                <a:spcPct val="0"/>
              </a:spcAft>
              <a:defRPr sz="4400" b="1">
                <a:solidFill>
                  <a:srgbClr val="FFFF66"/>
                </a:solidFill>
                <a:latin typeface="Arial" pitchFamily="34" charset="0"/>
              </a:defRPr>
            </a:lvl7pPr>
            <a:lvl8pPr marL="3429000" indent="-228600" algn="ctr" defTabSz="887413" eaLnBrk="0" fontAlgn="base" hangingPunct="0">
              <a:spcBef>
                <a:spcPct val="50000"/>
              </a:spcBef>
              <a:spcAft>
                <a:spcPct val="0"/>
              </a:spcAft>
              <a:defRPr sz="4400" b="1">
                <a:solidFill>
                  <a:srgbClr val="FFFF66"/>
                </a:solidFill>
                <a:latin typeface="Arial" pitchFamily="34" charset="0"/>
              </a:defRPr>
            </a:lvl8pPr>
            <a:lvl9pPr marL="3886200" indent="-228600" algn="ctr" defTabSz="887413" eaLnBrk="0" fontAlgn="base" hangingPunct="0">
              <a:spcBef>
                <a:spcPct val="50000"/>
              </a:spcBef>
              <a:spcAft>
                <a:spcPct val="0"/>
              </a:spcAft>
              <a:defRPr sz="4400" b="1">
                <a:solidFill>
                  <a:srgbClr val="FFFF66"/>
                </a:solidFill>
                <a:latin typeface="Arial" pitchFamily="34" charset="0"/>
              </a:defRPr>
            </a:lvl9pPr>
          </a:lstStyle>
          <a:p>
            <a:fld id="{65C2B4B0-E4FF-47A0-A533-84F7AEF57D69}" type="slidenum">
              <a:rPr lang="en-US" sz="1200" b="0" smtClean="0">
                <a:solidFill>
                  <a:schemeClr val="tx1"/>
                </a:solidFill>
                <a:latin typeface="Times New Roman" pitchFamily="18" charset="0"/>
              </a:rPr>
              <a:pPr/>
              <a:t>11</a:t>
            </a:fld>
            <a:endParaRPr lang="en-US" sz="1200" b="0" smtClean="0">
              <a:solidFill>
                <a:schemeClr val="tx1"/>
              </a:solidFill>
              <a:latin typeface="Times New Roman" pitchFamily="18" charset="0"/>
            </a:endParaRPr>
          </a:p>
        </p:txBody>
      </p:sp>
      <p:sp>
        <p:nvSpPr>
          <p:cNvPr id="115715" name="Rectangle 4"/>
          <p:cNvSpPr>
            <a:spLocks noGrp="1" noRot="1" noChangeAspect="1" noChangeArrowheads="1" noTextEdit="1"/>
          </p:cNvSpPr>
          <p:nvPr>
            <p:ph type="sldImg"/>
          </p:nvPr>
        </p:nvSpPr>
        <p:spPr>
          <a:ln/>
        </p:spPr>
      </p:sp>
      <p:sp>
        <p:nvSpPr>
          <p:cNvPr id="115716"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Diagnostic studies ordered in the emergency department are aimed at establishing stroke as the cause of the patient's symptoms, differentiating brain infarction from brain hemorrhage and determining the most likely cause of the stroke.</a:t>
            </a: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97CFA30-6D81-4C7B-B519-ADD405F2B287}" type="datetimeFigureOut">
              <a:rPr lang="id-ID" smtClean="0"/>
              <a:t>19/11/2014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1EE30B-A570-4700-803D-9A6B3D491EC8}" type="slidenum">
              <a:rPr lang="id-ID" smtClean="0"/>
              <a:t>‹#›</a:t>
            </a:fld>
            <a:endParaRPr lang="id-ID"/>
          </a:p>
        </p:txBody>
      </p:sp>
    </p:spTree>
    <p:extLst>
      <p:ext uri="{BB962C8B-B14F-4D97-AF65-F5344CB8AC3E}">
        <p14:creationId xmlns:p14="http://schemas.microsoft.com/office/powerpoint/2010/main" val="253019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97CFA30-6D81-4C7B-B519-ADD405F2B287}" type="datetimeFigureOut">
              <a:rPr lang="id-ID" smtClean="0"/>
              <a:t>19/11/2014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1EE30B-A570-4700-803D-9A6B3D491EC8}" type="slidenum">
              <a:rPr lang="id-ID" smtClean="0"/>
              <a:t>‹#›</a:t>
            </a:fld>
            <a:endParaRPr lang="id-ID"/>
          </a:p>
        </p:txBody>
      </p:sp>
    </p:spTree>
    <p:extLst>
      <p:ext uri="{BB962C8B-B14F-4D97-AF65-F5344CB8AC3E}">
        <p14:creationId xmlns:p14="http://schemas.microsoft.com/office/powerpoint/2010/main" val="1511215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97CFA30-6D81-4C7B-B519-ADD405F2B287}" type="datetimeFigureOut">
              <a:rPr lang="id-ID" smtClean="0"/>
              <a:t>19/11/2014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1EE30B-A570-4700-803D-9A6B3D491EC8}" type="slidenum">
              <a:rPr lang="id-ID" smtClean="0"/>
              <a:t>‹#›</a:t>
            </a:fld>
            <a:endParaRPr lang="id-ID"/>
          </a:p>
        </p:txBody>
      </p:sp>
    </p:spTree>
    <p:extLst>
      <p:ext uri="{BB962C8B-B14F-4D97-AF65-F5344CB8AC3E}">
        <p14:creationId xmlns:p14="http://schemas.microsoft.com/office/powerpoint/2010/main" val="1664513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7543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2209800"/>
            <a:ext cx="36576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343400" y="2209800"/>
            <a:ext cx="3657600" cy="3352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fld id="{41F288E2-DEF1-443F-9A57-D6E345BFD094}" type="datetime1">
              <a:rPr lang="en-US" altLang="en-US"/>
              <a:pPr>
                <a:defRPr/>
              </a:pPr>
              <a:t>11/19/2014</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D26E340-B074-49FE-A695-375C232CE244}" type="slidenum">
              <a:rPr lang="en-US" altLang="en-US"/>
              <a:pPr>
                <a:defRPr/>
              </a:pPr>
              <a:t>‹#›</a:t>
            </a:fld>
            <a:endParaRPr lang="en-US" altLang="en-US"/>
          </a:p>
        </p:txBody>
      </p:sp>
    </p:spTree>
    <p:extLst>
      <p:ext uri="{BB962C8B-B14F-4D97-AF65-F5344CB8AC3E}">
        <p14:creationId xmlns:p14="http://schemas.microsoft.com/office/powerpoint/2010/main" val="1473248917"/>
      </p:ext>
    </p:extLst>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75438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2209800"/>
            <a:ext cx="7467600" cy="3352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A77A26C2-9A33-4DB9-A969-B50CCACB5020}" type="datetime1">
              <a:rPr lang="en-US" altLang="en-US"/>
              <a:pPr>
                <a:defRPr/>
              </a:pPr>
              <a:t>11/19/2014</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0951B1-1F59-42D8-AEEA-362401534173}" type="slidenum">
              <a:rPr lang="en-US" altLang="en-US"/>
              <a:pPr>
                <a:defRPr/>
              </a:pPr>
              <a:t>‹#›</a:t>
            </a:fld>
            <a:endParaRPr lang="en-US" altLang="en-US"/>
          </a:p>
        </p:txBody>
      </p:sp>
    </p:spTree>
    <p:extLst>
      <p:ext uri="{BB962C8B-B14F-4D97-AF65-F5344CB8AC3E}">
        <p14:creationId xmlns:p14="http://schemas.microsoft.com/office/powerpoint/2010/main" val="3181237837"/>
      </p:ext>
    </p:extLst>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4478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4478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2467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97CFA30-6D81-4C7B-B519-ADD405F2B287}" type="datetimeFigureOut">
              <a:rPr lang="id-ID" smtClean="0"/>
              <a:t>19/11/2014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1EE30B-A570-4700-803D-9A6B3D491EC8}" type="slidenum">
              <a:rPr lang="id-ID" smtClean="0"/>
              <a:t>‹#›</a:t>
            </a:fld>
            <a:endParaRPr lang="id-ID"/>
          </a:p>
        </p:txBody>
      </p:sp>
    </p:spTree>
    <p:extLst>
      <p:ext uri="{BB962C8B-B14F-4D97-AF65-F5344CB8AC3E}">
        <p14:creationId xmlns:p14="http://schemas.microsoft.com/office/powerpoint/2010/main" val="79302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7CFA30-6D81-4C7B-B519-ADD405F2B287}" type="datetimeFigureOut">
              <a:rPr lang="id-ID" smtClean="0"/>
              <a:t>19/11/2014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A1EE30B-A570-4700-803D-9A6B3D491EC8}" type="slidenum">
              <a:rPr lang="id-ID" smtClean="0"/>
              <a:t>‹#›</a:t>
            </a:fld>
            <a:endParaRPr lang="id-ID"/>
          </a:p>
        </p:txBody>
      </p:sp>
    </p:spTree>
    <p:extLst>
      <p:ext uri="{BB962C8B-B14F-4D97-AF65-F5344CB8AC3E}">
        <p14:creationId xmlns:p14="http://schemas.microsoft.com/office/powerpoint/2010/main" val="3646507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97CFA30-6D81-4C7B-B519-ADD405F2B287}" type="datetimeFigureOut">
              <a:rPr lang="id-ID" smtClean="0"/>
              <a:t>19/11/2014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A1EE30B-A570-4700-803D-9A6B3D491EC8}" type="slidenum">
              <a:rPr lang="id-ID" smtClean="0"/>
              <a:t>‹#›</a:t>
            </a:fld>
            <a:endParaRPr lang="id-ID"/>
          </a:p>
        </p:txBody>
      </p:sp>
    </p:spTree>
    <p:extLst>
      <p:ext uri="{BB962C8B-B14F-4D97-AF65-F5344CB8AC3E}">
        <p14:creationId xmlns:p14="http://schemas.microsoft.com/office/powerpoint/2010/main" val="2160015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97CFA30-6D81-4C7B-B519-ADD405F2B287}" type="datetimeFigureOut">
              <a:rPr lang="id-ID" smtClean="0"/>
              <a:t>19/11/2014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A1EE30B-A570-4700-803D-9A6B3D491EC8}" type="slidenum">
              <a:rPr lang="id-ID" smtClean="0"/>
              <a:t>‹#›</a:t>
            </a:fld>
            <a:endParaRPr lang="id-ID"/>
          </a:p>
        </p:txBody>
      </p:sp>
    </p:spTree>
    <p:extLst>
      <p:ext uri="{BB962C8B-B14F-4D97-AF65-F5344CB8AC3E}">
        <p14:creationId xmlns:p14="http://schemas.microsoft.com/office/powerpoint/2010/main" val="4131273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97CFA30-6D81-4C7B-B519-ADD405F2B287}" type="datetimeFigureOut">
              <a:rPr lang="id-ID" smtClean="0"/>
              <a:t>19/11/2014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A1EE30B-A570-4700-803D-9A6B3D491EC8}" type="slidenum">
              <a:rPr lang="id-ID" smtClean="0"/>
              <a:t>‹#›</a:t>
            </a:fld>
            <a:endParaRPr lang="id-ID"/>
          </a:p>
        </p:txBody>
      </p:sp>
    </p:spTree>
    <p:extLst>
      <p:ext uri="{BB962C8B-B14F-4D97-AF65-F5344CB8AC3E}">
        <p14:creationId xmlns:p14="http://schemas.microsoft.com/office/powerpoint/2010/main" val="365156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CFA30-6D81-4C7B-B519-ADD405F2B287}" type="datetimeFigureOut">
              <a:rPr lang="id-ID" smtClean="0"/>
              <a:t>19/11/2014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A1EE30B-A570-4700-803D-9A6B3D491EC8}" type="slidenum">
              <a:rPr lang="id-ID" smtClean="0"/>
              <a:t>‹#›</a:t>
            </a:fld>
            <a:endParaRPr lang="id-ID"/>
          </a:p>
        </p:txBody>
      </p:sp>
    </p:spTree>
    <p:extLst>
      <p:ext uri="{BB962C8B-B14F-4D97-AF65-F5344CB8AC3E}">
        <p14:creationId xmlns:p14="http://schemas.microsoft.com/office/powerpoint/2010/main" val="423437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CFA30-6D81-4C7B-B519-ADD405F2B287}" type="datetimeFigureOut">
              <a:rPr lang="id-ID" smtClean="0"/>
              <a:t>19/11/2014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A1EE30B-A570-4700-803D-9A6B3D491EC8}" type="slidenum">
              <a:rPr lang="id-ID" smtClean="0"/>
              <a:t>‹#›</a:t>
            </a:fld>
            <a:endParaRPr lang="id-ID"/>
          </a:p>
        </p:txBody>
      </p:sp>
    </p:spTree>
    <p:extLst>
      <p:ext uri="{BB962C8B-B14F-4D97-AF65-F5344CB8AC3E}">
        <p14:creationId xmlns:p14="http://schemas.microsoft.com/office/powerpoint/2010/main" val="2166997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CFA30-6D81-4C7B-B519-ADD405F2B287}" type="datetimeFigureOut">
              <a:rPr lang="id-ID" smtClean="0"/>
              <a:t>19/11/2014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A1EE30B-A570-4700-803D-9A6B3D491EC8}" type="slidenum">
              <a:rPr lang="id-ID" smtClean="0"/>
              <a:t>‹#›</a:t>
            </a:fld>
            <a:endParaRPr lang="id-ID"/>
          </a:p>
        </p:txBody>
      </p:sp>
    </p:spTree>
    <p:extLst>
      <p:ext uri="{BB962C8B-B14F-4D97-AF65-F5344CB8AC3E}">
        <p14:creationId xmlns:p14="http://schemas.microsoft.com/office/powerpoint/2010/main" val="251720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CFA30-6D81-4C7B-B519-ADD405F2B287}" type="datetimeFigureOut">
              <a:rPr lang="id-ID" smtClean="0"/>
              <a:t>19/11/2014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EE30B-A570-4700-803D-9A6B3D491EC8}" type="slidenum">
              <a:rPr lang="id-ID" smtClean="0"/>
              <a:t>‹#›</a:t>
            </a:fld>
            <a:endParaRPr lang="id-ID"/>
          </a:p>
        </p:txBody>
      </p:sp>
    </p:spTree>
    <p:extLst>
      <p:ext uri="{BB962C8B-B14F-4D97-AF65-F5344CB8AC3E}">
        <p14:creationId xmlns:p14="http://schemas.microsoft.com/office/powerpoint/2010/main" val="37161381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4.xml"/><Relationship Id="rId4" Type="http://schemas.openxmlformats.org/officeDocument/2006/relationships/image" Target="../media/image9.jpeg"/></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hyperlink" Target="http://stroke.ahajournals.org/content/early/2013/01/31/STR.0b013e318284056a.full#ref-13"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roke.ahajournals.org/content/early/2013/01/31/STR.0b013e318284056a.full#ref-1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stroke.ahajournals.org/content/early/2013/01/31/STR.0b013e318284056a.full#ref-13"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troke.ahajournals.org/content/early/2013/01/31/STR.0b013e318284056a.full#ref-13"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troke.ahajournals.org/content/early/2013/01/31/STR.0b013e318284056a.full#ref-13"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ideo" Target="file:///C:\Documents%20and%20Settings\mary.paulsen\Desktop\EMS\05.mpg" TargetMode="Externa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4665"/>
            <a:ext cx="7918648" cy="3195786"/>
          </a:xfrm>
        </p:spPr>
        <p:txBody>
          <a:bodyPr/>
          <a:lstStyle/>
          <a:p>
            <a:r>
              <a:rPr lang="id-ID" dirty="0" smtClean="0"/>
              <a:t>Penobatan terkini stroke akut</a:t>
            </a:r>
            <a:endParaRPr lang="id-ID" dirty="0"/>
          </a:p>
        </p:txBody>
      </p:sp>
      <p:sp>
        <p:nvSpPr>
          <p:cNvPr id="3" name="Subtitle 2"/>
          <p:cNvSpPr>
            <a:spLocks noGrp="1"/>
          </p:cNvSpPr>
          <p:nvPr>
            <p:ph type="subTitle" idx="1"/>
          </p:nvPr>
        </p:nvSpPr>
        <p:spPr/>
        <p:txBody>
          <a:bodyPr/>
          <a:lstStyle/>
          <a:p>
            <a:r>
              <a:rPr lang="id-ID" dirty="0" smtClean="0"/>
              <a:t>Dr.L.Laksmiasanti SpS(K)</a:t>
            </a:r>
          </a:p>
          <a:p>
            <a:r>
              <a:rPr lang="id-ID" dirty="0" smtClean="0"/>
              <a:t>Bethesda Hospital</a:t>
            </a:r>
          </a:p>
          <a:p>
            <a:r>
              <a:rPr lang="id-ID" dirty="0" smtClean="0"/>
              <a:t>Neurology dep Fac of med UGM</a:t>
            </a:r>
            <a:endParaRPr lang="id-ID" dirty="0"/>
          </a:p>
        </p:txBody>
      </p:sp>
    </p:spTree>
    <p:extLst>
      <p:ext uri="{BB962C8B-B14F-4D97-AF65-F5344CB8AC3E}">
        <p14:creationId xmlns:p14="http://schemas.microsoft.com/office/powerpoint/2010/main" val="3539306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E1FD4BBA-BBE8-437A-A5C6-FF5B4D7FD442}" type="slidenum">
              <a:rPr lang="en-US" altLang="en-US" sz="1400" b="0" smtClean="0">
                <a:solidFill>
                  <a:schemeClr val="tx1"/>
                </a:solidFill>
              </a:rPr>
              <a:pPr/>
              <a:t>10</a:t>
            </a:fld>
            <a:endParaRPr lang="en-US" altLang="en-US" sz="1400" b="0" smtClean="0">
              <a:solidFill>
                <a:schemeClr val="tx1"/>
              </a:solidFill>
            </a:endParaRPr>
          </a:p>
        </p:txBody>
      </p:sp>
      <p:sp>
        <p:nvSpPr>
          <p:cNvPr id="1176578" name="Rectangle 2"/>
          <p:cNvSpPr>
            <a:spLocks noGrp="1" noChangeArrowheads="1"/>
          </p:cNvSpPr>
          <p:nvPr>
            <p:ph type="title"/>
          </p:nvPr>
        </p:nvSpPr>
        <p:spPr/>
        <p:txBody>
          <a:bodyPr>
            <a:normAutofit fontScale="90000"/>
          </a:bodyPr>
          <a:lstStyle/>
          <a:p>
            <a:pPr>
              <a:defRPr/>
            </a:pPr>
            <a:r>
              <a:rPr lang="en-US" smtClean="0"/>
              <a:t>5. Data:</a:t>
            </a:r>
            <a:r>
              <a:rPr lang="en-US" sz="3200" smtClean="0">
                <a:latin typeface="Arial" charset="0"/>
              </a:rPr>
              <a:t> </a:t>
            </a:r>
            <a:r>
              <a:rPr lang="en-US" sz="3200" i="1" smtClean="0"/>
              <a:t>Emergency Evaluation and Management</a:t>
            </a:r>
            <a:endParaRPr lang="en-US" smtClean="0"/>
          </a:p>
        </p:txBody>
      </p:sp>
      <p:sp>
        <p:nvSpPr>
          <p:cNvPr id="1176579" name="Rectangle 3"/>
          <p:cNvSpPr>
            <a:spLocks noGrp="1" noChangeArrowheads="1"/>
          </p:cNvSpPr>
          <p:nvPr>
            <p:ph type="body" idx="1"/>
          </p:nvPr>
        </p:nvSpPr>
        <p:spPr>
          <a:xfrm>
            <a:off x="533400" y="2209800"/>
            <a:ext cx="4038600" cy="4343400"/>
          </a:xfrm>
        </p:spPr>
        <p:txBody>
          <a:bodyPr/>
          <a:lstStyle/>
          <a:p>
            <a:pPr marL="457200" indent="-457200">
              <a:buFontTx/>
              <a:buNone/>
              <a:defRPr/>
            </a:pPr>
            <a:r>
              <a:rPr lang="en-US" sz="2000" dirty="0" smtClean="0"/>
              <a:t>     </a:t>
            </a:r>
            <a:r>
              <a:rPr lang="en-US" sz="2000" dirty="0" smtClean="0"/>
              <a:t> </a:t>
            </a:r>
            <a:r>
              <a:rPr lang="en-US" sz="2000" dirty="0" smtClean="0"/>
              <a:t>emergency neurological stroke assessment </a:t>
            </a:r>
            <a:r>
              <a:rPr lang="en-US" sz="2000" dirty="0" smtClean="0"/>
              <a:t>s</a:t>
            </a:r>
            <a:r>
              <a:rPr lang="id-ID" sz="2000" dirty="0" smtClean="0"/>
              <a:t>egera dikerjakan dengan memperhatikan 4hal</a:t>
            </a:r>
            <a:endParaRPr lang="en-US" sz="2000" dirty="0" smtClean="0"/>
          </a:p>
          <a:p>
            <a:pPr marL="457200" indent="-457200">
              <a:buFontTx/>
              <a:buAutoNum type="arabicPeriod"/>
              <a:defRPr/>
            </a:pPr>
            <a:r>
              <a:rPr lang="id-ID" sz="2000" dirty="0" smtClean="0">
                <a:solidFill>
                  <a:schemeClr val="accent1"/>
                </a:solidFill>
              </a:rPr>
              <a:t>Tingkat kesdarani</a:t>
            </a:r>
            <a:endParaRPr lang="en-US" sz="2000" dirty="0" smtClean="0"/>
          </a:p>
          <a:p>
            <a:pPr marL="457200" indent="-457200">
              <a:buFontTx/>
              <a:buAutoNum type="arabicPeriod"/>
              <a:defRPr/>
            </a:pPr>
            <a:r>
              <a:rPr lang="en-US" sz="2000" dirty="0" smtClean="0">
                <a:solidFill>
                  <a:schemeClr val="accent1"/>
                </a:solidFill>
              </a:rPr>
              <a:t>T</a:t>
            </a:r>
            <a:r>
              <a:rPr lang="id-ID" sz="2000" dirty="0" smtClean="0">
                <a:solidFill>
                  <a:schemeClr val="accent1"/>
                </a:solidFill>
              </a:rPr>
              <a:t>ipe</a:t>
            </a:r>
            <a:r>
              <a:rPr lang="en-US" sz="2000" dirty="0" smtClean="0">
                <a:solidFill>
                  <a:schemeClr val="accent1"/>
                </a:solidFill>
              </a:rPr>
              <a:t> </a:t>
            </a:r>
            <a:r>
              <a:rPr lang="en-US" sz="2000" dirty="0" smtClean="0">
                <a:solidFill>
                  <a:schemeClr val="accent1"/>
                </a:solidFill>
              </a:rPr>
              <a:t>stroke</a:t>
            </a:r>
            <a:r>
              <a:rPr lang="en-US" sz="2000" dirty="0" smtClean="0">
                <a:solidFill>
                  <a:srgbClr val="FFFFFF"/>
                </a:solidFill>
              </a:rPr>
              <a:t> (hemorrhagic versus </a:t>
            </a:r>
            <a:r>
              <a:rPr lang="en-US" sz="2000" dirty="0" err="1" smtClean="0">
                <a:solidFill>
                  <a:srgbClr val="FFFFFF"/>
                </a:solidFill>
              </a:rPr>
              <a:t>nonhemorrhagic</a:t>
            </a:r>
            <a:r>
              <a:rPr lang="en-US" sz="2000" dirty="0" smtClean="0">
                <a:solidFill>
                  <a:srgbClr val="FFFFFF"/>
                </a:solidFill>
              </a:rPr>
              <a:t>)</a:t>
            </a:r>
            <a:endParaRPr lang="en-US" sz="2000" dirty="0" smtClean="0"/>
          </a:p>
          <a:p>
            <a:pPr marL="457200" indent="-457200">
              <a:buFontTx/>
              <a:buAutoNum type="arabicPeriod"/>
              <a:defRPr/>
            </a:pPr>
            <a:r>
              <a:rPr lang="en-US" sz="2000" dirty="0" smtClean="0">
                <a:solidFill>
                  <a:schemeClr val="accent1"/>
                </a:solidFill>
              </a:rPr>
              <a:t>Lo</a:t>
            </a:r>
            <a:r>
              <a:rPr lang="id-ID" sz="2000" dirty="0" smtClean="0">
                <a:solidFill>
                  <a:schemeClr val="accent1"/>
                </a:solidFill>
              </a:rPr>
              <a:t>kasi</a:t>
            </a:r>
            <a:r>
              <a:rPr lang="en-US" sz="2000" dirty="0" smtClean="0">
                <a:solidFill>
                  <a:schemeClr val="accent1"/>
                </a:solidFill>
              </a:rPr>
              <a:t> </a:t>
            </a:r>
            <a:r>
              <a:rPr lang="en-US" sz="2000" dirty="0" smtClean="0">
                <a:solidFill>
                  <a:schemeClr val="accent1"/>
                </a:solidFill>
              </a:rPr>
              <a:t>stroke</a:t>
            </a:r>
            <a:r>
              <a:rPr lang="en-US" sz="2000" dirty="0" smtClean="0">
                <a:solidFill>
                  <a:srgbClr val="FFFFFF"/>
                </a:solidFill>
              </a:rPr>
              <a:t> (carotid versus </a:t>
            </a:r>
            <a:r>
              <a:rPr lang="en-US" sz="2000" dirty="0" err="1" smtClean="0">
                <a:solidFill>
                  <a:srgbClr val="FFFFFF"/>
                </a:solidFill>
              </a:rPr>
              <a:t>vertebrobasilar</a:t>
            </a:r>
            <a:r>
              <a:rPr lang="en-US" sz="2000" dirty="0" smtClean="0">
                <a:solidFill>
                  <a:srgbClr val="FFFFFF"/>
                </a:solidFill>
              </a:rPr>
              <a:t>)</a:t>
            </a:r>
            <a:endParaRPr lang="en-US" sz="2000" dirty="0" smtClean="0"/>
          </a:p>
          <a:p>
            <a:pPr marL="457200" indent="-457200">
              <a:buFontTx/>
              <a:buAutoNum type="arabicPeriod"/>
              <a:defRPr/>
            </a:pPr>
            <a:r>
              <a:rPr lang="id-ID" sz="2000" dirty="0" smtClean="0">
                <a:solidFill>
                  <a:schemeClr val="accent1"/>
                </a:solidFill>
              </a:rPr>
              <a:t>Berat ringan</a:t>
            </a:r>
            <a:r>
              <a:rPr lang="en-US" sz="2000" dirty="0" smtClean="0">
                <a:solidFill>
                  <a:schemeClr val="accent1"/>
                </a:solidFill>
              </a:rPr>
              <a:t> </a:t>
            </a:r>
            <a:r>
              <a:rPr lang="en-US" sz="2000" dirty="0" smtClean="0">
                <a:solidFill>
                  <a:schemeClr val="accent1"/>
                </a:solidFill>
              </a:rPr>
              <a:t>of stroke</a:t>
            </a:r>
          </a:p>
        </p:txBody>
      </p:sp>
      <p:pic>
        <p:nvPicPr>
          <p:cNvPr id="48133" name="Picture 4" descr="Hosp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1400" y="2286000"/>
            <a:ext cx="429260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395733"/>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C22E73B7-C626-4E46-8534-7F13215B1C1A}" type="slidenum">
              <a:rPr lang="en-US" altLang="en-US" sz="1400" b="0" smtClean="0">
                <a:solidFill>
                  <a:schemeClr val="tx1"/>
                </a:solidFill>
              </a:rPr>
              <a:pPr/>
              <a:t>11</a:t>
            </a:fld>
            <a:endParaRPr lang="en-US" altLang="en-US" sz="1400" b="0" smtClean="0">
              <a:solidFill>
                <a:schemeClr val="tx1"/>
              </a:solidFill>
            </a:endParaRPr>
          </a:p>
        </p:txBody>
      </p:sp>
      <p:sp>
        <p:nvSpPr>
          <p:cNvPr id="1180674" name="Rectangle 2"/>
          <p:cNvSpPr>
            <a:spLocks noGrp="1" noChangeArrowheads="1"/>
          </p:cNvSpPr>
          <p:nvPr>
            <p:ph type="title"/>
          </p:nvPr>
        </p:nvSpPr>
        <p:spPr/>
        <p:txBody>
          <a:bodyPr/>
          <a:lstStyle/>
          <a:p>
            <a:pPr>
              <a:defRPr/>
            </a:pPr>
            <a:r>
              <a:rPr lang="en-US" smtClean="0"/>
              <a:t>Emergency Diagnostic Studies</a:t>
            </a:r>
          </a:p>
        </p:txBody>
      </p:sp>
      <p:sp>
        <p:nvSpPr>
          <p:cNvPr id="1180675" name="Rectangle 3"/>
          <p:cNvSpPr>
            <a:spLocks noGrp="1" noChangeArrowheads="1"/>
          </p:cNvSpPr>
          <p:nvPr>
            <p:ph type="body" idx="1"/>
          </p:nvPr>
        </p:nvSpPr>
        <p:spPr/>
        <p:txBody>
          <a:bodyPr/>
          <a:lstStyle/>
          <a:p>
            <a:pPr>
              <a:defRPr/>
            </a:pPr>
            <a:r>
              <a:rPr lang="id-ID" dirty="0" smtClean="0"/>
              <a:t>Saat ini CT scan merupakan alat dignostik yg penting</a:t>
            </a:r>
            <a:r>
              <a:rPr lang="en-US" dirty="0" smtClean="0"/>
              <a:t>.</a:t>
            </a:r>
            <a:endParaRPr lang="en-US" dirty="0" smtClean="0"/>
          </a:p>
          <a:p>
            <a:pPr>
              <a:buFontTx/>
              <a:buNone/>
              <a:defRPr/>
            </a:pPr>
            <a:endParaRPr lang="en-US" dirty="0" smtClean="0"/>
          </a:p>
          <a:p>
            <a:pPr>
              <a:defRPr/>
            </a:pPr>
            <a:r>
              <a:rPr lang="id-ID" dirty="0" smtClean="0"/>
              <a:t>Tujuan</a:t>
            </a:r>
            <a:r>
              <a:rPr lang="en-US" dirty="0" smtClean="0"/>
              <a:t>: </a:t>
            </a:r>
            <a:r>
              <a:rPr lang="en-US" dirty="0" smtClean="0"/>
              <a:t>CT </a:t>
            </a:r>
            <a:r>
              <a:rPr lang="id-ID" dirty="0" smtClean="0"/>
              <a:t>dpt selesai dan dibaca dlm waktu 45 menit  sejak pasien masuk ruang IGD</a:t>
            </a:r>
            <a:r>
              <a:rPr lang="en-US" dirty="0" smtClean="0"/>
              <a:t>.</a:t>
            </a:r>
            <a:endParaRPr lang="en-US" dirty="0" smtClean="0">
              <a:solidFill>
                <a:srgbClr val="FFFF66"/>
              </a:solidFill>
            </a:endParaRPr>
          </a:p>
        </p:txBody>
      </p:sp>
    </p:spTree>
    <p:extLst>
      <p:ext uri="{BB962C8B-B14F-4D97-AF65-F5344CB8AC3E}">
        <p14:creationId xmlns:p14="http://schemas.microsoft.com/office/powerpoint/2010/main" val="4229233131"/>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B515EF42-26ED-45B1-9D04-ABA103AE56A6}" type="slidenum">
              <a:rPr lang="en-US" altLang="en-US" sz="1400" b="0" smtClean="0">
                <a:solidFill>
                  <a:schemeClr val="tx1"/>
                </a:solidFill>
              </a:rPr>
              <a:pPr/>
              <a:t>12</a:t>
            </a:fld>
            <a:endParaRPr lang="en-US" altLang="en-US" sz="1400" b="0" smtClean="0">
              <a:solidFill>
                <a:schemeClr val="tx1"/>
              </a:solidFill>
            </a:endParaRPr>
          </a:p>
        </p:txBody>
      </p:sp>
      <p:sp>
        <p:nvSpPr>
          <p:cNvPr id="1183746" name="Rectangle 2"/>
          <p:cNvSpPr>
            <a:spLocks noGrp="1" noChangeArrowheads="1"/>
          </p:cNvSpPr>
          <p:nvPr>
            <p:ph type="title"/>
          </p:nvPr>
        </p:nvSpPr>
        <p:spPr/>
        <p:txBody>
          <a:bodyPr>
            <a:normAutofit fontScale="90000"/>
          </a:bodyPr>
          <a:lstStyle/>
          <a:p>
            <a:pPr>
              <a:defRPr/>
            </a:pPr>
            <a:r>
              <a:rPr lang="en-US" smtClean="0"/>
              <a:t>Emergency Diagnostic Studies</a:t>
            </a:r>
          </a:p>
        </p:txBody>
      </p:sp>
      <p:sp>
        <p:nvSpPr>
          <p:cNvPr id="1183747" name="Rectangle 3"/>
          <p:cNvSpPr>
            <a:spLocks noGrp="1" noChangeArrowheads="1"/>
          </p:cNvSpPr>
          <p:nvPr>
            <p:ph type="body" sz="half" idx="1"/>
          </p:nvPr>
        </p:nvSpPr>
        <p:spPr/>
        <p:txBody>
          <a:bodyPr>
            <a:normAutofit/>
          </a:bodyPr>
          <a:lstStyle/>
          <a:p>
            <a:pPr>
              <a:lnSpc>
                <a:spcPct val="100000"/>
              </a:lnSpc>
              <a:spcBef>
                <a:spcPct val="0"/>
              </a:spcBef>
              <a:buClrTx/>
              <a:defRPr/>
            </a:pPr>
            <a:r>
              <a:rPr lang="en-US" dirty="0" smtClean="0"/>
              <a:t>Anticoagulants </a:t>
            </a:r>
            <a:r>
              <a:rPr lang="id-ID" dirty="0" smtClean="0"/>
              <a:t>dan</a:t>
            </a:r>
            <a:r>
              <a:rPr lang="en-US" dirty="0" smtClean="0"/>
              <a:t> </a:t>
            </a:r>
            <a:r>
              <a:rPr lang="en-US" dirty="0" err="1" smtClean="0"/>
              <a:t>fibrinolytic</a:t>
            </a:r>
            <a:r>
              <a:rPr lang="en-US" dirty="0" smtClean="0"/>
              <a:t> agents </a:t>
            </a:r>
            <a:r>
              <a:rPr lang="id-ID" dirty="0" smtClean="0"/>
              <a:t>harus siap sp dipastikan CT menunjukkan tak ada perdarahan</a:t>
            </a:r>
            <a:r>
              <a:rPr lang="en-US" dirty="0" smtClean="0"/>
              <a:t>.</a:t>
            </a:r>
            <a:endParaRPr lang="en-US" dirty="0" smtClean="0">
              <a:solidFill>
                <a:srgbClr val="FFFF66"/>
              </a:solidFill>
            </a:endParaRPr>
          </a:p>
        </p:txBody>
      </p:sp>
      <p:pic>
        <p:nvPicPr>
          <p:cNvPr id="51205" name="Picture 7"/>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446588" y="2209800"/>
            <a:ext cx="3451225" cy="3352800"/>
          </a:xfrm>
          <a:noFill/>
          <a:extLst>
            <a:ext uri="{909E8E84-426E-40DD-AFC4-6F175D3DCCD1}">
              <a14:hiddenFill xmlns:a14="http://schemas.microsoft.com/office/drawing/2010/main">
                <a:solidFill>
                  <a:srgbClr val="FFFFFF"/>
                </a:solidFill>
              </a14:hiddenFill>
            </a:ext>
          </a:extLst>
        </p:spPr>
      </p:pic>
      <p:sp>
        <p:nvSpPr>
          <p:cNvPr id="1183752" name="Text Box 8"/>
          <p:cNvSpPr txBox="1">
            <a:spLocks noChangeArrowheads="1"/>
          </p:cNvSpPr>
          <p:nvPr/>
        </p:nvSpPr>
        <p:spPr bwMode="auto">
          <a:xfrm>
            <a:off x="4724400" y="5715000"/>
            <a:ext cx="2971800" cy="244475"/>
          </a:xfrm>
          <a:prstGeom prst="rect">
            <a:avLst/>
          </a:prstGeom>
          <a:noFill/>
          <a:ln w="9525">
            <a:noFill/>
            <a:miter lim="800000"/>
            <a:headEnd/>
            <a:tailEnd/>
          </a:ln>
          <a:effectLst/>
        </p:spPr>
        <p:txBody>
          <a:bodyPr>
            <a:spAutoFit/>
          </a:bodyPr>
          <a:lstStyle/>
          <a:p>
            <a:pPr>
              <a:defRPr/>
            </a:pPr>
            <a:r>
              <a:rPr lang="en-US" sz="1000">
                <a:effectLst>
                  <a:outerShdw blurRad="38100" dist="38100" dir="2700000" algn="tl">
                    <a:srgbClr val="000000"/>
                  </a:outerShdw>
                </a:effectLst>
                <a:latin typeface="Arial" charset="0"/>
              </a:rPr>
              <a:t>Hemorrhagic Stroke</a:t>
            </a:r>
          </a:p>
        </p:txBody>
      </p:sp>
    </p:spTree>
    <p:extLst>
      <p:ext uri="{BB962C8B-B14F-4D97-AF65-F5344CB8AC3E}">
        <p14:creationId xmlns:p14="http://schemas.microsoft.com/office/powerpoint/2010/main" val="2222742893"/>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A0DAADB8-C74E-44CA-8CC2-201FD126B91C}" type="slidenum">
              <a:rPr lang="en-US" altLang="en-US" sz="1400" b="0" smtClean="0">
                <a:solidFill>
                  <a:schemeClr val="tx1"/>
                </a:solidFill>
              </a:rPr>
              <a:pPr/>
              <a:t>13</a:t>
            </a:fld>
            <a:endParaRPr lang="en-US" altLang="en-US" sz="1400" b="0" smtClean="0">
              <a:solidFill>
                <a:schemeClr val="tx1"/>
              </a:solidFill>
            </a:endParaRPr>
          </a:p>
        </p:txBody>
      </p:sp>
      <p:sp>
        <p:nvSpPr>
          <p:cNvPr id="1186823" name="Rectangle 7"/>
          <p:cNvSpPr>
            <a:spLocks noGrp="1" noChangeArrowheads="1"/>
          </p:cNvSpPr>
          <p:nvPr>
            <p:ph type="title"/>
          </p:nvPr>
        </p:nvSpPr>
        <p:spPr/>
        <p:txBody>
          <a:bodyPr/>
          <a:lstStyle/>
          <a:p>
            <a:pPr>
              <a:defRPr/>
            </a:pPr>
            <a:r>
              <a:rPr lang="en-US" smtClean="0"/>
              <a:t>Differential Diagnosis:</a:t>
            </a:r>
          </a:p>
        </p:txBody>
      </p:sp>
      <p:sp>
        <p:nvSpPr>
          <p:cNvPr id="1186824" name="Rectangle 8"/>
          <p:cNvSpPr>
            <a:spLocks noGrp="1" noChangeArrowheads="1"/>
          </p:cNvSpPr>
          <p:nvPr>
            <p:ph type="body" idx="1"/>
          </p:nvPr>
        </p:nvSpPr>
        <p:spPr/>
        <p:txBody>
          <a:bodyPr/>
          <a:lstStyle/>
          <a:p>
            <a:pPr>
              <a:defRPr/>
            </a:pPr>
            <a:r>
              <a:rPr lang="id-ID" dirty="0" smtClean="0"/>
              <a:t>Kejang yang blm jelas penyebabnya</a:t>
            </a:r>
            <a:endParaRPr lang="en-US" dirty="0" smtClean="0"/>
          </a:p>
          <a:p>
            <a:pPr>
              <a:defRPr/>
            </a:pPr>
            <a:r>
              <a:rPr lang="en-US" dirty="0" err="1" smtClean="0"/>
              <a:t>Confusional</a:t>
            </a:r>
            <a:r>
              <a:rPr lang="en-US" dirty="0" smtClean="0"/>
              <a:t> states</a:t>
            </a:r>
          </a:p>
          <a:p>
            <a:pPr>
              <a:defRPr/>
            </a:pPr>
            <a:r>
              <a:rPr lang="en-US" dirty="0" smtClean="0"/>
              <a:t>Syncope</a:t>
            </a:r>
          </a:p>
          <a:p>
            <a:pPr>
              <a:defRPr/>
            </a:pPr>
            <a:r>
              <a:rPr lang="en-US" dirty="0" smtClean="0"/>
              <a:t>Toxic or metabolic disorders</a:t>
            </a:r>
          </a:p>
          <a:p>
            <a:pPr>
              <a:defRPr/>
            </a:pPr>
            <a:r>
              <a:rPr lang="en-US" dirty="0" smtClean="0"/>
              <a:t>Hypoglycemia</a:t>
            </a:r>
          </a:p>
          <a:p>
            <a:pPr>
              <a:defRPr/>
            </a:pPr>
            <a:r>
              <a:rPr lang="en-US" dirty="0" smtClean="0"/>
              <a:t>Brain tumors</a:t>
            </a:r>
          </a:p>
          <a:p>
            <a:pPr>
              <a:defRPr/>
            </a:pPr>
            <a:r>
              <a:rPr lang="en-US" dirty="0" smtClean="0"/>
              <a:t>Subdural hematoma</a:t>
            </a:r>
          </a:p>
          <a:p>
            <a:pPr>
              <a:buFontTx/>
              <a:buNone/>
              <a:defRPr/>
            </a:pPr>
            <a:endParaRPr lang="en-US" dirty="0" smtClean="0"/>
          </a:p>
        </p:txBody>
      </p:sp>
      <p:sp>
        <p:nvSpPr>
          <p:cNvPr id="1186825" name="Rectangle 9"/>
          <p:cNvSpPr>
            <a:spLocks noChangeArrowheads="1"/>
          </p:cNvSpPr>
          <p:nvPr/>
        </p:nvSpPr>
        <p:spPr bwMode="auto">
          <a:xfrm>
            <a:off x="533400" y="6553200"/>
            <a:ext cx="5181600" cy="304800"/>
          </a:xfrm>
          <a:prstGeom prst="rect">
            <a:avLst/>
          </a:prstGeom>
          <a:noFill/>
          <a:ln w="9525">
            <a:noFill/>
            <a:miter lim="800000"/>
            <a:headEnd/>
            <a:tailEnd/>
          </a:ln>
          <a:effectLst/>
        </p:spPr>
        <p:txBody>
          <a:bodyPr wrap="none" anchor="ctr">
            <a:spAutoFit/>
          </a:bodyPr>
          <a:lstStyle/>
          <a:p>
            <a:pPr>
              <a:defRPr/>
            </a:pPr>
            <a:endParaRPr lang="en-US">
              <a:effectLst>
                <a:outerShdw blurRad="38100" dist="38100" dir="2700000" algn="tl">
                  <a:srgbClr val="000000">
                    <a:alpha val="43137"/>
                  </a:srgbClr>
                </a:outerShdw>
              </a:effectLst>
              <a:latin typeface="Arial" charset="0"/>
            </a:endParaRPr>
          </a:p>
        </p:txBody>
      </p:sp>
      <p:sp>
        <p:nvSpPr>
          <p:cNvPr id="1186826" name="Text Box 10"/>
          <p:cNvSpPr txBox="1">
            <a:spLocks noChangeArrowheads="1"/>
          </p:cNvSpPr>
          <p:nvPr/>
        </p:nvSpPr>
        <p:spPr bwMode="auto">
          <a:xfrm>
            <a:off x="457200" y="6324600"/>
            <a:ext cx="4648200" cy="304800"/>
          </a:xfrm>
          <a:prstGeom prst="rect">
            <a:avLst/>
          </a:prstGeom>
          <a:noFill/>
          <a:ln w="9525">
            <a:noFill/>
            <a:miter lim="800000"/>
            <a:headEnd/>
            <a:tailEnd/>
          </a:ln>
          <a:effectLst/>
        </p:spPr>
        <p:txBody>
          <a:bodyPr>
            <a:spAutoFit/>
          </a:bodyPr>
          <a:lstStyle/>
          <a:p>
            <a:pPr algn="l">
              <a:defRPr/>
            </a:pPr>
            <a:r>
              <a:rPr lang="en-US" sz="1400">
                <a:effectLst>
                  <a:outerShdw blurRad="38100" dist="38100" dir="2700000" algn="tl">
                    <a:srgbClr val="000000"/>
                  </a:outerShdw>
                </a:effectLst>
                <a:latin typeface="Arial" charset="0"/>
              </a:rPr>
              <a:t>Adams et al. </a:t>
            </a:r>
            <a:r>
              <a:rPr lang="en-US" sz="1400" i="1">
                <a:effectLst>
                  <a:outerShdw blurRad="38100" dist="38100" dir="2700000" algn="tl">
                    <a:srgbClr val="000000"/>
                  </a:outerShdw>
                </a:effectLst>
                <a:latin typeface="Arial" charset="0"/>
              </a:rPr>
              <a:t>Stroke.</a:t>
            </a:r>
            <a:r>
              <a:rPr lang="en-US" sz="1400">
                <a:effectLst>
                  <a:outerShdw blurRad="38100" dist="38100" dir="2700000" algn="tl">
                    <a:srgbClr val="000000"/>
                  </a:outerShdw>
                </a:effectLst>
                <a:latin typeface="Arial" charset="0"/>
              </a:rPr>
              <a:t> 2003;34:1056</a:t>
            </a:r>
          </a:p>
        </p:txBody>
      </p:sp>
    </p:spTree>
    <p:extLst>
      <p:ext uri="{BB962C8B-B14F-4D97-AF65-F5344CB8AC3E}">
        <p14:creationId xmlns:p14="http://schemas.microsoft.com/office/powerpoint/2010/main" val="2465446760"/>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F33CEAEB-1732-4FFF-B202-EF1B79C7D71A}" type="slidenum">
              <a:rPr lang="en-US" altLang="en-US" sz="1400" b="0" smtClean="0">
                <a:solidFill>
                  <a:schemeClr val="tx1"/>
                </a:solidFill>
              </a:rPr>
              <a:pPr/>
              <a:t>14</a:t>
            </a:fld>
            <a:endParaRPr lang="en-US" altLang="en-US" sz="1400" b="0" smtClean="0">
              <a:solidFill>
                <a:schemeClr val="tx1"/>
              </a:solidFill>
            </a:endParaRPr>
          </a:p>
        </p:txBody>
      </p:sp>
      <p:sp>
        <p:nvSpPr>
          <p:cNvPr id="1192962" name="Rectangle 2"/>
          <p:cNvSpPr>
            <a:spLocks noGrp="1" noChangeArrowheads="1"/>
          </p:cNvSpPr>
          <p:nvPr>
            <p:ph type="title"/>
          </p:nvPr>
        </p:nvSpPr>
        <p:spPr/>
        <p:txBody>
          <a:bodyPr/>
          <a:lstStyle/>
          <a:p>
            <a:pPr>
              <a:defRPr/>
            </a:pPr>
            <a:r>
              <a:rPr lang="en-US" smtClean="0"/>
              <a:t>6. Decision:</a:t>
            </a:r>
            <a:r>
              <a:rPr lang="en-US" sz="3200" smtClean="0">
                <a:latin typeface="Arial" charset="0"/>
              </a:rPr>
              <a:t> </a:t>
            </a:r>
            <a:r>
              <a:rPr lang="en-US" sz="3200" i="1" smtClean="0"/>
              <a:t>Specific Stroke Therapies</a:t>
            </a:r>
          </a:p>
        </p:txBody>
      </p:sp>
      <p:sp>
        <p:nvSpPr>
          <p:cNvPr id="1192963" name="Rectangle 3"/>
          <p:cNvSpPr>
            <a:spLocks noGrp="1" noChangeArrowheads="1"/>
          </p:cNvSpPr>
          <p:nvPr>
            <p:ph type="body" idx="1"/>
          </p:nvPr>
        </p:nvSpPr>
        <p:spPr/>
        <p:txBody>
          <a:bodyPr/>
          <a:lstStyle/>
          <a:p>
            <a:pPr>
              <a:lnSpc>
                <a:spcPct val="80000"/>
              </a:lnSpc>
              <a:buFontTx/>
              <a:buNone/>
              <a:defRPr/>
            </a:pPr>
            <a:r>
              <a:rPr lang="en-US" dirty="0" smtClean="0"/>
              <a:t>	</a:t>
            </a:r>
            <a:r>
              <a:rPr lang="id-ID" dirty="0" smtClean="0"/>
              <a:t>perawatan umum terutama </a:t>
            </a:r>
            <a:r>
              <a:rPr lang="en-US" dirty="0" smtClean="0"/>
              <a:t>:</a:t>
            </a:r>
            <a:endParaRPr lang="en-US" dirty="0" smtClean="0"/>
          </a:p>
          <a:p>
            <a:pPr>
              <a:lnSpc>
                <a:spcPct val="80000"/>
              </a:lnSpc>
              <a:defRPr/>
            </a:pPr>
            <a:r>
              <a:rPr lang="en-US" dirty="0" smtClean="0"/>
              <a:t>P</a:t>
            </a:r>
            <a:r>
              <a:rPr lang="id-ID" dirty="0" smtClean="0"/>
              <a:t>encecahan dari</a:t>
            </a:r>
            <a:r>
              <a:rPr lang="en-US" dirty="0" smtClean="0"/>
              <a:t> </a:t>
            </a:r>
            <a:r>
              <a:rPr lang="en-US" dirty="0" err="1" smtClean="0"/>
              <a:t>aspir</a:t>
            </a:r>
            <a:r>
              <a:rPr lang="id-ID" dirty="0" smtClean="0"/>
              <a:t>asi</a:t>
            </a:r>
            <a:endParaRPr lang="en-US" dirty="0" smtClean="0"/>
          </a:p>
          <a:p>
            <a:pPr>
              <a:lnSpc>
                <a:spcPct val="80000"/>
              </a:lnSpc>
              <a:defRPr/>
            </a:pPr>
            <a:r>
              <a:rPr lang="en-US" dirty="0" smtClean="0"/>
              <a:t>Management of hypertension</a:t>
            </a:r>
          </a:p>
          <a:p>
            <a:pPr>
              <a:lnSpc>
                <a:spcPct val="80000"/>
              </a:lnSpc>
              <a:defRPr/>
            </a:pPr>
            <a:r>
              <a:rPr lang="en-US" dirty="0" smtClean="0"/>
              <a:t>Management of hyper/hypo-</a:t>
            </a:r>
            <a:r>
              <a:rPr lang="en-US" dirty="0" err="1" smtClean="0"/>
              <a:t>glycemia</a:t>
            </a:r>
            <a:endParaRPr lang="en-US" dirty="0" smtClean="0"/>
          </a:p>
          <a:p>
            <a:pPr>
              <a:lnSpc>
                <a:spcPct val="80000"/>
              </a:lnSpc>
              <a:defRPr/>
            </a:pPr>
            <a:r>
              <a:rPr lang="en-US" dirty="0" smtClean="0"/>
              <a:t>Management of seizures</a:t>
            </a:r>
          </a:p>
          <a:p>
            <a:pPr>
              <a:lnSpc>
                <a:spcPct val="80000"/>
              </a:lnSpc>
              <a:defRPr/>
            </a:pPr>
            <a:r>
              <a:rPr lang="en-US" dirty="0" smtClean="0"/>
              <a:t>Management of intra-cranial pressure (ICP)</a:t>
            </a:r>
          </a:p>
          <a:p>
            <a:pPr>
              <a:lnSpc>
                <a:spcPct val="80000"/>
              </a:lnSpc>
              <a:defRPr/>
            </a:pPr>
            <a:endParaRPr lang="en-US" dirty="0" smtClean="0">
              <a:solidFill>
                <a:srgbClr val="FFFF66"/>
              </a:solidFill>
            </a:endParaRPr>
          </a:p>
        </p:txBody>
      </p:sp>
      <p:sp>
        <p:nvSpPr>
          <p:cNvPr id="1192964" name="Rectangle 4"/>
          <p:cNvSpPr>
            <a:spLocks noChangeArrowheads="1"/>
          </p:cNvSpPr>
          <p:nvPr/>
        </p:nvSpPr>
        <p:spPr bwMode="auto">
          <a:xfrm>
            <a:off x="609600" y="6400800"/>
            <a:ext cx="5715000" cy="457200"/>
          </a:xfrm>
          <a:prstGeom prst="rect">
            <a:avLst/>
          </a:prstGeom>
          <a:noFill/>
          <a:ln w="9525">
            <a:noFill/>
            <a:miter lim="800000"/>
            <a:headEnd/>
            <a:tailEnd/>
          </a:ln>
          <a:effectLst/>
        </p:spPr>
        <p:txBody>
          <a:bodyPr wrap="none" anchor="ctr">
            <a:spAutoFit/>
          </a:bodyPr>
          <a:lstStyle/>
          <a:p>
            <a:pPr>
              <a:defRPr/>
            </a:pPr>
            <a:endParaRPr lang="en-US">
              <a:effectLst>
                <a:outerShdw blurRad="38100" dist="38100" dir="2700000" algn="tl">
                  <a:srgbClr val="000000">
                    <a:alpha val="43137"/>
                  </a:srgbClr>
                </a:outerShdw>
              </a:effectLst>
              <a:latin typeface="Arial" charset="0"/>
            </a:endParaRPr>
          </a:p>
        </p:txBody>
      </p:sp>
      <p:sp>
        <p:nvSpPr>
          <p:cNvPr id="1192965" name="Text Box 5"/>
          <p:cNvSpPr txBox="1">
            <a:spLocks noChangeArrowheads="1"/>
          </p:cNvSpPr>
          <p:nvPr/>
        </p:nvSpPr>
        <p:spPr bwMode="auto">
          <a:xfrm>
            <a:off x="533400" y="6172200"/>
            <a:ext cx="5943600" cy="304800"/>
          </a:xfrm>
          <a:prstGeom prst="rect">
            <a:avLst/>
          </a:prstGeom>
          <a:noFill/>
          <a:ln w="9525">
            <a:noFill/>
            <a:miter lim="800000"/>
            <a:headEnd/>
            <a:tailEnd/>
          </a:ln>
          <a:effectLst/>
        </p:spPr>
        <p:txBody>
          <a:bodyPr>
            <a:spAutoFit/>
          </a:bodyPr>
          <a:lstStyle/>
          <a:p>
            <a:pPr>
              <a:defRPr/>
            </a:pPr>
            <a:endParaRPr lang="en-US" sz="1400">
              <a:effectLst>
                <a:outerShdw blurRad="38100" dist="38100" dir="2700000" algn="tl">
                  <a:srgbClr val="000000"/>
                </a:outerShdw>
              </a:effectLst>
              <a:latin typeface="Arial" charset="0"/>
            </a:endParaRPr>
          </a:p>
        </p:txBody>
      </p:sp>
      <p:sp>
        <p:nvSpPr>
          <p:cNvPr id="1192966" name="Text Box 6"/>
          <p:cNvSpPr txBox="1">
            <a:spLocks noChangeArrowheads="1"/>
          </p:cNvSpPr>
          <p:nvPr/>
        </p:nvSpPr>
        <p:spPr bwMode="auto">
          <a:xfrm>
            <a:off x="609600" y="6172200"/>
            <a:ext cx="6172200" cy="304800"/>
          </a:xfrm>
          <a:prstGeom prst="rect">
            <a:avLst/>
          </a:prstGeom>
          <a:noFill/>
          <a:ln w="9525">
            <a:noFill/>
            <a:miter lim="800000"/>
            <a:headEnd/>
            <a:tailEnd/>
          </a:ln>
          <a:effectLst/>
        </p:spPr>
        <p:txBody>
          <a:bodyPr>
            <a:spAutoFit/>
          </a:bodyPr>
          <a:lstStyle/>
          <a:p>
            <a:pPr algn="l">
              <a:defRPr/>
            </a:pPr>
            <a:r>
              <a:rPr lang="en-US" sz="1400" i="1" dirty="0">
                <a:effectLst>
                  <a:outerShdw blurRad="38100" dist="38100" dir="2700000" algn="tl">
                    <a:srgbClr val="000000"/>
                  </a:outerShdw>
                </a:effectLst>
                <a:latin typeface="Arial" charset="0"/>
              </a:rPr>
              <a:t>Acute Stroke</a:t>
            </a:r>
            <a:r>
              <a:rPr lang="en-US" sz="1400" dirty="0">
                <a:effectLst>
                  <a:outerShdw blurRad="38100" dist="38100" dir="2700000" algn="tl">
                    <a:srgbClr val="000000"/>
                  </a:outerShdw>
                </a:effectLst>
                <a:latin typeface="Arial" charset="0"/>
              </a:rPr>
              <a:t>, </a:t>
            </a:r>
            <a:r>
              <a:rPr lang="en-US" sz="1400" dirty="0" smtClean="0">
                <a:effectLst>
                  <a:outerShdw blurRad="38100" dist="38100" dir="2700000" algn="tl">
                    <a:srgbClr val="000000"/>
                  </a:outerShdw>
                </a:effectLst>
                <a:latin typeface="Arial" charset="0"/>
              </a:rPr>
              <a:t>20</a:t>
            </a:r>
            <a:r>
              <a:rPr lang="id-ID" sz="1400" dirty="0">
                <a:effectLst>
                  <a:outerShdw blurRad="38100" dist="38100" dir="2700000" algn="tl">
                    <a:srgbClr val="000000"/>
                  </a:outerShdw>
                </a:effectLst>
                <a:latin typeface="Arial" charset="0"/>
              </a:rPr>
              <a:t>1</a:t>
            </a:r>
            <a:r>
              <a:rPr lang="en-US" sz="1400" dirty="0" smtClean="0">
                <a:effectLst>
                  <a:outerShdw blurRad="38100" dist="38100" dir="2700000" algn="tl">
                    <a:srgbClr val="000000"/>
                  </a:outerShdw>
                </a:effectLst>
                <a:latin typeface="Arial" charset="0"/>
              </a:rPr>
              <a:t>3 </a:t>
            </a:r>
            <a:r>
              <a:rPr lang="en-US" sz="1400" dirty="0">
                <a:effectLst>
                  <a:outerShdw blurRad="38100" dist="38100" dir="2700000" algn="tl">
                    <a:srgbClr val="000000"/>
                  </a:outerShdw>
                </a:effectLst>
                <a:latin typeface="Arial" charset="0"/>
              </a:rPr>
              <a:t>American Heart Association</a:t>
            </a:r>
          </a:p>
        </p:txBody>
      </p:sp>
    </p:spTree>
    <p:extLst>
      <p:ext uri="{BB962C8B-B14F-4D97-AF65-F5344CB8AC3E}">
        <p14:creationId xmlns:p14="http://schemas.microsoft.com/office/powerpoint/2010/main" val="480001345"/>
      </p:ext>
    </p:extLst>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C37B6271-A3AE-4FF8-B2DA-006C340630FF}" type="slidenum">
              <a:rPr lang="en-US" altLang="en-US" sz="1400" b="0" smtClean="0">
                <a:solidFill>
                  <a:schemeClr val="tx1"/>
                </a:solidFill>
              </a:rPr>
              <a:pPr/>
              <a:t>15</a:t>
            </a:fld>
            <a:endParaRPr lang="en-US" altLang="en-US" sz="1400" b="0" smtClean="0">
              <a:solidFill>
                <a:schemeClr val="tx1"/>
              </a:solidFill>
            </a:endParaRPr>
          </a:p>
        </p:txBody>
      </p:sp>
      <p:sp>
        <p:nvSpPr>
          <p:cNvPr id="1202178" name="Rectangle 2"/>
          <p:cNvSpPr>
            <a:spLocks noGrp="1" noChangeArrowheads="1"/>
          </p:cNvSpPr>
          <p:nvPr>
            <p:ph type="title"/>
          </p:nvPr>
        </p:nvSpPr>
        <p:spPr/>
        <p:txBody>
          <a:bodyPr>
            <a:normAutofit fontScale="90000"/>
          </a:bodyPr>
          <a:lstStyle/>
          <a:p>
            <a:pPr>
              <a:defRPr/>
            </a:pPr>
            <a:r>
              <a:rPr lang="en-US" smtClean="0"/>
              <a:t>7. Drugs:</a:t>
            </a:r>
            <a:r>
              <a:rPr lang="en-US" sz="3200" smtClean="0">
                <a:latin typeface="Arial" charset="0"/>
              </a:rPr>
              <a:t> </a:t>
            </a:r>
            <a:r>
              <a:rPr lang="en-US" sz="3200" i="1" smtClean="0"/>
              <a:t>Fibrinolytic Therapy for Ischemic Stroke</a:t>
            </a:r>
          </a:p>
        </p:txBody>
      </p:sp>
      <p:sp>
        <p:nvSpPr>
          <p:cNvPr id="1202179" name="Rectangle 3"/>
          <p:cNvSpPr>
            <a:spLocks noGrp="1" noChangeArrowheads="1"/>
          </p:cNvSpPr>
          <p:nvPr>
            <p:ph type="body" idx="1"/>
          </p:nvPr>
        </p:nvSpPr>
        <p:spPr>
          <a:xfrm>
            <a:off x="533400" y="2209800"/>
            <a:ext cx="7543800" cy="3505200"/>
          </a:xfrm>
        </p:spPr>
        <p:txBody>
          <a:bodyPr/>
          <a:lstStyle/>
          <a:p>
            <a:pPr>
              <a:buFontTx/>
              <a:buNone/>
              <a:defRPr/>
            </a:pPr>
            <a:r>
              <a:rPr lang="en-US" dirty="0" smtClean="0">
                <a:solidFill>
                  <a:srgbClr val="FFFFFF"/>
                </a:solidFill>
              </a:rPr>
              <a:t>	</a:t>
            </a:r>
          </a:p>
          <a:p>
            <a:pPr>
              <a:buFontTx/>
              <a:buNone/>
              <a:defRPr/>
            </a:pPr>
            <a:r>
              <a:rPr lang="en-US" dirty="0" smtClean="0">
                <a:solidFill>
                  <a:srgbClr val="FFFFFF"/>
                </a:solidFill>
              </a:rPr>
              <a:t>	</a:t>
            </a:r>
            <a:r>
              <a:rPr lang="id-ID" dirty="0" smtClean="0">
                <a:solidFill>
                  <a:srgbClr val="FFFFFF"/>
                </a:solidFill>
              </a:rPr>
              <a:t>pemilihan pasien secara cermat dan hati2 untuk pemebrian rTPA</a:t>
            </a:r>
            <a:endParaRPr lang="en-US" dirty="0" smtClean="0">
              <a:effectLst/>
            </a:endParaRPr>
          </a:p>
        </p:txBody>
      </p:sp>
    </p:spTree>
    <p:extLst>
      <p:ext uri="{BB962C8B-B14F-4D97-AF65-F5344CB8AC3E}">
        <p14:creationId xmlns:p14="http://schemas.microsoft.com/office/powerpoint/2010/main" val="2596667758"/>
      </p:ext>
    </p:extLst>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0AFC1B8E-340C-46AF-847B-48A59C26CE3B}" type="slidenum">
              <a:rPr lang="en-US" altLang="en-US" sz="1400" b="0" smtClean="0">
                <a:solidFill>
                  <a:schemeClr val="tx1"/>
                </a:solidFill>
              </a:rPr>
              <a:pPr/>
              <a:t>16</a:t>
            </a:fld>
            <a:endParaRPr lang="en-US" altLang="en-US" sz="1400" b="0" smtClean="0">
              <a:solidFill>
                <a:schemeClr val="tx1"/>
              </a:solidFill>
            </a:endParaRPr>
          </a:p>
        </p:txBody>
      </p:sp>
      <p:sp>
        <p:nvSpPr>
          <p:cNvPr id="1204226" name="Rectangle 2"/>
          <p:cNvSpPr>
            <a:spLocks noGrp="1" noChangeArrowheads="1"/>
          </p:cNvSpPr>
          <p:nvPr>
            <p:ph type="title"/>
          </p:nvPr>
        </p:nvSpPr>
        <p:spPr/>
        <p:txBody>
          <a:bodyPr>
            <a:normAutofit fontScale="90000"/>
          </a:bodyPr>
          <a:lstStyle/>
          <a:p>
            <a:pPr>
              <a:defRPr/>
            </a:pPr>
            <a:r>
              <a:rPr lang="en-US" smtClean="0"/>
              <a:t>7. Drugs:</a:t>
            </a:r>
            <a:r>
              <a:rPr lang="en-US" sz="3200" smtClean="0">
                <a:latin typeface="Arial" charset="0"/>
              </a:rPr>
              <a:t> </a:t>
            </a:r>
            <a:r>
              <a:rPr lang="en-US" sz="3200" i="1" smtClean="0"/>
              <a:t>Fibrinolytic Therapy for Ischemic Stroke</a:t>
            </a:r>
          </a:p>
        </p:txBody>
      </p:sp>
      <p:sp>
        <p:nvSpPr>
          <p:cNvPr id="1204227" name="Rectangle 3"/>
          <p:cNvSpPr>
            <a:spLocks noGrp="1" noChangeArrowheads="1"/>
          </p:cNvSpPr>
          <p:nvPr>
            <p:ph type="body" idx="1"/>
          </p:nvPr>
        </p:nvSpPr>
        <p:spPr/>
        <p:txBody>
          <a:bodyPr>
            <a:normAutofit/>
          </a:bodyPr>
          <a:lstStyle/>
          <a:p>
            <a:pPr>
              <a:buFontTx/>
              <a:buNone/>
              <a:defRPr/>
            </a:pPr>
            <a:endParaRPr lang="en-US" dirty="0" smtClean="0"/>
          </a:p>
          <a:p>
            <a:pPr>
              <a:buFontTx/>
              <a:buNone/>
              <a:defRPr/>
            </a:pPr>
            <a:r>
              <a:rPr lang="en-US" dirty="0" smtClean="0"/>
              <a:t>	</a:t>
            </a:r>
            <a:r>
              <a:rPr lang="id-ID" dirty="0" smtClean="0"/>
              <a:t>karena kriteria waktu yg terbatas dan resiko pemberian fibrinolitic maka RS harus menciptakan suatu sop untuk dpt secepatnya memulai pengobatan dg rTPA</a:t>
            </a:r>
            <a:r>
              <a:rPr lang="en-US" dirty="0" smtClean="0"/>
              <a:t>.</a:t>
            </a:r>
            <a:endParaRPr lang="en-US" dirty="0" smtClean="0">
              <a:effectLst/>
            </a:endParaRPr>
          </a:p>
        </p:txBody>
      </p:sp>
    </p:spTree>
    <p:extLst>
      <p:ext uri="{BB962C8B-B14F-4D97-AF65-F5344CB8AC3E}">
        <p14:creationId xmlns:p14="http://schemas.microsoft.com/office/powerpoint/2010/main" val="2739854369"/>
      </p:ext>
    </p:extLst>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5405DF4A-C783-4FB6-A0C4-72016A0C1542}" type="slidenum">
              <a:rPr lang="en-US" altLang="en-US" sz="1400" b="0" smtClean="0">
                <a:solidFill>
                  <a:schemeClr val="tx1"/>
                </a:solidFill>
              </a:rPr>
              <a:pPr/>
              <a:t>17</a:t>
            </a:fld>
            <a:endParaRPr lang="en-US" altLang="en-US" sz="1400" b="0" smtClean="0">
              <a:solidFill>
                <a:schemeClr val="tx1"/>
              </a:solidFill>
            </a:endParaRPr>
          </a:p>
        </p:txBody>
      </p:sp>
      <p:sp>
        <p:nvSpPr>
          <p:cNvPr id="1206274" name="Rectangle 2"/>
          <p:cNvSpPr>
            <a:spLocks noGrp="1" noChangeArrowheads="1"/>
          </p:cNvSpPr>
          <p:nvPr>
            <p:ph type="title"/>
          </p:nvPr>
        </p:nvSpPr>
        <p:spPr/>
        <p:txBody>
          <a:bodyPr>
            <a:normAutofit fontScale="90000"/>
          </a:bodyPr>
          <a:lstStyle/>
          <a:p>
            <a:pPr>
              <a:defRPr/>
            </a:pPr>
            <a:r>
              <a:rPr lang="en-US" sz="2800" smtClean="0">
                <a:solidFill>
                  <a:srgbClr val="FFFF00"/>
                </a:solidFill>
                <a:latin typeface="Arial" charset="0"/>
              </a:rPr>
              <a:t>NINDS-Recommended Stroke Evaluation Targets for Potential Fibrinolytic Candidates*</a:t>
            </a:r>
            <a:endParaRPr lang="en-US" smtClean="0"/>
          </a:p>
        </p:txBody>
      </p:sp>
      <p:graphicFrame>
        <p:nvGraphicFramePr>
          <p:cNvPr id="1206351" name="Group 79"/>
          <p:cNvGraphicFramePr>
            <a:graphicFrameLocks noGrp="1"/>
          </p:cNvGraphicFramePr>
          <p:nvPr>
            <p:ph type="tbl" idx="1"/>
          </p:nvPr>
        </p:nvGraphicFramePr>
        <p:xfrm>
          <a:off x="533400" y="2406650"/>
          <a:ext cx="7467600" cy="3006736"/>
        </p:xfrm>
        <a:graphic>
          <a:graphicData uri="http://schemas.openxmlformats.org/drawingml/2006/table">
            <a:tbl>
              <a:tblPr/>
              <a:tblGrid>
                <a:gridCol w="5638800"/>
                <a:gridCol w="1828800"/>
              </a:tblGrid>
              <a:tr h="457042">
                <a:tc>
                  <a:txBody>
                    <a:bodyPr/>
                    <a:lstStyle/>
                    <a:p>
                      <a:pPr marL="0" marR="0" lvl="0" indent="0" algn="l" defTabSz="914400" rtl="0" eaLnBrk="0" fontAlgn="base" latinLnBrk="0" hangingPunct="0">
                        <a:lnSpc>
                          <a:spcPct val="100000"/>
                        </a:lnSpc>
                        <a:spcBef>
                          <a:spcPts val="500"/>
                        </a:spcBef>
                        <a:spcAft>
                          <a:spcPts val="50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rPr>
                        <a:t>Door to doctor</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20000"/>
                        </a:spcBef>
                        <a:spcAft>
                          <a:spcPct val="0"/>
                        </a:spcAft>
                        <a:buClr>
                          <a:schemeClr val="tx1"/>
                        </a:buClr>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10 minutes</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03">
                <a:tc>
                  <a:txBody>
                    <a:bodyPr/>
                    <a:lstStyle/>
                    <a:p>
                      <a:pPr marL="0" marR="0" lvl="0" indent="0" algn="l" defTabSz="914400" rtl="0" eaLnBrk="0" fontAlgn="base" latinLnBrk="0" hangingPunct="0">
                        <a:lnSpc>
                          <a:spcPct val="100000"/>
                        </a:lnSpc>
                        <a:spcBef>
                          <a:spcPts val="500"/>
                        </a:spcBef>
                        <a:spcAft>
                          <a:spcPts val="50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rPr>
                        <a:t>Door to CT</a:t>
                      </a:r>
                      <a:r>
                        <a:rPr kumimoji="0" lang="en-US" sz="2000" b="1" i="0" u="none" strike="noStrike" cap="none" normalizeH="0" baseline="30000" smtClean="0">
                          <a:ln>
                            <a:noFill/>
                          </a:ln>
                          <a:solidFill>
                            <a:schemeClr val="tx1"/>
                          </a:solidFill>
                          <a:effectLst>
                            <a:outerShdw blurRad="38100" dist="38100" dir="2700000" algn="tl">
                              <a:srgbClr val="000000"/>
                            </a:outerShdw>
                          </a:effectLst>
                          <a:latin typeface="Arial" charset="0"/>
                        </a:rPr>
                        <a:t>†</a:t>
                      </a: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rPr>
                        <a:t> completion</a:t>
                      </a:r>
                      <a:endParaRPr kumimoji="0" lang="en-US"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20000"/>
                        </a:spcBef>
                        <a:spcAft>
                          <a:spcPct val="0"/>
                        </a:spcAft>
                        <a:buClr>
                          <a:schemeClr val="tx1"/>
                        </a:buClr>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25 minutes</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03">
                <a:tc>
                  <a:txBody>
                    <a:bodyPr/>
                    <a:lstStyle/>
                    <a:p>
                      <a:pPr marL="0" marR="0" lvl="0" indent="0" algn="l" defTabSz="914400" rtl="0" eaLnBrk="0" fontAlgn="base" latinLnBrk="0" hangingPunct="0">
                        <a:lnSpc>
                          <a:spcPct val="100000"/>
                        </a:lnSpc>
                        <a:spcBef>
                          <a:spcPts val="500"/>
                        </a:spcBef>
                        <a:spcAft>
                          <a:spcPts val="50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rPr>
                        <a:t>Door to CT read</a:t>
                      </a:r>
                      <a:endParaRPr kumimoji="0" lang="en-US"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20000"/>
                        </a:spcBef>
                        <a:spcAft>
                          <a:spcPct val="0"/>
                        </a:spcAft>
                        <a:buClr>
                          <a:schemeClr val="tx1"/>
                        </a:buClr>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45 minutes</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03">
                <a:tc>
                  <a:txBody>
                    <a:bodyPr/>
                    <a:lstStyle/>
                    <a:p>
                      <a:pPr marL="0" marR="0" lvl="0" indent="0" algn="l" defTabSz="914400" rtl="0" eaLnBrk="0" fontAlgn="base" latinLnBrk="0" hangingPunct="0">
                        <a:lnSpc>
                          <a:spcPct val="100000"/>
                        </a:lnSpc>
                        <a:spcBef>
                          <a:spcPts val="500"/>
                        </a:spcBef>
                        <a:spcAft>
                          <a:spcPts val="50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rPr>
                        <a:t>Door to treatment</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20000"/>
                        </a:spcBef>
                        <a:spcAft>
                          <a:spcPct val="0"/>
                        </a:spcAft>
                        <a:buClr>
                          <a:schemeClr val="tx1"/>
                        </a:buClr>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60 minutes</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369">
                <a:tc>
                  <a:txBody>
                    <a:bodyPr/>
                    <a:lstStyle/>
                    <a:p>
                      <a:pPr marL="0" marR="0" lvl="0" indent="0" algn="l" defTabSz="914400" rtl="0" eaLnBrk="0" fontAlgn="base" latinLnBrk="0" hangingPunct="0">
                        <a:lnSpc>
                          <a:spcPct val="100000"/>
                        </a:lnSpc>
                        <a:spcBef>
                          <a:spcPts val="500"/>
                        </a:spcBef>
                        <a:spcAft>
                          <a:spcPts val="50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rPr>
                        <a:t>Access to neurological expertise</a:t>
                      </a:r>
                      <a:r>
                        <a:rPr kumimoji="0" lang="en-US" sz="2000" b="1" i="0" u="none" strike="noStrike" cap="none" normalizeH="0" baseline="30000" smtClean="0">
                          <a:ln>
                            <a:noFill/>
                          </a:ln>
                          <a:solidFill>
                            <a:schemeClr val="tx1"/>
                          </a:solidFill>
                          <a:effectLst>
                            <a:outerShdw blurRad="38100" dist="38100" dir="2700000" algn="tl">
                              <a:srgbClr val="000000"/>
                            </a:outerShdw>
                          </a:effectLst>
                          <a:latin typeface="Arial" charset="0"/>
                        </a:rPr>
                        <a:t>‡</a:t>
                      </a:r>
                      <a:endPar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20000"/>
                        </a:spcBef>
                        <a:spcAft>
                          <a:spcPct val="0"/>
                        </a:spcAft>
                        <a:buClr>
                          <a:schemeClr val="tx1"/>
                        </a:buClr>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15 minutes</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03">
                <a:tc>
                  <a:txBody>
                    <a:bodyPr/>
                    <a:lstStyle/>
                    <a:p>
                      <a:pPr marL="0" marR="0" lvl="0" indent="0" algn="l" defTabSz="914400" rtl="0" eaLnBrk="0" fontAlgn="base" latinLnBrk="0" hangingPunct="0">
                        <a:lnSpc>
                          <a:spcPct val="100000"/>
                        </a:lnSpc>
                        <a:spcBef>
                          <a:spcPts val="500"/>
                        </a:spcBef>
                        <a:spcAft>
                          <a:spcPts val="50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rPr>
                        <a:t>Access to neurosurgical expertise</a:t>
                      </a:r>
                      <a:r>
                        <a:rPr kumimoji="0" lang="en-US" sz="2000" b="1" i="0" u="none" strike="noStrike" cap="none" normalizeH="0" baseline="30000" smtClean="0">
                          <a:ln>
                            <a:noFill/>
                          </a:ln>
                          <a:solidFill>
                            <a:schemeClr val="tx1"/>
                          </a:solidFill>
                          <a:effectLst>
                            <a:outerShdw blurRad="38100" dist="38100" dir="2700000" algn="tl">
                              <a:srgbClr val="000000"/>
                            </a:outerShdw>
                          </a:effectLst>
                          <a:latin typeface="Arial" charset="0"/>
                        </a:rPr>
                        <a:t>‡</a:t>
                      </a:r>
                      <a:endPar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20000"/>
                        </a:spcBef>
                        <a:spcAft>
                          <a:spcPct val="0"/>
                        </a:spcAft>
                        <a:buClr>
                          <a:schemeClr val="tx1"/>
                        </a:buClr>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2 hours</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501">
                <a:tc>
                  <a:txBody>
                    <a:bodyPr/>
                    <a:lstStyle/>
                    <a:p>
                      <a:pPr marL="0" marR="0" lvl="0" indent="0" algn="l" defTabSz="914400" rtl="0" eaLnBrk="0" fontAlgn="base" latinLnBrk="0" hangingPunct="0">
                        <a:lnSpc>
                          <a:spcPct val="100000"/>
                        </a:lnSpc>
                        <a:spcBef>
                          <a:spcPts val="500"/>
                        </a:spcBef>
                        <a:spcAft>
                          <a:spcPts val="50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Arial" charset="0"/>
                        </a:rPr>
                        <a:t>Admit to monitored bed</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90000"/>
                        </a:lnSpc>
                        <a:spcBef>
                          <a:spcPct val="20000"/>
                        </a:spcBef>
                        <a:spcAft>
                          <a:spcPct val="0"/>
                        </a:spcAft>
                        <a:buClr>
                          <a:schemeClr val="tx1"/>
                        </a:buClr>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3 hours</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06352" name="Text Box 80"/>
          <p:cNvSpPr txBox="1">
            <a:spLocks noChangeArrowheads="1"/>
          </p:cNvSpPr>
          <p:nvPr/>
        </p:nvSpPr>
        <p:spPr bwMode="auto">
          <a:xfrm>
            <a:off x="533400" y="5867400"/>
            <a:ext cx="8077200" cy="1255713"/>
          </a:xfrm>
          <a:prstGeom prst="rect">
            <a:avLst/>
          </a:prstGeom>
          <a:noFill/>
          <a:ln w="9525">
            <a:noFill/>
            <a:miter lim="800000"/>
            <a:headEnd/>
            <a:tailEnd/>
          </a:ln>
          <a:effectLst/>
        </p:spPr>
        <p:txBody>
          <a:bodyPr>
            <a:spAutoFit/>
          </a:bodyPr>
          <a:lstStyle/>
          <a:p>
            <a:pPr algn="l">
              <a:spcBef>
                <a:spcPts val="500"/>
              </a:spcBef>
              <a:spcAft>
                <a:spcPts val="500"/>
              </a:spcAft>
              <a:defRPr/>
            </a:pPr>
            <a:r>
              <a:rPr lang="en-US" sz="1600" b="0">
                <a:solidFill>
                  <a:schemeClr val="tx1"/>
                </a:solidFill>
                <a:effectLst>
                  <a:outerShdw blurRad="38100" dist="38100" dir="2700000" algn="tl">
                    <a:srgbClr val="000000"/>
                  </a:outerShdw>
                </a:effectLst>
                <a:latin typeface="Arial" charset="0"/>
              </a:rPr>
              <a:t>*Target times will not be achieved in all cases, but they represent a reasonable goal.</a:t>
            </a:r>
            <a:br>
              <a:rPr lang="en-US" sz="1600" b="0">
                <a:solidFill>
                  <a:schemeClr val="tx1"/>
                </a:solidFill>
                <a:effectLst>
                  <a:outerShdw blurRad="38100" dist="38100" dir="2700000" algn="tl">
                    <a:srgbClr val="000000"/>
                  </a:outerShdw>
                </a:effectLst>
                <a:latin typeface="Arial" charset="0"/>
              </a:rPr>
            </a:br>
            <a:r>
              <a:rPr lang="en-US" sz="1600" b="0" baseline="30000">
                <a:solidFill>
                  <a:schemeClr val="tx1"/>
                </a:solidFill>
                <a:effectLst>
                  <a:outerShdw blurRad="38100" dist="38100" dir="2700000" algn="tl">
                    <a:srgbClr val="000000"/>
                  </a:outerShdw>
                </a:effectLst>
                <a:latin typeface="Arial" charset="0"/>
              </a:rPr>
              <a:t>†</a:t>
            </a:r>
            <a:r>
              <a:rPr lang="en-US" sz="1600" b="0">
                <a:solidFill>
                  <a:schemeClr val="tx1"/>
                </a:solidFill>
                <a:effectLst>
                  <a:outerShdw blurRad="38100" dist="38100" dir="2700000" algn="tl">
                    <a:srgbClr val="000000"/>
                  </a:outerShdw>
                </a:effectLst>
                <a:latin typeface="Arial" charset="0"/>
              </a:rPr>
              <a:t>CT indicates computed tomography.</a:t>
            </a:r>
            <a:br>
              <a:rPr lang="en-US" sz="1600" b="0">
                <a:solidFill>
                  <a:schemeClr val="tx1"/>
                </a:solidFill>
                <a:effectLst>
                  <a:outerShdw blurRad="38100" dist="38100" dir="2700000" algn="tl">
                    <a:srgbClr val="000000"/>
                  </a:outerShdw>
                </a:effectLst>
                <a:latin typeface="Arial" charset="0"/>
              </a:rPr>
            </a:br>
            <a:r>
              <a:rPr lang="en-US" sz="1600" b="0" baseline="30000">
                <a:solidFill>
                  <a:schemeClr val="tx1"/>
                </a:solidFill>
                <a:effectLst>
                  <a:outerShdw blurRad="38100" dist="38100" dir="2700000" algn="tl">
                    <a:srgbClr val="000000"/>
                  </a:outerShdw>
                </a:effectLst>
                <a:latin typeface="Arial" charset="0"/>
              </a:rPr>
              <a:t>‡</a:t>
            </a:r>
            <a:r>
              <a:rPr lang="en-US" sz="1600" b="0">
                <a:solidFill>
                  <a:schemeClr val="tx1"/>
                </a:solidFill>
                <a:effectLst>
                  <a:outerShdw blurRad="38100" dist="38100" dir="2700000" algn="tl">
                    <a:srgbClr val="000000"/>
                  </a:outerShdw>
                </a:effectLst>
                <a:latin typeface="Arial" charset="0"/>
              </a:rPr>
              <a:t>By phone or in person.</a:t>
            </a:r>
            <a:r>
              <a:rPr lang="en-US" sz="1600" b="0">
                <a:solidFill>
                  <a:schemeClr val="tx1"/>
                </a:solidFill>
                <a:effectLst>
                  <a:outerShdw blurRad="38100" dist="38100" dir="2700000" algn="tl">
                    <a:srgbClr val="000000"/>
                  </a:outerShdw>
                </a:effectLst>
                <a:latin typeface="Helvetica" pitchFamily="34" charset="0"/>
              </a:rPr>
              <a:t> </a:t>
            </a:r>
          </a:p>
          <a:p>
            <a:pPr algn="l">
              <a:defRPr/>
            </a:pPr>
            <a:endParaRPr lang="en-US" sz="1600">
              <a:effectLst>
                <a:outerShdw blurRad="38100" dist="38100" dir="2700000" algn="tl">
                  <a:srgbClr val="000000"/>
                </a:outerShdw>
              </a:effectLst>
              <a:latin typeface="Arial" charset="0"/>
            </a:endParaRPr>
          </a:p>
        </p:txBody>
      </p:sp>
      <p:sp>
        <p:nvSpPr>
          <p:cNvPr id="1206354" name="Text Box 82"/>
          <p:cNvSpPr txBox="1">
            <a:spLocks noChangeArrowheads="1"/>
          </p:cNvSpPr>
          <p:nvPr/>
        </p:nvSpPr>
        <p:spPr bwMode="auto">
          <a:xfrm>
            <a:off x="3276600" y="1905000"/>
            <a:ext cx="1911350" cy="457200"/>
          </a:xfrm>
          <a:prstGeom prst="rect">
            <a:avLst/>
          </a:prstGeom>
          <a:noFill/>
          <a:ln w="9525">
            <a:noFill/>
            <a:miter lim="800000"/>
            <a:headEnd/>
            <a:tailEnd/>
          </a:ln>
          <a:effectLst/>
        </p:spPr>
        <p:txBody>
          <a:bodyPr wrap="none">
            <a:spAutoFit/>
          </a:bodyPr>
          <a:lstStyle/>
          <a:p>
            <a:pPr>
              <a:defRPr/>
            </a:pPr>
            <a:r>
              <a:rPr lang="en-US" sz="2400">
                <a:effectLst>
                  <a:outerShdw blurRad="38100" dist="38100" dir="2700000" algn="tl">
                    <a:srgbClr val="000000"/>
                  </a:outerShdw>
                </a:effectLst>
                <a:latin typeface="Arial" charset="0"/>
              </a:rPr>
              <a:t>Time Target</a:t>
            </a:r>
          </a:p>
        </p:txBody>
      </p:sp>
    </p:spTree>
    <p:extLst>
      <p:ext uri="{BB962C8B-B14F-4D97-AF65-F5344CB8AC3E}">
        <p14:creationId xmlns:p14="http://schemas.microsoft.com/office/powerpoint/2010/main" val="4098451339"/>
      </p:ext>
    </p:extLst>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US" sz="3200" smtClean="0"/>
              <a:t>AIS ED STROKE CARE 24/7:</a:t>
            </a:r>
            <a:br>
              <a:rPr lang="en-US" sz="3200" smtClean="0"/>
            </a:br>
            <a:r>
              <a:rPr lang="en-US" sz="2000" smtClean="0"/>
              <a:t>1-H EVALUATION, 1-H INFUSION</a:t>
            </a:r>
          </a:p>
        </p:txBody>
      </p:sp>
      <p:sp>
        <p:nvSpPr>
          <p:cNvPr id="16387" name="Rectangle 3"/>
          <p:cNvSpPr>
            <a:spLocks noGrp="1" noChangeArrowheads="1"/>
          </p:cNvSpPr>
          <p:nvPr>
            <p:ph type="body" sz="half" idx="4294967295"/>
          </p:nvPr>
        </p:nvSpPr>
        <p:spPr>
          <a:xfrm>
            <a:off x="304800" y="1600200"/>
            <a:ext cx="4191000" cy="4114800"/>
          </a:xfrm>
        </p:spPr>
        <p:txBody>
          <a:bodyPr/>
          <a:lstStyle/>
          <a:p>
            <a:pPr eaLnBrk="1" hangingPunct="1">
              <a:buFont typeface="Wingdings" pitchFamily="2" charset="2"/>
              <a:buNone/>
            </a:pPr>
            <a:r>
              <a:rPr lang="en-US" sz="2800" smtClean="0"/>
              <a:t>I. Triage–</a:t>
            </a:r>
            <a:r>
              <a:rPr lang="en-US" sz="2800" b="1" smtClean="0">
                <a:solidFill>
                  <a:srgbClr val="FFFF66"/>
                </a:solidFill>
              </a:rPr>
              <a:t>10 min</a:t>
            </a:r>
          </a:p>
          <a:p>
            <a:pPr lvl="1" eaLnBrk="1" hangingPunct="1"/>
            <a:r>
              <a:rPr lang="en-US" sz="2200" smtClean="0"/>
              <a:t>Review t-PA criteria</a:t>
            </a:r>
          </a:p>
          <a:p>
            <a:pPr lvl="1" eaLnBrk="1" hangingPunct="1"/>
            <a:r>
              <a:rPr lang="en-US" sz="2200" smtClean="0"/>
              <a:t>Page acute stroke team</a:t>
            </a:r>
          </a:p>
          <a:p>
            <a:pPr lvl="1" eaLnBrk="1" hangingPunct="1"/>
            <a:r>
              <a:rPr lang="en-US" sz="2200" smtClean="0"/>
              <a:t>Draw pre t-PA labs*</a:t>
            </a:r>
          </a:p>
          <a:p>
            <a:pPr eaLnBrk="1" hangingPunct="1">
              <a:buFont typeface="Wingdings" pitchFamily="2" charset="2"/>
              <a:buNone/>
            </a:pPr>
            <a:r>
              <a:rPr lang="en-US" sz="2800" smtClean="0"/>
              <a:t>II. Medical Care–</a:t>
            </a:r>
            <a:r>
              <a:rPr lang="en-US" sz="2800" b="1" smtClean="0">
                <a:solidFill>
                  <a:srgbClr val="FFFF66"/>
                </a:solidFill>
              </a:rPr>
              <a:t>25 min</a:t>
            </a:r>
          </a:p>
          <a:p>
            <a:pPr lvl="1" eaLnBrk="1" hangingPunct="1"/>
            <a:r>
              <a:rPr lang="en-US" sz="2200" smtClean="0"/>
              <a:t>Place O2 , 2 NS IVs</a:t>
            </a:r>
          </a:p>
          <a:p>
            <a:pPr lvl="1" eaLnBrk="1" hangingPunct="1"/>
            <a:r>
              <a:rPr lang="en-US" sz="2200" smtClean="0"/>
              <a:t>Obtain BP, weight, NIHSS</a:t>
            </a:r>
          </a:p>
          <a:p>
            <a:pPr lvl="1" eaLnBrk="1" hangingPunct="1"/>
            <a:r>
              <a:rPr lang="en-US" sz="2200" smtClean="0"/>
              <a:t>Obtain 12-lead ECG</a:t>
            </a:r>
          </a:p>
          <a:p>
            <a:pPr lvl="1" eaLnBrk="1" hangingPunct="1"/>
            <a:r>
              <a:rPr lang="en-US" sz="2200" smtClean="0"/>
              <a:t>Send patient to CT</a:t>
            </a:r>
          </a:p>
          <a:p>
            <a:pPr eaLnBrk="1" hangingPunct="1"/>
            <a:endParaRPr lang="en-US" sz="2200" smtClean="0"/>
          </a:p>
        </p:txBody>
      </p:sp>
      <p:sp>
        <p:nvSpPr>
          <p:cNvPr id="16388" name="Rectangle 4"/>
          <p:cNvSpPr>
            <a:spLocks noGrp="1" noChangeArrowheads="1"/>
          </p:cNvSpPr>
          <p:nvPr>
            <p:ph type="body" sz="half" idx="4294967295"/>
          </p:nvPr>
        </p:nvSpPr>
        <p:spPr>
          <a:xfrm>
            <a:off x="4648200" y="1600200"/>
            <a:ext cx="4038600" cy="4114800"/>
          </a:xfrm>
        </p:spPr>
        <p:txBody>
          <a:bodyPr/>
          <a:lstStyle/>
          <a:p>
            <a:pPr eaLnBrk="1" hangingPunct="1">
              <a:buFont typeface="Wingdings" pitchFamily="2" charset="2"/>
              <a:buNone/>
            </a:pPr>
            <a:r>
              <a:rPr lang="en-US" sz="2800" smtClean="0"/>
              <a:t>III. CT &amp; Labs–</a:t>
            </a:r>
            <a:r>
              <a:rPr lang="en-US" sz="2800" b="1" smtClean="0">
                <a:solidFill>
                  <a:srgbClr val="FFFF66"/>
                </a:solidFill>
              </a:rPr>
              <a:t>45 min</a:t>
            </a:r>
          </a:p>
          <a:p>
            <a:pPr lvl="1" eaLnBrk="1" hangingPunct="1"/>
            <a:r>
              <a:rPr lang="en-US" sz="2200" smtClean="0"/>
              <a:t>Obtain lab results</a:t>
            </a:r>
          </a:p>
          <a:p>
            <a:pPr lvl="1" eaLnBrk="1" hangingPunct="1"/>
            <a:r>
              <a:rPr lang="en-US" sz="2200" smtClean="0"/>
              <a:t>Read CT</a:t>
            </a:r>
          </a:p>
          <a:p>
            <a:pPr lvl="1" eaLnBrk="1" hangingPunct="1"/>
            <a:r>
              <a:rPr lang="en-US" sz="2200" smtClean="0"/>
              <a:t>Return pt to ED</a:t>
            </a:r>
          </a:p>
          <a:p>
            <a:pPr eaLnBrk="1" hangingPunct="1">
              <a:buFont typeface="Wingdings" pitchFamily="2" charset="2"/>
              <a:buNone/>
            </a:pPr>
            <a:r>
              <a:rPr lang="en-US" sz="2800" smtClean="0"/>
              <a:t>IV. Treatment–</a:t>
            </a:r>
            <a:r>
              <a:rPr lang="en-US" sz="2800" b="1" smtClean="0">
                <a:solidFill>
                  <a:srgbClr val="FFFF66"/>
                </a:solidFill>
              </a:rPr>
              <a:t>60 min</a:t>
            </a:r>
          </a:p>
          <a:p>
            <a:pPr lvl="1" eaLnBrk="1" hangingPunct="1"/>
            <a:r>
              <a:rPr lang="en-US" sz="2200" smtClean="0"/>
              <a:t>Start IV t-PA</a:t>
            </a:r>
          </a:p>
          <a:p>
            <a:pPr lvl="1" eaLnBrk="1" hangingPunct="1"/>
            <a:r>
              <a:rPr lang="en-US" sz="2200" smtClean="0"/>
              <a:t>Monitor for ICH sxs</a:t>
            </a:r>
          </a:p>
          <a:p>
            <a:pPr lvl="2" eaLnBrk="1" hangingPunct="1"/>
            <a:r>
              <a:rPr lang="en-US" sz="2200" smtClean="0"/>
              <a:t>HTN, headache</a:t>
            </a:r>
          </a:p>
          <a:p>
            <a:pPr lvl="2" eaLnBrk="1" hangingPunct="1"/>
            <a:r>
              <a:rPr lang="en-US" sz="2200" smtClean="0"/>
              <a:t>N/V, </a:t>
            </a:r>
            <a:r>
              <a:rPr lang="en-US" sz="2200" smtClean="0">
                <a:sym typeface="Symbol" pitchFamily="18" charset="2"/>
              </a:rPr>
              <a:t> </a:t>
            </a:r>
            <a:r>
              <a:rPr lang="en-US" sz="2200" smtClean="0"/>
              <a:t>neuro status</a:t>
            </a:r>
          </a:p>
        </p:txBody>
      </p:sp>
      <p:sp>
        <p:nvSpPr>
          <p:cNvPr id="16389" name="Text Box 5"/>
          <p:cNvSpPr txBox="1">
            <a:spLocks noChangeArrowheads="1"/>
          </p:cNvSpPr>
          <p:nvPr/>
        </p:nvSpPr>
        <p:spPr bwMode="auto">
          <a:xfrm>
            <a:off x="1981200" y="5851525"/>
            <a:ext cx="6122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eaLnBrk="1" hangingPunct="1"/>
            <a:r>
              <a:rPr lang="en-US" sz="2000" b="0" i="1">
                <a:solidFill>
                  <a:srgbClr val="FFFFCC"/>
                </a:solidFill>
                <a:latin typeface="Arial" charset="0"/>
              </a:rPr>
              <a:t>*CBC, platelets, PT/INR, PTT, chem 7, cardiac panel</a:t>
            </a:r>
          </a:p>
        </p:txBody>
      </p:sp>
    </p:spTree>
    <p:extLst>
      <p:ext uri="{BB962C8B-B14F-4D97-AF65-F5344CB8AC3E}">
        <p14:creationId xmlns:p14="http://schemas.microsoft.com/office/powerpoint/2010/main" val="377677136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2800" smtClean="0"/>
              <a:t>AIS EMERGENCY THERAPY: </a:t>
            </a:r>
            <a:br>
              <a:rPr lang="en-US" sz="2800" smtClean="0"/>
            </a:br>
            <a:r>
              <a:rPr lang="en-US" sz="2800" smtClean="0"/>
              <a:t>IV TISSUE PLASMINOGEN ACTIVATOR (T-PA)</a:t>
            </a:r>
          </a:p>
        </p:txBody>
      </p:sp>
      <p:sp>
        <p:nvSpPr>
          <p:cNvPr id="15363" name="Rectangle 8"/>
          <p:cNvSpPr>
            <a:spLocks noGrp="1" noChangeArrowheads="1"/>
          </p:cNvSpPr>
          <p:nvPr>
            <p:ph type="body" sz="half" idx="1"/>
          </p:nvPr>
        </p:nvSpPr>
        <p:spPr>
          <a:xfrm>
            <a:off x="457200" y="3873500"/>
            <a:ext cx="4038600" cy="2362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ctr">
              <a:spcBef>
                <a:spcPct val="10000"/>
              </a:spcBef>
              <a:buFont typeface="Wingdings" pitchFamily="2" charset="2"/>
              <a:buNone/>
            </a:pPr>
            <a:r>
              <a:rPr lang="en-US" sz="2200" b="1" u="sng" dirty="0" smtClean="0"/>
              <a:t>&lt; 3.0 Hours</a:t>
            </a:r>
          </a:p>
          <a:p>
            <a:pPr>
              <a:spcBef>
                <a:spcPct val="10000"/>
              </a:spcBef>
            </a:pPr>
            <a:r>
              <a:rPr lang="id-ID" sz="2200" dirty="0" smtClean="0"/>
              <a:t>Tak ada batas umur</a:t>
            </a:r>
            <a:endParaRPr lang="en-US" sz="2200" dirty="0" smtClean="0"/>
          </a:p>
          <a:p>
            <a:pPr>
              <a:spcBef>
                <a:spcPct val="10000"/>
              </a:spcBef>
            </a:pPr>
            <a:r>
              <a:rPr lang="id-ID" sz="2200" dirty="0" smtClean="0"/>
              <a:t>Tak ada batas luas stroke</a:t>
            </a:r>
            <a:endParaRPr lang="en-US" sz="2200" dirty="0" smtClean="0"/>
          </a:p>
          <a:p>
            <a:pPr>
              <a:spcBef>
                <a:spcPct val="10000"/>
              </a:spcBef>
            </a:pPr>
            <a:r>
              <a:rPr lang="id-ID" sz="2200" dirty="0" smtClean="0"/>
              <a:t>Dpt diberikan pd pasien dg warfarin jika</a:t>
            </a:r>
            <a:r>
              <a:rPr lang="en-US" sz="2200" dirty="0" smtClean="0"/>
              <a:t> </a:t>
            </a:r>
            <a:r>
              <a:rPr lang="en-US" sz="2200" dirty="0" smtClean="0"/>
              <a:t>INR </a:t>
            </a:r>
            <a:r>
              <a:rPr lang="en-US" sz="2200" u="sng" dirty="0" smtClean="0"/>
              <a:t>&lt;</a:t>
            </a:r>
            <a:r>
              <a:rPr lang="en-US" sz="2200" dirty="0" smtClean="0"/>
              <a:t> 1.7</a:t>
            </a:r>
          </a:p>
        </p:txBody>
      </p:sp>
      <p:sp>
        <p:nvSpPr>
          <p:cNvPr id="15364" name="Rectangle 9"/>
          <p:cNvSpPr>
            <a:spLocks noGrp="1" noChangeArrowheads="1"/>
          </p:cNvSpPr>
          <p:nvPr>
            <p:ph type="body" sz="half" idx="2"/>
          </p:nvPr>
        </p:nvSpPr>
        <p:spPr>
          <a:xfrm>
            <a:off x="4648200" y="3873500"/>
            <a:ext cx="4038600" cy="2667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ormAutofit/>
          </a:bodyPr>
          <a:lstStyle/>
          <a:p>
            <a:pPr algn="ctr">
              <a:spcBef>
                <a:spcPct val="10000"/>
              </a:spcBef>
              <a:buFont typeface="Wingdings" pitchFamily="2" charset="2"/>
              <a:buNone/>
            </a:pPr>
            <a:r>
              <a:rPr lang="en-US" sz="2200" b="1" u="sng" dirty="0" smtClean="0"/>
              <a:t>3.0-4.5 Hours</a:t>
            </a:r>
            <a:endParaRPr lang="en-US" sz="2200" dirty="0" smtClean="0"/>
          </a:p>
          <a:p>
            <a:pPr>
              <a:spcBef>
                <a:spcPct val="10000"/>
              </a:spcBef>
            </a:pPr>
            <a:r>
              <a:rPr lang="id-ID" sz="2200" dirty="0" smtClean="0"/>
              <a:t>Tak boleh</a:t>
            </a:r>
            <a:r>
              <a:rPr lang="en-US" sz="2200" dirty="0" smtClean="0"/>
              <a:t>:</a:t>
            </a:r>
            <a:endParaRPr lang="en-US" sz="2200" dirty="0" smtClean="0"/>
          </a:p>
          <a:p>
            <a:pPr lvl="1">
              <a:spcBef>
                <a:spcPct val="10000"/>
              </a:spcBef>
            </a:pPr>
            <a:r>
              <a:rPr lang="en-US" sz="2200" dirty="0" err="1" smtClean="0"/>
              <a:t>Pt</a:t>
            </a:r>
            <a:r>
              <a:rPr lang="en-US" sz="2200" dirty="0" smtClean="0"/>
              <a:t> &gt; 80 </a:t>
            </a:r>
            <a:r>
              <a:rPr lang="id-ID" sz="2200" dirty="0" smtClean="0"/>
              <a:t>th</a:t>
            </a:r>
            <a:endParaRPr lang="en-US" sz="2200" dirty="0" smtClean="0"/>
          </a:p>
          <a:p>
            <a:pPr lvl="1">
              <a:spcBef>
                <a:spcPct val="10000"/>
              </a:spcBef>
            </a:pPr>
            <a:r>
              <a:rPr lang="en-US" sz="2200" dirty="0" smtClean="0"/>
              <a:t>NIHSS &gt; 25</a:t>
            </a:r>
          </a:p>
          <a:p>
            <a:pPr lvl="1">
              <a:spcBef>
                <a:spcPct val="10000"/>
              </a:spcBef>
            </a:pPr>
            <a:r>
              <a:rPr lang="en-US" sz="2200" dirty="0" smtClean="0"/>
              <a:t>DM </a:t>
            </a:r>
            <a:r>
              <a:rPr lang="id-ID" sz="2200" dirty="0" smtClean="0"/>
              <a:t>dan riw strokememakai warfarin</a:t>
            </a:r>
            <a:endParaRPr lang="en-US" sz="2200" dirty="0" smtClean="0"/>
          </a:p>
        </p:txBody>
      </p:sp>
      <p:sp>
        <p:nvSpPr>
          <p:cNvPr id="15365" name="Text Box 10"/>
          <p:cNvSpPr txBox="1">
            <a:spLocks noChangeArrowheads="1"/>
          </p:cNvSpPr>
          <p:nvPr/>
        </p:nvSpPr>
        <p:spPr bwMode="auto">
          <a:xfrm>
            <a:off x="533400" y="1295400"/>
            <a:ext cx="7750840" cy="208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eaLnBrk="1" hangingPunct="1">
              <a:spcBef>
                <a:spcPct val="10000"/>
              </a:spcBef>
              <a:buClr>
                <a:srgbClr val="A50021"/>
              </a:buClr>
              <a:buFont typeface="Wingdings" pitchFamily="2" charset="2"/>
              <a:buChar char="n"/>
            </a:pPr>
            <a:r>
              <a:rPr lang="en-US" sz="2400" b="0" dirty="0">
                <a:solidFill>
                  <a:srgbClr val="FFFFCC"/>
                </a:solidFill>
              </a:rPr>
              <a:t> </a:t>
            </a:r>
            <a:r>
              <a:rPr lang="id-ID" sz="2400" b="0" dirty="0" smtClean="0">
                <a:solidFill>
                  <a:srgbClr val="FFFFCC"/>
                </a:solidFill>
              </a:rPr>
              <a:t>Harus diberikan</a:t>
            </a:r>
            <a:r>
              <a:rPr lang="en-US" sz="2400" b="0" dirty="0" smtClean="0">
                <a:solidFill>
                  <a:srgbClr val="FFFFCC"/>
                </a:solidFill>
              </a:rPr>
              <a:t>&lt; </a:t>
            </a:r>
            <a:r>
              <a:rPr lang="en-US" sz="2400" b="0" dirty="0">
                <a:solidFill>
                  <a:srgbClr val="FFFFCC"/>
                </a:solidFill>
              </a:rPr>
              <a:t>4.5 </a:t>
            </a:r>
            <a:r>
              <a:rPr lang="en-US" sz="2400" b="0" dirty="0" smtClean="0">
                <a:solidFill>
                  <a:srgbClr val="FFFFCC"/>
                </a:solidFill>
              </a:rPr>
              <a:t>h—</a:t>
            </a:r>
            <a:r>
              <a:rPr lang="id-ID" sz="2400" b="0" dirty="0" smtClean="0">
                <a:solidFill>
                  <a:srgbClr val="FFFFCC"/>
                </a:solidFill>
              </a:rPr>
              <a:t>makin awal mkn baik hslnya</a:t>
            </a:r>
            <a:endParaRPr lang="en-US" sz="2400" b="0" dirty="0">
              <a:solidFill>
                <a:srgbClr val="FFFFCC"/>
              </a:solidFill>
            </a:endParaRPr>
          </a:p>
          <a:p>
            <a:pPr eaLnBrk="1" hangingPunct="1">
              <a:spcBef>
                <a:spcPct val="10000"/>
              </a:spcBef>
              <a:buClr>
                <a:srgbClr val="A50021"/>
              </a:buClr>
              <a:buFont typeface="Wingdings" pitchFamily="2" charset="2"/>
              <a:buChar char="n"/>
            </a:pPr>
            <a:r>
              <a:rPr lang="en-US" sz="2400" b="0" dirty="0">
                <a:solidFill>
                  <a:srgbClr val="FFFFCC"/>
                </a:solidFill>
              </a:rPr>
              <a:t> Stroke onset </a:t>
            </a:r>
            <a:r>
              <a:rPr lang="en-US" sz="2400" b="0" dirty="0" smtClean="0">
                <a:solidFill>
                  <a:srgbClr val="FFFFCC"/>
                </a:solidFill>
              </a:rPr>
              <a:t>=</a:t>
            </a:r>
            <a:r>
              <a:rPr lang="id-ID" sz="2400" b="0" dirty="0" smtClean="0">
                <a:solidFill>
                  <a:srgbClr val="FFFFCC"/>
                </a:solidFill>
              </a:rPr>
              <a:t> wkt terakir terlihat normal</a:t>
            </a:r>
            <a:endParaRPr lang="en-US" sz="2400" b="0" dirty="0">
              <a:solidFill>
                <a:srgbClr val="FFFFCC"/>
              </a:solidFill>
            </a:endParaRPr>
          </a:p>
          <a:p>
            <a:pPr eaLnBrk="1" hangingPunct="1">
              <a:spcBef>
                <a:spcPct val="10000"/>
              </a:spcBef>
              <a:buClr>
                <a:srgbClr val="A50021"/>
              </a:buClr>
              <a:buFont typeface="Wingdings" pitchFamily="2" charset="2"/>
              <a:buChar char="n"/>
            </a:pPr>
            <a:r>
              <a:rPr lang="en-US" sz="2400" b="0" dirty="0">
                <a:solidFill>
                  <a:srgbClr val="FFFFCC"/>
                </a:solidFill>
              </a:rPr>
              <a:t> </a:t>
            </a:r>
            <a:r>
              <a:rPr lang="id-ID" sz="2400" b="0" dirty="0" smtClean="0">
                <a:solidFill>
                  <a:srgbClr val="FFFFCC"/>
                </a:solidFill>
              </a:rPr>
              <a:t>tak boleh jika</a:t>
            </a:r>
            <a:r>
              <a:rPr lang="en-US" sz="2400" b="0" dirty="0" smtClean="0">
                <a:solidFill>
                  <a:srgbClr val="FFFFCC"/>
                </a:solidFill>
              </a:rPr>
              <a:t> </a:t>
            </a:r>
            <a:r>
              <a:rPr lang="en-US" sz="2400" b="0" dirty="0">
                <a:solidFill>
                  <a:srgbClr val="FFFFCC"/>
                </a:solidFill>
              </a:rPr>
              <a:t>glucose &lt; 50</a:t>
            </a:r>
          </a:p>
          <a:p>
            <a:pPr eaLnBrk="1" hangingPunct="1">
              <a:spcBef>
                <a:spcPct val="10000"/>
              </a:spcBef>
              <a:buClr>
                <a:srgbClr val="A50021"/>
              </a:buClr>
              <a:buFont typeface="Wingdings" pitchFamily="2" charset="2"/>
              <a:buChar char="n"/>
            </a:pPr>
            <a:r>
              <a:rPr lang="en-US" sz="2400" b="0" dirty="0">
                <a:solidFill>
                  <a:srgbClr val="FFFFCC"/>
                </a:solidFill>
              </a:rPr>
              <a:t> </a:t>
            </a:r>
            <a:r>
              <a:rPr lang="id-ID" sz="2400" b="0" dirty="0" smtClean="0">
                <a:solidFill>
                  <a:srgbClr val="FFFFCC"/>
                </a:solidFill>
              </a:rPr>
              <a:t>tak boleh jika </a:t>
            </a:r>
            <a:r>
              <a:rPr lang="en-US" sz="2400" b="0" dirty="0" smtClean="0">
                <a:solidFill>
                  <a:srgbClr val="FFFFCC"/>
                </a:solidFill>
              </a:rPr>
              <a:t> </a:t>
            </a:r>
            <a:r>
              <a:rPr lang="en-US" sz="2400" b="0" dirty="0">
                <a:solidFill>
                  <a:srgbClr val="FFFFCC"/>
                </a:solidFill>
              </a:rPr>
              <a:t>BP &gt; 185/110</a:t>
            </a:r>
          </a:p>
          <a:p>
            <a:pPr eaLnBrk="1" hangingPunct="1">
              <a:spcBef>
                <a:spcPct val="10000"/>
              </a:spcBef>
              <a:buClr>
                <a:srgbClr val="A50021"/>
              </a:buClr>
              <a:buFont typeface="Wingdings" pitchFamily="2" charset="2"/>
              <a:buChar char="n"/>
            </a:pPr>
            <a:r>
              <a:rPr lang="en-US" sz="2400" b="0" dirty="0">
                <a:solidFill>
                  <a:srgbClr val="FFFFCC"/>
                </a:solidFill>
              </a:rPr>
              <a:t> </a:t>
            </a:r>
            <a:r>
              <a:rPr lang="id-ID" sz="2400" b="0" dirty="0" smtClean="0">
                <a:solidFill>
                  <a:srgbClr val="FFFFCC"/>
                </a:solidFill>
              </a:rPr>
              <a:t>perhatikan akibat tak diberi</a:t>
            </a:r>
            <a:r>
              <a:rPr lang="en-US" sz="2400" b="0" dirty="0" smtClean="0">
                <a:solidFill>
                  <a:srgbClr val="FFFFCC"/>
                </a:solidFill>
                <a:sym typeface="Wingdings" pitchFamily="2" charset="2"/>
              </a:rPr>
              <a:t> </a:t>
            </a:r>
            <a:r>
              <a:rPr lang="en-US" sz="2400" b="0" dirty="0">
                <a:solidFill>
                  <a:srgbClr val="FFFFCC"/>
                </a:solidFill>
                <a:sym typeface="Wingdings" pitchFamily="2" charset="2"/>
              </a:rPr>
              <a:t>&gt;&gt;&gt; </a:t>
            </a:r>
            <a:r>
              <a:rPr lang="id-ID" sz="2400" b="0" dirty="0" smtClean="0">
                <a:solidFill>
                  <a:srgbClr val="FFFFCC"/>
                </a:solidFill>
                <a:sym typeface="Wingdings" pitchFamily="2" charset="2"/>
              </a:rPr>
              <a:t>kalau diberi</a:t>
            </a:r>
            <a:endParaRPr lang="en-US" sz="2400" b="0" dirty="0">
              <a:solidFill>
                <a:srgbClr val="FFFFCC"/>
              </a:solidFill>
              <a:sym typeface="Wingdings" pitchFamily="2" charset="2"/>
            </a:endParaRPr>
          </a:p>
        </p:txBody>
      </p:sp>
      <p:sp>
        <p:nvSpPr>
          <p:cNvPr id="15366" name="Line 10"/>
          <p:cNvSpPr>
            <a:spLocks noChangeShapeType="1"/>
          </p:cNvSpPr>
          <p:nvPr/>
        </p:nvSpPr>
        <p:spPr bwMode="auto">
          <a:xfrm>
            <a:off x="460375" y="3810000"/>
            <a:ext cx="8226425" cy="0"/>
          </a:xfrm>
          <a:prstGeom prst="line">
            <a:avLst/>
          </a:prstGeom>
          <a:noFill/>
          <a:ln w="57150">
            <a:solidFill>
              <a:srgbClr val="A5002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id-ID"/>
          </a:p>
        </p:txBody>
      </p:sp>
    </p:spTree>
    <p:extLst>
      <p:ext uri="{BB962C8B-B14F-4D97-AF65-F5344CB8AC3E}">
        <p14:creationId xmlns:p14="http://schemas.microsoft.com/office/powerpoint/2010/main" val="762712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 descr="AHSA_spot_red+w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1905000"/>
            <a:ext cx="5775325" cy="254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0" descr="PPT Wav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0940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t>Intraarterial Thrombolysis</a:t>
            </a:r>
            <a:endParaRPr lang="en-US"/>
          </a:p>
        </p:txBody>
      </p:sp>
      <p:sp>
        <p:nvSpPr>
          <p:cNvPr id="12291" name="Rectangle 3"/>
          <p:cNvSpPr>
            <a:spLocks noGrp="1" noChangeArrowheads="1"/>
          </p:cNvSpPr>
          <p:nvPr>
            <p:ph type="body" idx="1"/>
          </p:nvPr>
        </p:nvSpPr>
        <p:spPr>
          <a:xfrm>
            <a:off x="395536" y="1484784"/>
            <a:ext cx="8229600" cy="4924425"/>
          </a:xfrm>
        </p:spPr>
        <p:txBody>
          <a:bodyPr/>
          <a:lstStyle/>
          <a:p>
            <a:pPr>
              <a:lnSpc>
                <a:spcPct val="80000"/>
              </a:lnSpc>
              <a:buFontTx/>
              <a:buNone/>
            </a:pPr>
            <a:r>
              <a:rPr lang="en-GB" sz="1400" dirty="0"/>
              <a:t>Intra-arterial thrombolysis </a:t>
            </a:r>
            <a:r>
              <a:rPr lang="id-ID" sz="1400" dirty="0" smtClean="0"/>
              <a:t>dpt diberikan pd stroke center  yg berpegalaman </a:t>
            </a:r>
            <a:endParaRPr lang="en-GB" sz="1400" dirty="0"/>
          </a:p>
          <a:p>
            <a:pPr>
              <a:lnSpc>
                <a:spcPct val="80000"/>
              </a:lnSpc>
              <a:buFontTx/>
              <a:buNone/>
            </a:pPr>
            <a:r>
              <a:rPr lang="id-ID" sz="1400" dirty="0" smtClean="0"/>
              <a:t>Pada pasien yg emmenuhi kriteria hrs diberikan segera (</a:t>
            </a:r>
            <a:r>
              <a:rPr lang="en-GB" sz="1400" dirty="0" smtClean="0"/>
              <a:t> ASAP</a:t>
            </a:r>
            <a:r>
              <a:rPr lang="id-ID" sz="1400" dirty="0" smtClean="0"/>
              <a:t>)</a:t>
            </a:r>
            <a:r>
              <a:rPr lang="en-GB" sz="1400" dirty="0" smtClean="0"/>
              <a:t>. </a:t>
            </a:r>
            <a:endParaRPr lang="en-GB" sz="1400" dirty="0"/>
          </a:p>
          <a:p>
            <a:pPr>
              <a:lnSpc>
                <a:spcPct val="80000"/>
              </a:lnSpc>
              <a:buFontTx/>
              <a:buNone/>
            </a:pPr>
            <a:r>
              <a:rPr lang="en-GB" sz="1400" dirty="0" smtClean="0"/>
              <a:t>:</a:t>
            </a:r>
            <a:endParaRPr lang="en-GB" sz="1400" dirty="0"/>
          </a:p>
          <a:p>
            <a:pPr>
              <a:lnSpc>
                <a:spcPct val="80000"/>
              </a:lnSpc>
              <a:buFontTx/>
              <a:buNone/>
            </a:pPr>
            <a:endParaRPr lang="en-GB" sz="1400" dirty="0"/>
          </a:p>
          <a:p>
            <a:pPr>
              <a:lnSpc>
                <a:spcPct val="80000"/>
              </a:lnSpc>
              <a:buFontTx/>
              <a:buNone/>
            </a:pPr>
            <a:endParaRPr lang="en-GB" sz="1400" dirty="0"/>
          </a:p>
          <a:p>
            <a:pPr>
              <a:lnSpc>
                <a:spcPct val="80000"/>
              </a:lnSpc>
              <a:buFontTx/>
              <a:buNone/>
            </a:pPr>
            <a:r>
              <a:rPr lang="en-GB" sz="1400" dirty="0"/>
              <a:t>Primary </a:t>
            </a:r>
            <a:r>
              <a:rPr lang="en-GB" sz="1400" dirty="0" err="1"/>
              <a:t>intraarterial</a:t>
            </a:r>
            <a:r>
              <a:rPr lang="en-GB" sz="1400" dirty="0"/>
              <a:t> </a:t>
            </a:r>
            <a:r>
              <a:rPr lang="en-GB" sz="1400" dirty="0" err="1"/>
              <a:t>thombolysis</a:t>
            </a:r>
            <a:r>
              <a:rPr lang="en-GB" sz="1400" dirty="0"/>
              <a:t> </a:t>
            </a:r>
          </a:p>
          <a:p>
            <a:pPr>
              <a:lnSpc>
                <a:spcPct val="80000"/>
              </a:lnSpc>
            </a:pPr>
            <a:r>
              <a:rPr lang="id-ID" sz="1400" dirty="0" smtClean="0"/>
              <a:t>Defisit neurologi berat</a:t>
            </a:r>
            <a:endParaRPr lang="en-GB" sz="1400" dirty="0"/>
          </a:p>
          <a:p>
            <a:pPr>
              <a:lnSpc>
                <a:spcPct val="80000"/>
              </a:lnSpc>
            </a:pPr>
            <a:r>
              <a:rPr lang="en-GB" sz="1400" dirty="0"/>
              <a:t>Contraindications to iv thrombolysis (e.g. recent surgery), 3-6 h from symptom onset </a:t>
            </a:r>
            <a:r>
              <a:rPr lang="id-ID" sz="1400" dirty="0"/>
              <a:t> </a:t>
            </a:r>
            <a:r>
              <a:rPr lang="id-ID" sz="1400" dirty="0" smtClean="0"/>
              <a:t>atau</a:t>
            </a:r>
            <a:endParaRPr lang="en-GB" sz="1400" dirty="0"/>
          </a:p>
          <a:p>
            <a:pPr>
              <a:lnSpc>
                <a:spcPct val="80000"/>
              </a:lnSpc>
            </a:pPr>
            <a:r>
              <a:rPr lang="en-GB" sz="1400" dirty="0"/>
              <a:t>Dense artery sign on the CT head scan </a:t>
            </a:r>
          </a:p>
          <a:p>
            <a:pPr>
              <a:lnSpc>
                <a:spcPct val="80000"/>
              </a:lnSpc>
              <a:buFontTx/>
              <a:buNone/>
            </a:pPr>
            <a:endParaRPr lang="en-GB" sz="1400" dirty="0"/>
          </a:p>
          <a:p>
            <a:pPr>
              <a:lnSpc>
                <a:spcPct val="80000"/>
              </a:lnSpc>
              <a:buFontTx/>
              <a:buNone/>
            </a:pPr>
            <a:r>
              <a:rPr lang="en-GB" sz="1400" dirty="0"/>
              <a:t>Rescue thrombolysis </a:t>
            </a:r>
          </a:p>
          <a:p>
            <a:pPr>
              <a:lnSpc>
                <a:spcPct val="80000"/>
              </a:lnSpc>
            </a:pPr>
            <a:r>
              <a:rPr lang="en-GB" sz="1400" dirty="0"/>
              <a:t>Severe disabling neurological deficit and </a:t>
            </a:r>
          </a:p>
          <a:p>
            <a:pPr>
              <a:lnSpc>
                <a:spcPct val="80000"/>
              </a:lnSpc>
            </a:pPr>
            <a:r>
              <a:rPr lang="id-ID" sz="1400" dirty="0" smtClean="0"/>
              <a:t>Tak ada perbaikan dg IV</a:t>
            </a:r>
            <a:r>
              <a:rPr lang="en-GB" sz="1400" dirty="0" smtClean="0"/>
              <a:t> </a:t>
            </a:r>
            <a:r>
              <a:rPr lang="en-GB" sz="1400" dirty="0"/>
              <a:t>thrombolysis </a:t>
            </a:r>
          </a:p>
          <a:p>
            <a:pPr>
              <a:lnSpc>
                <a:spcPct val="80000"/>
              </a:lnSpc>
            </a:pPr>
            <a:r>
              <a:rPr lang="id-ID" sz="1400" dirty="0" smtClean="0"/>
              <a:t>Tak ada rekanalisasi stlh</a:t>
            </a:r>
            <a:r>
              <a:rPr lang="en-GB" sz="1400" dirty="0" smtClean="0"/>
              <a:t> </a:t>
            </a:r>
            <a:r>
              <a:rPr lang="en-GB" sz="1400" dirty="0"/>
              <a:t>iv thrombolysis</a:t>
            </a:r>
          </a:p>
          <a:p>
            <a:pPr>
              <a:lnSpc>
                <a:spcPct val="80000"/>
              </a:lnSpc>
            </a:pPr>
            <a:endParaRPr lang="en-GB" sz="1400" dirty="0"/>
          </a:p>
          <a:p>
            <a:pPr>
              <a:lnSpc>
                <a:spcPct val="80000"/>
              </a:lnSpc>
              <a:buFontTx/>
              <a:buNone/>
            </a:pPr>
            <a:r>
              <a:rPr lang="en-GB" sz="1400" dirty="0"/>
              <a:t>Brain stem stroke</a:t>
            </a:r>
          </a:p>
          <a:p>
            <a:pPr>
              <a:lnSpc>
                <a:spcPct val="80000"/>
              </a:lnSpc>
            </a:pPr>
            <a:r>
              <a:rPr lang="id-ID" sz="1400" dirty="0" smtClean="0"/>
              <a:t>Bisa sp 12 jam stlh onset</a:t>
            </a:r>
            <a:endParaRPr lang="en-GB" sz="1400" dirty="0"/>
          </a:p>
          <a:p>
            <a:pPr>
              <a:lnSpc>
                <a:spcPct val="80000"/>
              </a:lnSpc>
            </a:pPr>
            <a:r>
              <a:rPr lang="en-GB" sz="1400" dirty="0"/>
              <a:t>Occlusion of basilar artery documented on 4-vessel angiography </a:t>
            </a:r>
          </a:p>
          <a:p>
            <a:pPr>
              <a:lnSpc>
                <a:spcPct val="80000"/>
              </a:lnSpc>
            </a:pPr>
            <a:r>
              <a:rPr lang="id-ID" sz="1400" dirty="0" smtClean="0"/>
              <a:t>Bisa diberikan walau ada gangguan  kesadaran dan pasien emmakai ventilator</a:t>
            </a:r>
            <a:endParaRPr lang="en-GB" sz="1400" dirty="0"/>
          </a:p>
          <a:p>
            <a:pPr>
              <a:lnSpc>
                <a:spcPct val="80000"/>
              </a:lnSpc>
              <a:buFontTx/>
              <a:buNone/>
            </a:pPr>
            <a:endParaRPr lang="en-GB" sz="1400" dirty="0"/>
          </a:p>
          <a:p>
            <a:pPr>
              <a:lnSpc>
                <a:spcPct val="80000"/>
              </a:lnSpc>
              <a:buFontTx/>
              <a:buNone/>
            </a:pPr>
            <a:r>
              <a:rPr lang="en-GB" sz="1400" dirty="0" err="1"/>
              <a:t>Shaltoni</a:t>
            </a:r>
            <a:r>
              <a:rPr lang="en-GB" sz="1400" dirty="0"/>
              <a:t> et al 2007, Arnold et al 2002, 2003, Hill et al 2002</a:t>
            </a:r>
            <a:endParaRPr lang="en-US" sz="1400" dirty="0"/>
          </a:p>
        </p:txBody>
      </p:sp>
    </p:spTree>
    <p:extLst>
      <p:ext uri="{BB962C8B-B14F-4D97-AF65-F5344CB8AC3E}">
        <p14:creationId xmlns:p14="http://schemas.microsoft.com/office/powerpoint/2010/main" val="7996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60" name="Rectangle 24"/>
          <p:cNvSpPr>
            <a:spLocks noGrp="1" noChangeArrowheads="1"/>
          </p:cNvSpPr>
          <p:nvPr>
            <p:ph type="title"/>
          </p:nvPr>
        </p:nvSpPr>
        <p:spPr>
          <a:xfrm>
            <a:off x="838200" y="1219200"/>
            <a:ext cx="7543800" cy="685800"/>
          </a:xfrm>
        </p:spPr>
        <p:txBody>
          <a:bodyPr>
            <a:normAutofit fontScale="90000"/>
          </a:bodyPr>
          <a:lstStyle/>
          <a:p>
            <a:pPr algn="ctr">
              <a:defRPr/>
            </a:pPr>
            <a:r>
              <a:rPr lang="en-US" dirty="0" smtClean="0">
                <a:latin typeface="+mn-lt"/>
              </a:rPr>
              <a:t>Multimodal Imaging</a:t>
            </a:r>
            <a:endParaRPr lang="en-US" dirty="0">
              <a:latin typeface="+mn-lt"/>
            </a:endParaRPr>
          </a:p>
        </p:txBody>
      </p:sp>
      <p:graphicFrame>
        <p:nvGraphicFramePr>
          <p:cNvPr id="884781" name="Group 45"/>
          <p:cNvGraphicFramePr>
            <a:graphicFrameLocks noGrp="1"/>
          </p:cNvGraphicFramePr>
          <p:nvPr>
            <p:ph idx="1"/>
          </p:nvPr>
        </p:nvGraphicFramePr>
        <p:xfrm>
          <a:off x="381000" y="1905000"/>
          <a:ext cx="8458200" cy="3022601"/>
        </p:xfrm>
        <a:graphic>
          <a:graphicData uri="http://schemas.openxmlformats.org/drawingml/2006/table">
            <a:tbl>
              <a:tblPr/>
              <a:tblGrid>
                <a:gridCol w="6702425"/>
                <a:gridCol w="1755775"/>
              </a:tblGrid>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2"/>
                          </a:solidFill>
                          <a:effectLst>
                            <a:outerShdw blurRad="38100" dist="38100" dir="2700000" algn="tl">
                              <a:srgbClr val="000000"/>
                            </a:outerShdw>
                          </a:effectLst>
                          <a:latin typeface="Arial" charset="0"/>
                        </a:rPr>
                        <a:t>Justification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outerShdw blurRad="38100" dist="38100" dir="2700000" algn="tl">
                              <a:srgbClr val="000000"/>
                            </a:outerShdw>
                          </a:effectLst>
                          <a:latin typeface="Arial" charset="0"/>
                        </a:rPr>
                        <a:t>Class/Level of Evidence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796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Multimodal CT and MRI may provide additional information that will improve diagnosis of stroke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Class I; Level of Evidence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31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Vascular imaging may help in selection of intravenous or intra-arterial therapies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Level of Evidence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31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Vascular  imaging should be performed if intra-arterial therapy is being considered beyond 3 hours from symptoms onset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Level of Evidence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7428" name="Rectangle 3"/>
          <p:cNvSpPr>
            <a:spLocks noChangeArrowheads="1"/>
          </p:cNvSpPr>
          <p:nvPr/>
        </p:nvSpPr>
        <p:spPr bwMode="auto">
          <a:xfrm>
            <a:off x="152400" y="6477000"/>
            <a:ext cx="4572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900">
                <a:latin typeface="Arial" pitchFamily="34" charset="0"/>
              </a:rPr>
              <a:t>©2011 American Heart Association, Inc.  All rights reserved.</a:t>
            </a:r>
          </a:p>
        </p:txBody>
      </p:sp>
      <p:sp>
        <p:nvSpPr>
          <p:cNvPr id="17429" name="TextBox 4"/>
          <p:cNvSpPr txBox="1">
            <a:spLocks noChangeArrowheads="1"/>
          </p:cNvSpPr>
          <p:nvPr/>
        </p:nvSpPr>
        <p:spPr bwMode="auto">
          <a:xfrm>
            <a:off x="6092825" y="6477000"/>
            <a:ext cx="30511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Times New Roman" pitchFamily="18" charset="0"/>
                <a:cs typeface="Arial" pitchFamily="34" charset="0"/>
              </a:defRPr>
            </a:lvl1pPr>
            <a:lvl2pPr marL="742950" indent="-285750" eaLnBrk="0" hangingPunct="0">
              <a:defRPr sz="2000" b="1">
                <a:solidFill>
                  <a:schemeClr val="tx1"/>
                </a:solidFill>
                <a:latin typeface="Times New Roman" pitchFamily="18" charset="0"/>
                <a:cs typeface="Arial" pitchFamily="34" charset="0"/>
              </a:defRPr>
            </a:lvl2pPr>
            <a:lvl3pPr marL="1143000" indent="-228600" eaLnBrk="0" hangingPunct="0">
              <a:defRPr sz="2000" b="1">
                <a:solidFill>
                  <a:schemeClr val="tx1"/>
                </a:solidFill>
                <a:latin typeface="Times New Roman" pitchFamily="18" charset="0"/>
                <a:cs typeface="Arial" pitchFamily="34" charset="0"/>
              </a:defRPr>
            </a:lvl3pPr>
            <a:lvl4pPr marL="1600200" indent="-228600" eaLnBrk="0" hangingPunct="0">
              <a:defRPr sz="2000" b="1">
                <a:solidFill>
                  <a:schemeClr val="tx1"/>
                </a:solidFill>
                <a:latin typeface="Times New Roman" pitchFamily="18" charset="0"/>
                <a:cs typeface="Arial" pitchFamily="34" charset="0"/>
              </a:defRPr>
            </a:lvl4pPr>
            <a:lvl5pPr marL="2057400" indent="-228600" eaLnBrk="0" hangingPunct="0">
              <a:defRPr sz="2000" b="1">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000" b="1">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000" b="1">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000" b="1">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000" b="1">
                <a:solidFill>
                  <a:schemeClr val="tx1"/>
                </a:solidFill>
                <a:latin typeface="Times New Roman" pitchFamily="18" charset="0"/>
                <a:cs typeface="Arial" pitchFamily="34" charset="0"/>
              </a:defRPr>
            </a:lvl9pPr>
          </a:lstStyle>
          <a:p>
            <a:pPr eaLnBrk="1" hangingPunct="1"/>
            <a:r>
              <a:rPr lang="en-US" sz="900">
                <a:latin typeface="Arial" pitchFamily="34" charset="0"/>
              </a:rPr>
              <a:t>Leifer et al. Published online in Stroke Jan. 13, 2011 </a:t>
            </a:r>
          </a:p>
        </p:txBody>
      </p:sp>
    </p:spTree>
    <p:extLst>
      <p:ext uri="{BB962C8B-B14F-4D97-AF65-F5344CB8AC3E}">
        <p14:creationId xmlns:p14="http://schemas.microsoft.com/office/powerpoint/2010/main" val="1962295214"/>
      </p:ext>
    </p:extLst>
  </p:cSld>
  <p:clrMapOvr>
    <a:masterClrMapping/>
  </p:clrMapOvr>
  <p:transition spd="med">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3200" smtClean="0"/>
              <a:t>MRI BRAIN IN </a:t>
            </a:r>
            <a:r>
              <a:rPr lang="en-US" sz="3200" u="sng" smtClean="0"/>
              <a:t>HYPERACUTE</a:t>
            </a:r>
            <a:r>
              <a:rPr lang="en-US" sz="3200" smtClean="0"/>
              <a:t> ISCHEMIC STROKE</a:t>
            </a:r>
          </a:p>
        </p:txBody>
      </p:sp>
      <p:sp>
        <p:nvSpPr>
          <p:cNvPr id="32771" name="Rectangle 3"/>
          <p:cNvSpPr>
            <a:spLocks noGrp="1" noChangeArrowheads="1"/>
          </p:cNvSpPr>
          <p:nvPr>
            <p:ph type="body" sz="half" idx="2"/>
          </p:nvPr>
        </p:nvSpPr>
        <p:spPr>
          <a:xfrm>
            <a:off x="685800" y="1600200"/>
            <a:ext cx="7772400" cy="4419600"/>
          </a:xfrm>
        </p:spPr>
        <p:txBody>
          <a:bodyPr/>
          <a:lstStyle/>
          <a:p>
            <a:pPr>
              <a:lnSpc>
                <a:spcPct val="90000"/>
              </a:lnSpc>
            </a:pPr>
            <a:r>
              <a:rPr lang="en-US" sz="2800" dirty="0" smtClean="0"/>
              <a:t>DWI &amp; ADC:  </a:t>
            </a:r>
            <a:r>
              <a:rPr lang="id-ID" sz="2800" dirty="0" smtClean="0"/>
              <a:t>memungkinkan melihat infart awal</a:t>
            </a:r>
            <a:endParaRPr lang="en-US" sz="2800" dirty="0" smtClean="0"/>
          </a:p>
          <a:p>
            <a:pPr>
              <a:lnSpc>
                <a:spcPct val="90000"/>
              </a:lnSpc>
            </a:pPr>
            <a:r>
              <a:rPr lang="en-US" sz="2800" dirty="0" smtClean="0"/>
              <a:t>FLAIR: </a:t>
            </a:r>
            <a:r>
              <a:rPr lang="id-ID" sz="2800" dirty="0" smtClean="0"/>
              <a:t>blm terlihat perubahan signal</a:t>
            </a:r>
            <a:r>
              <a:rPr lang="en-US" sz="2800" dirty="0" smtClean="0"/>
              <a:t>;</a:t>
            </a:r>
            <a:r>
              <a:rPr lang="id-ID" sz="2800" dirty="0" smtClean="0"/>
              <a:t>mungkin hanya perubahan sulci di area</a:t>
            </a:r>
            <a:r>
              <a:rPr lang="en-US" sz="2800" dirty="0" smtClean="0"/>
              <a:t> </a:t>
            </a:r>
            <a:r>
              <a:rPr lang="en-US" sz="2800" dirty="0" err="1" smtClean="0"/>
              <a:t>infarc</a:t>
            </a:r>
            <a:r>
              <a:rPr lang="id-ID" sz="2800" dirty="0" smtClean="0"/>
              <a:t>t</a:t>
            </a:r>
            <a:endParaRPr lang="en-US" sz="2800" dirty="0" smtClean="0"/>
          </a:p>
        </p:txBody>
      </p:sp>
      <p:grpSp>
        <p:nvGrpSpPr>
          <p:cNvPr id="32772" name="Group 4"/>
          <p:cNvGrpSpPr>
            <a:grpSpLocks/>
          </p:cNvGrpSpPr>
          <p:nvPr/>
        </p:nvGrpSpPr>
        <p:grpSpPr bwMode="auto">
          <a:xfrm>
            <a:off x="838200" y="3200400"/>
            <a:ext cx="6956425" cy="2959100"/>
            <a:chOff x="528" y="2208"/>
            <a:chExt cx="4382" cy="1864"/>
          </a:xfrm>
        </p:grpSpPr>
        <p:pic>
          <p:nvPicPr>
            <p:cNvPr id="32773" name="Picture 5" descr="MRI_DWI_07"/>
            <p:cNvPicPr>
              <a:picLocks noChangeAspect="1" noChangeArrowheads="1"/>
            </p:cNvPicPr>
            <p:nvPr/>
          </p:nvPicPr>
          <p:blipFill>
            <a:blip r:embed="rId2">
              <a:extLst>
                <a:ext uri="{28A0092B-C50C-407E-A947-70E740481C1C}">
                  <a14:useLocalDpi xmlns:a14="http://schemas.microsoft.com/office/drawing/2010/main" val="0"/>
                </a:ext>
              </a:extLst>
            </a:blip>
            <a:srcRect l="25125" t="25125" r="21750" b="15750"/>
            <a:stretch>
              <a:fillRect/>
            </a:stretch>
          </p:blipFill>
          <p:spPr bwMode="auto">
            <a:xfrm>
              <a:off x="757" y="2208"/>
              <a:ext cx="1417" cy="1576"/>
            </a:xfrm>
            <a:prstGeom prst="rect">
              <a:avLst/>
            </a:prstGeom>
            <a:noFill/>
            <a:ln w="9525">
              <a:solidFill>
                <a:srgbClr val="A50021"/>
              </a:solidFill>
              <a:miter lim="800000"/>
              <a:headEnd/>
              <a:tailEnd/>
            </a:ln>
            <a:extLst>
              <a:ext uri="{909E8E84-426E-40DD-AFC4-6F175D3DCCD1}">
                <a14:hiddenFill xmlns:a14="http://schemas.microsoft.com/office/drawing/2010/main">
                  <a:solidFill>
                    <a:srgbClr val="FFFFFF"/>
                  </a:solidFill>
                </a14:hiddenFill>
              </a:ext>
            </a:extLst>
          </p:spPr>
        </p:pic>
        <p:pic>
          <p:nvPicPr>
            <p:cNvPr id="32774" name="Picture 6" descr="MRI_ADC_06"/>
            <p:cNvPicPr>
              <a:picLocks noChangeAspect="1" noChangeArrowheads="1"/>
            </p:cNvPicPr>
            <p:nvPr/>
          </p:nvPicPr>
          <p:blipFill>
            <a:blip r:embed="rId3">
              <a:extLst>
                <a:ext uri="{28A0092B-C50C-407E-A947-70E740481C1C}">
                  <a14:useLocalDpi xmlns:a14="http://schemas.microsoft.com/office/drawing/2010/main" val="0"/>
                </a:ext>
              </a:extLst>
            </a:blip>
            <a:srcRect l="21750" t="12375" r="18750" b="9375"/>
            <a:stretch>
              <a:fillRect/>
            </a:stretch>
          </p:blipFill>
          <p:spPr bwMode="auto">
            <a:xfrm>
              <a:off x="2268" y="2208"/>
              <a:ext cx="1203" cy="1583"/>
            </a:xfrm>
            <a:prstGeom prst="rect">
              <a:avLst/>
            </a:prstGeom>
            <a:noFill/>
            <a:ln w="9525">
              <a:solidFill>
                <a:srgbClr val="A50021"/>
              </a:solidFill>
              <a:miter lim="800000"/>
              <a:headEnd/>
              <a:tailEnd/>
            </a:ln>
            <a:extLst>
              <a:ext uri="{909E8E84-426E-40DD-AFC4-6F175D3DCCD1}">
                <a14:hiddenFill xmlns:a14="http://schemas.microsoft.com/office/drawing/2010/main">
                  <a:solidFill>
                    <a:srgbClr val="FFFFFF"/>
                  </a:solidFill>
                </a14:hiddenFill>
              </a:ext>
            </a:extLst>
          </p:spPr>
        </p:pic>
        <p:pic>
          <p:nvPicPr>
            <p:cNvPr id="32775" name="Picture 7" descr="MRI_FLAIR_05"/>
            <p:cNvPicPr>
              <a:picLocks noChangeAspect="1" noChangeArrowheads="1"/>
            </p:cNvPicPr>
            <p:nvPr/>
          </p:nvPicPr>
          <p:blipFill>
            <a:blip r:embed="rId4">
              <a:extLst>
                <a:ext uri="{28A0092B-C50C-407E-A947-70E740481C1C}">
                  <a14:useLocalDpi xmlns:a14="http://schemas.microsoft.com/office/drawing/2010/main" val="0"/>
                </a:ext>
              </a:extLst>
            </a:blip>
            <a:srcRect l="15562" t="12563" r="18750" b="9375"/>
            <a:stretch>
              <a:fillRect/>
            </a:stretch>
          </p:blipFill>
          <p:spPr bwMode="auto">
            <a:xfrm>
              <a:off x="3566" y="2208"/>
              <a:ext cx="1330" cy="1580"/>
            </a:xfrm>
            <a:prstGeom prst="rect">
              <a:avLst/>
            </a:prstGeom>
            <a:noFill/>
            <a:ln w="9525">
              <a:solidFill>
                <a:srgbClr val="A50021"/>
              </a:solidFill>
              <a:miter lim="800000"/>
              <a:headEnd/>
              <a:tailEnd/>
            </a:ln>
            <a:extLst>
              <a:ext uri="{909E8E84-426E-40DD-AFC4-6F175D3DCCD1}">
                <a14:hiddenFill xmlns:a14="http://schemas.microsoft.com/office/drawing/2010/main">
                  <a:solidFill>
                    <a:srgbClr val="FFFFFF"/>
                  </a:solidFill>
                </a14:hiddenFill>
              </a:ext>
            </a:extLst>
          </p:spPr>
        </p:pic>
        <p:sp>
          <p:nvSpPr>
            <p:cNvPr id="32776" name="Text Box 8"/>
            <p:cNvSpPr txBox="1">
              <a:spLocks noChangeArrowheads="1"/>
            </p:cNvSpPr>
            <p:nvPr/>
          </p:nvSpPr>
          <p:spPr bwMode="auto">
            <a:xfrm>
              <a:off x="1252" y="3822"/>
              <a:ext cx="42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algn="ctr"/>
              <a:r>
                <a:rPr lang="en-US" sz="2000">
                  <a:latin typeface="Arial" charset="0"/>
                </a:rPr>
                <a:t>DWI</a:t>
              </a:r>
            </a:p>
          </p:txBody>
        </p:sp>
        <p:sp>
          <p:nvSpPr>
            <p:cNvPr id="32777" name="Text Box 9"/>
            <p:cNvSpPr txBox="1">
              <a:spLocks noChangeArrowheads="1"/>
            </p:cNvSpPr>
            <p:nvPr/>
          </p:nvSpPr>
          <p:spPr bwMode="auto">
            <a:xfrm>
              <a:off x="2637" y="3822"/>
              <a:ext cx="46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algn="ctr"/>
              <a:r>
                <a:rPr lang="en-US" sz="2000">
                  <a:latin typeface="Arial" charset="0"/>
                </a:rPr>
                <a:t>ADC</a:t>
              </a:r>
            </a:p>
          </p:txBody>
        </p:sp>
        <p:sp>
          <p:nvSpPr>
            <p:cNvPr id="32778" name="Text Box 10"/>
            <p:cNvSpPr txBox="1">
              <a:spLocks noChangeArrowheads="1"/>
            </p:cNvSpPr>
            <p:nvPr/>
          </p:nvSpPr>
          <p:spPr bwMode="auto">
            <a:xfrm>
              <a:off x="3936" y="3822"/>
              <a:ext cx="58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algn="ctr"/>
              <a:r>
                <a:rPr lang="en-US" sz="2000">
                  <a:latin typeface="Arial" charset="0"/>
                </a:rPr>
                <a:t>FLAIR</a:t>
              </a:r>
            </a:p>
          </p:txBody>
        </p:sp>
        <p:sp>
          <p:nvSpPr>
            <p:cNvPr id="32779" name="Text Box 11"/>
            <p:cNvSpPr txBox="1">
              <a:spLocks noChangeArrowheads="1"/>
            </p:cNvSpPr>
            <p:nvPr/>
          </p:nvSpPr>
          <p:spPr bwMode="auto">
            <a:xfrm>
              <a:off x="785" y="2208"/>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algn="ctr"/>
              <a:r>
                <a:rPr lang="en-US">
                  <a:latin typeface="Arial" charset="0"/>
                </a:rPr>
                <a:t>R</a:t>
              </a:r>
            </a:p>
          </p:txBody>
        </p:sp>
        <p:sp>
          <p:nvSpPr>
            <p:cNvPr id="32780" name="Text Box 12"/>
            <p:cNvSpPr txBox="1">
              <a:spLocks noChangeArrowheads="1"/>
            </p:cNvSpPr>
            <p:nvPr/>
          </p:nvSpPr>
          <p:spPr bwMode="auto">
            <a:xfrm>
              <a:off x="3569" y="2208"/>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algn="ctr"/>
              <a:r>
                <a:rPr lang="en-US">
                  <a:latin typeface="Arial" charset="0"/>
                </a:rPr>
                <a:t>R</a:t>
              </a:r>
            </a:p>
          </p:txBody>
        </p:sp>
        <p:sp>
          <p:nvSpPr>
            <p:cNvPr id="32781" name="Text Box 13"/>
            <p:cNvSpPr txBox="1">
              <a:spLocks noChangeArrowheads="1"/>
            </p:cNvSpPr>
            <p:nvPr/>
          </p:nvSpPr>
          <p:spPr bwMode="auto">
            <a:xfrm>
              <a:off x="2273" y="2208"/>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algn="ctr"/>
              <a:r>
                <a:rPr lang="en-US">
                  <a:latin typeface="Arial" charset="0"/>
                </a:rPr>
                <a:t>R</a:t>
              </a:r>
            </a:p>
          </p:txBody>
        </p:sp>
        <p:sp>
          <p:nvSpPr>
            <p:cNvPr id="32782" name="Text Box 14"/>
            <p:cNvSpPr txBox="1">
              <a:spLocks noChangeArrowheads="1"/>
            </p:cNvSpPr>
            <p:nvPr/>
          </p:nvSpPr>
          <p:spPr bwMode="auto">
            <a:xfrm>
              <a:off x="1934" y="2208"/>
              <a:ext cx="2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algn="ctr"/>
              <a:r>
                <a:rPr lang="en-US">
                  <a:latin typeface="Arial" charset="0"/>
                </a:rPr>
                <a:t>L</a:t>
              </a:r>
            </a:p>
          </p:txBody>
        </p:sp>
        <p:sp>
          <p:nvSpPr>
            <p:cNvPr id="32783" name="Text Box 15"/>
            <p:cNvSpPr txBox="1">
              <a:spLocks noChangeArrowheads="1"/>
            </p:cNvSpPr>
            <p:nvPr/>
          </p:nvSpPr>
          <p:spPr bwMode="auto">
            <a:xfrm>
              <a:off x="4706" y="2208"/>
              <a:ext cx="2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algn="ctr"/>
              <a:r>
                <a:rPr lang="en-US">
                  <a:latin typeface="Arial" charset="0"/>
                </a:rPr>
                <a:t>L</a:t>
              </a:r>
            </a:p>
          </p:txBody>
        </p:sp>
        <p:sp>
          <p:nvSpPr>
            <p:cNvPr id="32784" name="Text Box 16"/>
            <p:cNvSpPr txBox="1">
              <a:spLocks noChangeArrowheads="1"/>
            </p:cNvSpPr>
            <p:nvPr/>
          </p:nvSpPr>
          <p:spPr bwMode="auto">
            <a:xfrm>
              <a:off x="3273" y="2208"/>
              <a:ext cx="2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algn="ctr"/>
              <a:r>
                <a:rPr lang="en-US">
                  <a:latin typeface="Arial" charset="0"/>
                </a:rPr>
                <a:t>L</a:t>
              </a:r>
            </a:p>
          </p:txBody>
        </p:sp>
        <p:sp>
          <p:nvSpPr>
            <p:cNvPr id="32785" name="AutoShape 17"/>
            <p:cNvSpPr>
              <a:spLocks noChangeArrowheads="1"/>
            </p:cNvSpPr>
            <p:nvPr/>
          </p:nvSpPr>
          <p:spPr bwMode="auto">
            <a:xfrm rot="-1570249">
              <a:off x="528" y="3408"/>
              <a:ext cx="288" cy="192"/>
            </a:xfrm>
            <a:prstGeom prst="rightArrow">
              <a:avLst>
                <a:gd name="adj1" fmla="val 50000"/>
                <a:gd name="adj2" fmla="val 37500"/>
              </a:avLst>
            </a:prstGeom>
            <a:solidFill>
              <a:srgbClr val="FF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id-ID" sz="2400" b="0">
                <a:solidFill>
                  <a:srgbClr val="000000"/>
                </a:solidFill>
                <a:latin typeface="Times New Roman" pitchFamily="18" charset="0"/>
              </a:endParaRPr>
            </a:p>
          </p:txBody>
        </p:sp>
        <p:sp>
          <p:nvSpPr>
            <p:cNvPr id="32786" name="AutoShape 18"/>
            <p:cNvSpPr>
              <a:spLocks noChangeArrowheads="1"/>
            </p:cNvSpPr>
            <p:nvPr/>
          </p:nvSpPr>
          <p:spPr bwMode="auto">
            <a:xfrm rot="-1570249">
              <a:off x="2112" y="3456"/>
              <a:ext cx="288" cy="192"/>
            </a:xfrm>
            <a:prstGeom prst="rightArrow">
              <a:avLst>
                <a:gd name="adj1" fmla="val 50000"/>
                <a:gd name="adj2" fmla="val 37500"/>
              </a:avLst>
            </a:prstGeom>
            <a:solidFill>
              <a:srgbClr val="FF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id-ID" sz="2400" b="0">
                <a:solidFill>
                  <a:srgbClr val="000000"/>
                </a:solidFill>
                <a:latin typeface="Times New Roman" pitchFamily="18" charset="0"/>
              </a:endParaRPr>
            </a:p>
          </p:txBody>
        </p:sp>
        <p:sp>
          <p:nvSpPr>
            <p:cNvPr id="32787" name="AutoShape 19"/>
            <p:cNvSpPr>
              <a:spLocks noChangeArrowheads="1"/>
            </p:cNvSpPr>
            <p:nvPr/>
          </p:nvSpPr>
          <p:spPr bwMode="auto">
            <a:xfrm rot="-1570249">
              <a:off x="3504" y="3456"/>
              <a:ext cx="288" cy="192"/>
            </a:xfrm>
            <a:prstGeom prst="rightArrow">
              <a:avLst>
                <a:gd name="adj1" fmla="val 50000"/>
                <a:gd name="adj2" fmla="val 37500"/>
              </a:avLst>
            </a:prstGeom>
            <a:solidFill>
              <a:srgbClr val="FF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id-ID" sz="2400" b="0">
                <a:solidFill>
                  <a:srgbClr val="000000"/>
                </a:solidFill>
                <a:latin typeface="Times New Roman" pitchFamily="18" charset="0"/>
              </a:endParaRPr>
            </a:p>
          </p:txBody>
        </p:sp>
      </p:grpSp>
    </p:spTree>
    <p:extLst>
      <p:ext uri="{BB962C8B-B14F-4D97-AF65-F5344CB8AC3E}">
        <p14:creationId xmlns:p14="http://schemas.microsoft.com/office/powerpoint/2010/main" val="77999269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3200" smtClean="0"/>
              <a:t>INTRACRANIAL MRA:</a:t>
            </a:r>
            <a:br>
              <a:rPr lang="en-US" sz="3200" smtClean="0"/>
            </a:br>
            <a:r>
              <a:rPr lang="en-US" sz="3200" smtClean="0"/>
              <a:t>AP VIEWS OF ANTERIOR CIRCULATION</a:t>
            </a:r>
          </a:p>
        </p:txBody>
      </p:sp>
      <p:pic>
        <p:nvPicPr>
          <p:cNvPr id="33795" name="Picture 4" descr="MRA_PJN_01"/>
          <p:cNvPicPr>
            <a:picLocks noChangeAspect="1" noChangeArrowheads="1"/>
          </p:cNvPicPr>
          <p:nvPr/>
        </p:nvPicPr>
        <p:blipFill>
          <a:blip r:embed="rId2">
            <a:extLst>
              <a:ext uri="{28A0092B-C50C-407E-A947-70E740481C1C}">
                <a14:useLocalDpi xmlns:a14="http://schemas.microsoft.com/office/drawing/2010/main" val="0"/>
              </a:ext>
            </a:extLst>
          </a:blip>
          <a:srcRect l="26625" t="20250" r="15562" b="20250"/>
          <a:stretch>
            <a:fillRect/>
          </a:stretch>
        </p:blipFill>
        <p:spPr bwMode="auto">
          <a:xfrm>
            <a:off x="5121275" y="2273300"/>
            <a:ext cx="3565525" cy="3670300"/>
          </a:xfrm>
          <a:prstGeom prst="rect">
            <a:avLst/>
          </a:prstGeom>
          <a:noFill/>
          <a:ln w="9525">
            <a:solidFill>
              <a:srgbClr val="A50021"/>
            </a:solidFill>
            <a:miter lim="800000"/>
            <a:headEnd/>
            <a:tailEnd/>
          </a:ln>
          <a:extLst>
            <a:ext uri="{909E8E84-426E-40DD-AFC4-6F175D3DCCD1}">
              <a14:hiddenFill xmlns:a14="http://schemas.microsoft.com/office/drawing/2010/main">
                <a:solidFill>
                  <a:srgbClr val="FFFFFF"/>
                </a:solidFill>
              </a14:hiddenFill>
            </a:ext>
          </a:extLst>
        </p:spPr>
      </p:pic>
      <p:pic>
        <p:nvPicPr>
          <p:cNvPr id="33796" name="Picture 5" descr="MRA_01"/>
          <p:cNvPicPr>
            <a:picLocks noChangeAspect="1" noChangeArrowheads="1"/>
          </p:cNvPicPr>
          <p:nvPr/>
        </p:nvPicPr>
        <p:blipFill>
          <a:blip r:embed="rId3">
            <a:lum contrast="18000"/>
            <a:extLst>
              <a:ext uri="{28A0092B-C50C-407E-A947-70E740481C1C}">
                <a14:useLocalDpi xmlns:a14="http://schemas.microsoft.com/office/drawing/2010/main" val="0"/>
              </a:ext>
            </a:extLst>
          </a:blip>
          <a:srcRect l="14063" t="31313" r="12563" b="7875"/>
          <a:stretch>
            <a:fillRect/>
          </a:stretch>
        </p:blipFill>
        <p:spPr bwMode="auto">
          <a:xfrm>
            <a:off x="549275" y="2273300"/>
            <a:ext cx="4405313" cy="3651250"/>
          </a:xfrm>
          <a:prstGeom prst="rect">
            <a:avLst/>
          </a:prstGeom>
          <a:noFill/>
          <a:ln w="9525">
            <a:solidFill>
              <a:srgbClr val="A50021"/>
            </a:solidFill>
            <a:miter lim="800000"/>
            <a:headEnd/>
            <a:tailEnd/>
          </a:ln>
          <a:extLst>
            <a:ext uri="{909E8E84-426E-40DD-AFC4-6F175D3DCCD1}">
              <a14:hiddenFill xmlns:a14="http://schemas.microsoft.com/office/drawing/2010/main">
                <a:solidFill>
                  <a:srgbClr val="FFFFFF"/>
                </a:solidFill>
              </a14:hiddenFill>
            </a:ext>
          </a:extLst>
        </p:spPr>
      </p:pic>
      <p:sp>
        <p:nvSpPr>
          <p:cNvPr id="33797" name="Text Box 6"/>
          <p:cNvSpPr txBox="1">
            <a:spLocks noChangeArrowheads="1"/>
          </p:cNvSpPr>
          <p:nvPr/>
        </p:nvSpPr>
        <p:spPr bwMode="auto">
          <a:xfrm>
            <a:off x="2217738" y="1447800"/>
            <a:ext cx="10588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eaLnBrk="1" hangingPunct="1"/>
            <a:r>
              <a:rPr lang="en-US" sz="2000">
                <a:latin typeface="Arial" charset="0"/>
              </a:rPr>
              <a:t>Normal</a:t>
            </a:r>
          </a:p>
        </p:txBody>
      </p:sp>
      <p:sp>
        <p:nvSpPr>
          <p:cNvPr id="33798" name="Text Box 7"/>
          <p:cNvSpPr txBox="1">
            <a:spLocks noChangeArrowheads="1"/>
          </p:cNvSpPr>
          <p:nvPr/>
        </p:nvSpPr>
        <p:spPr bwMode="auto">
          <a:xfrm>
            <a:off x="5081588" y="1447800"/>
            <a:ext cx="3529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algn="ctr" eaLnBrk="1" hangingPunct="1"/>
            <a:r>
              <a:rPr lang="en-US" sz="2000">
                <a:latin typeface="Arial" charset="0"/>
              </a:rPr>
              <a:t>Paucity of R MCA Branches</a:t>
            </a:r>
          </a:p>
          <a:p>
            <a:pPr algn="ctr" eaLnBrk="1" hangingPunct="1"/>
            <a:r>
              <a:rPr lang="en-US" sz="2000">
                <a:latin typeface="Arial" charset="0"/>
              </a:rPr>
              <a:t>c/w Embolic Occlusions</a:t>
            </a:r>
          </a:p>
        </p:txBody>
      </p:sp>
      <p:sp>
        <p:nvSpPr>
          <p:cNvPr id="33799" name="AutoShape 8"/>
          <p:cNvSpPr>
            <a:spLocks noChangeArrowheads="1"/>
          </p:cNvSpPr>
          <p:nvPr/>
        </p:nvSpPr>
        <p:spPr bwMode="auto">
          <a:xfrm>
            <a:off x="5273675" y="2363788"/>
            <a:ext cx="485775" cy="900112"/>
          </a:xfrm>
          <a:prstGeom prst="downArrow">
            <a:avLst>
              <a:gd name="adj1" fmla="val 50000"/>
              <a:gd name="adj2" fmla="val 46324"/>
            </a:avLst>
          </a:prstGeom>
          <a:solidFill>
            <a:srgbClr val="FFFFFF"/>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id-ID"/>
          </a:p>
        </p:txBody>
      </p:sp>
      <p:sp>
        <p:nvSpPr>
          <p:cNvPr id="33800" name="Text Box 9"/>
          <p:cNvSpPr txBox="1">
            <a:spLocks noChangeArrowheads="1"/>
          </p:cNvSpPr>
          <p:nvPr/>
        </p:nvSpPr>
        <p:spPr bwMode="auto">
          <a:xfrm>
            <a:off x="1082675" y="5473700"/>
            <a:ext cx="806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eaLnBrk="1" hangingPunct="1"/>
            <a:r>
              <a:rPr lang="en-US" sz="2000">
                <a:latin typeface="Arial" charset="0"/>
              </a:rPr>
              <a:t>RICA</a:t>
            </a:r>
          </a:p>
        </p:txBody>
      </p:sp>
      <p:sp>
        <p:nvSpPr>
          <p:cNvPr id="33801" name="Text Box 10"/>
          <p:cNvSpPr txBox="1">
            <a:spLocks noChangeArrowheads="1"/>
          </p:cNvSpPr>
          <p:nvPr/>
        </p:nvSpPr>
        <p:spPr bwMode="auto">
          <a:xfrm>
            <a:off x="5686425" y="5473700"/>
            <a:ext cx="806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eaLnBrk="1" hangingPunct="1"/>
            <a:r>
              <a:rPr lang="en-US" sz="2000">
                <a:latin typeface="Arial" charset="0"/>
              </a:rPr>
              <a:t>RICA</a:t>
            </a:r>
          </a:p>
        </p:txBody>
      </p:sp>
      <p:sp>
        <p:nvSpPr>
          <p:cNvPr id="33802" name="Text Box 11"/>
          <p:cNvSpPr txBox="1">
            <a:spLocks noChangeArrowheads="1"/>
          </p:cNvSpPr>
          <p:nvPr/>
        </p:nvSpPr>
        <p:spPr bwMode="auto">
          <a:xfrm>
            <a:off x="3749675" y="5473700"/>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eaLnBrk="1" hangingPunct="1"/>
            <a:r>
              <a:rPr lang="en-US" sz="2000">
                <a:latin typeface="Arial" charset="0"/>
              </a:rPr>
              <a:t>LICA</a:t>
            </a:r>
          </a:p>
        </p:txBody>
      </p:sp>
      <p:sp>
        <p:nvSpPr>
          <p:cNvPr id="33803" name="Text Box 12"/>
          <p:cNvSpPr txBox="1">
            <a:spLocks noChangeArrowheads="1"/>
          </p:cNvSpPr>
          <p:nvPr/>
        </p:nvSpPr>
        <p:spPr bwMode="auto">
          <a:xfrm>
            <a:off x="7864475" y="5473700"/>
            <a:ext cx="777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eaLnBrk="1" hangingPunct="1"/>
            <a:r>
              <a:rPr lang="en-US" sz="2000">
                <a:latin typeface="Arial" charset="0"/>
              </a:rPr>
              <a:t>LICA</a:t>
            </a:r>
          </a:p>
        </p:txBody>
      </p:sp>
      <p:sp>
        <p:nvSpPr>
          <p:cNvPr id="33804" name="Text Box 14"/>
          <p:cNvSpPr txBox="1">
            <a:spLocks noChangeArrowheads="1"/>
          </p:cNvSpPr>
          <p:nvPr/>
        </p:nvSpPr>
        <p:spPr bwMode="auto">
          <a:xfrm>
            <a:off x="609600" y="3886200"/>
            <a:ext cx="9477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eaLnBrk="1" hangingPunct="1"/>
            <a:r>
              <a:rPr lang="en-US" sz="2000">
                <a:latin typeface="Arial" charset="0"/>
              </a:rPr>
              <a:t>RMCA</a:t>
            </a:r>
          </a:p>
        </p:txBody>
      </p:sp>
      <p:sp>
        <p:nvSpPr>
          <p:cNvPr id="33805" name="Text Box 15"/>
          <p:cNvSpPr txBox="1">
            <a:spLocks noChangeArrowheads="1"/>
          </p:cNvSpPr>
          <p:nvPr/>
        </p:nvSpPr>
        <p:spPr bwMode="auto">
          <a:xfrm>
            <a:off x="4033838" y="3886200"/>
            <a:ext cx="9191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eaLnBrk="1" hangingPunct="1"/>
            <a:r>
              <a:rPr lang="en-US" sz="2000">
                <a:latin typeface="Arial" charset="0"/>
              </a:rPr>
              <a:t>LMCA</a:t>
            </a:r>
          </a:p>
        </p:txBody>
      </p:sp>
      <p:sp>
        <p:nvSpPr>
          <p:cNvPr id="33806" name="Text Box 16"/>
          <p:cNvSpPr txBox="1">
            <a:spLocks noChangeArrowheads="1"/>
          </p:cNvSpPr>
          <p:nvPr/>
        </p:nvSpPr>
        <p:spPr bwMode="auto">
          <a:xfrm>
            <a:off x="1643063" y="2209800"/>
            <a:ext cx="920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eaLnBrk="1" hangingPunct="1"/>
            <a:r>
              <a:rPr lang="en-US" sz="2000">
                <a:latin typeface="Arial" charset="0"/>
              </a:rPr>
              <a:t>RACA</a:t>
            </a:r>
          </a:p>
        </p:txBody>
      </p:sp>
      <p:sp>
        <p:nvSpPr>
          <p:cNvPr id="33807" name="Text Box 17"/>
          <p:cNvSpPr txBox="1">
            <a:spLocks noChangeArrowheads="1"/>
          </p:cNvSpPr>
          <p:nvPr/>
        </p:nvSpPr>
        <p:spPr bwMode="auto">
          <a:xfrm>
            <a:off x="2743200" y="2209800"/>
            <a:ext cx="892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Futura Lt BT" pitchFamily="34" charset="0"/>
              </a:defRPr>
            </a:lvl1pPr>
            <a:lvl2pPr marL="742950" indent="-285750" eaLnBrk="0" hangingPunct="0">
              <a:defRPr b="1">
                <a:solidFill>
                  <a:schemeClr val="tx1"/>
                </a:solidFill>
                <a:latin typeface="Futura Lt BT" pitchFamily="34" charset="0"/>
              </a:defRPr>
            </a:lvl2pPr>
            <a:lvl3pPr marL="1143000" indent="-228600" eaLnBrk="0" hangingPunct="0">
              <a:defRPr b="1">
                <a:solidFill>
                  <a:schemeClr val="tx1"/>
                </a:solidFill>
                <a:latin typeface="Futura Lt BT" pitchFamily="34" charset="0"/>
              </a:defRPr>
            </a:lvl3pPr>
            <a:lvl4pPr marL="1600200" indent="-228600" eaLnBrk="0" hangingPunct="0">
              <a:defRPr b="1">
                <a:solidFill>
                  <a:schemeClr val="tx1"/>
                </a:solidFill>
                <a:latin typeface="Futura Lt BT" pitchFamily="34" charset="0"/>
              </a:defRPr>
            </a:lvl4pPr>
            <a:lvl5pPr marL="2057400" indent="-228600" eaLnBrk="0" hangingPunct="0">
              <a:defRPr b="1">
                <a:solidFill>
                  <a:schemeClr val="tx1"/>
                </a:solidFill>
                <a:latin typeface="Futura Lt BT" pitchFamily="34" charset="0"/>
              </a:defRPr>
            </a:lvl5pPr>
            <a:lvl6pPr marL="2514600" indent="-228600" eaLnBrk="0" fontAlgn="base" hangingPunct="0">
              <a:spcBef>
                <a:spcPct val="0"/>
              </a:spcBef>
              <a:spcAft>
                <a:spcPct val="0"/>
              </a:spcAft>
              <a:defRPr b="1">
                <a:solidFill>
                  <a:schemeClr val="tx1"/>
                </a:solidFill>
                <a:latin typeface="Futura Lt BT" pitchFamily="34" charset="0"/>
              </a:defRPr>
            </a:lvl6pPr>
            <a:lvl7pPr marL="2971800" indent="-228600" eaLnBrk="0" fontAlgn="base" hangingPunct="0">
              <a:spcBef>
                <a:spcPct val="0"/>
              </a:spcBef>
              <a:spcAft>
                <a:spcPct val="0"/>
              </a:spcAft>
              <a:defRPr b="1">
                <a:solidFill>
                  <a:schemeClr val="tx1"/>
                </a:solidFill>
                <a:latin typeface="Futura Lt BT" pitchFamily="34" charset="0"/>
              </a:defRPr>
            </a:lvl7pPr>
            <a:lvl8pPr marL="3429000" indent="-228600" eaLnBrk="0" fontAlgn="base" hangingPunct="0">
              <a:spcBef>
                <a:spcPct val="0"/>
              </a:spcBef>
              <a:spcAft>
                <a:spcPct val="0"/>
              </a:spcAft>
              <a:defRPr b="1">
                <a:solidFill>
                  <a:schemeClr val="tx1"/>
                </a:solidFill>
                <a:latin typeface="Futura Lt BT" pitchFamily="34" charset="0"/>
              </a:defRPr>
            </a:lvl8pPr>
            <a:lvl9pPr marL="3886200" indent="-228600" eaLnBrk="0" fontAlgn="base" hangingPunct="0">
              <a:spcBef>
                <a:spcPct val="0"/>
              </a:spcBef>
              <a:spcAft>
                <a:spcPct val="0"/>
              </a:spcAft>
              <a:defRPr b="1">
                <a:solidFill>
                  <a:schemeClr val="tx1"/>
                </a:solidFill>
                <a:latin typeface="Futura Lt BT" pitchFamily="34" charset="0"/>
              </a:defRPr>
            </a:lvl9pPr>
          </a:lstStyle>
          <a:p>
            <a:pPr eaLnBrk="1" hangingPunct="1"/>
            <a:r>
              <a:rPr lang="en-US" sz="2000">
                <a:latin typeface="Arial" charset="0"/>
              </a:rPr>
              <a:t>LACA</a:t>
            </a:r>
          </a:p>
        </p:txBody>
      </p:sp>
    </p:spTree>
    <p:extLst>
      <p:ext uri="{BB962C8B-B14F-4D97-AF65-F5344CB8AC3E}">
        <p14:creationId xmlns:p14="http://schemas.microsoft.com/office/powerpoint/2010/main" val="265261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60" name="Rectangle 24"/>
          <p:cNvSpPr>
            <a:spLocks noGrp="1" noChangeArrowheads="1"/>
          </p:cNvSpPr>
          <p:nvPr>
            <p:ph type="title"/>
          </p:nvPr>
        </p:nvSpPr>
        <p:spPr>
          <a:xfrm>
            <a:off x="838200" y="1219200"/>
            <a:ext cx="7543800" cy="685800"/>
          </a:xfrm>
        </p:spPr>
        <p:txBody>
          <a:bodyPr/>
          <a:lstStyle/>
          <a:p>
            <a:pPr algn="ctr">
              <a:defRPr/>
            </a:pPr>
            <a:r>
              <a:rPr lang="en-US" sz="3200" dirty="0" smtClean="0">
                <a:latin typeface="+mn-lt"/>
              </a:rPr>
              <a:t>Endovascular Treatment</a:t>
            </a:r>
            <a:endParaRPr lang="en-US" sz="3200" dirty="0">
              <a:latin typeface="+mn-lt"/>
            </a:endParaRPr>
          </a:p>
        </p:txBody>
      </p:sp>
      <p:graphicFrame>
        <p:nvGraphicFramePr>
          <p:cNvPr id="884781" name="Group 45"/>
          <p:cNvGraphicFramePr>
            <a:graphicFrameLocks noGrp="1"/>
          </p:cNvGraphicFramePr>
          <p:nvPr>
            <p:ph idx="1"/>
            <p:extLst>
              <p:ext uri="{D42A27DB-BD31-4B8C-83A1-F6EECF244321}">
                <p14:modId xmlns:p14="http://schemas.microsoft.com/office/powerpoint/2010/main" val="2896538432"/>
              </p:ext>
            </p:extLst>
          </p:nvPr>
        </p:nvGraphicFramePr>
        <p:xfrm>
          <a:off x="533400" y="1981200"/>
          <a:ext cx="8458200" cy="3165475"/>
        </p:xfrm>
        <a:graphic>
          <a:graphicData uri="http://schemas.openxmlformats.org/drawingml/2006/table">
            <a:tbl>
              <a:tblPr/>
              <a:tblGrid>
                <a:gridCol w="6702425"/>
                <a:gridCol w="1755775"/>
              </a:tblGrid>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2"/>
                          </a:solidFill>
                          <a:effectLst>
                            <a:outerShdw blurRad="38100" dist="38100" dir="2700000" algn="tl">
                              <a:srgbClr val="000000"/>
                            </a:outerShdw>
                          </a:effectLst>
                          <a:latin typeface="Arial" charset="0"/>
                        </a:rPr>
                        <a:t>Justification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outerShdw blurRad="38100" dist="38100" dir="2700000" algn="tl">
                              <a:srgbClr val="000000"/>
                            </a:outerShdw>
                          </a:effectLst>
                          <a:latin typeface="Arial" charset="0"/>
                        </a:rPr>
                        <a:t>Class/Level of Evidence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Endovascular thrombolysis </a:t>
                      </a:r>
                      <a:r>
                        <a:rPr kumimoji="0" lang="id-ID" sz="1800" b="0" i="0" u="none" strike="noStrike" cap="none" normalizeH="0" baseline="0" dirty="0" smtClean="0">
                          <a:ln>
                            <a:noFill/>
                          </a:ln>
                          <a:solidFill>
                            <a:schemeClr val="tx1"/>
                          </a:solidFill>
                          <a:effectLst/>
                          <a:latin typeface="Arial" charset="0"/>
                        </a:rPr>
                        <a:t>dibawah</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smtClean="0">
                          <a:ln>
                            <a:noFill/>
                          </a:ln>
                          <a:solidFill>
                            <a:schemeClr val="tx1"/>
                          </a:solidFill>
                          <a:effectLst/>
                          <a:latin typeface="Arial" charset="0"/>
                        </a:rPr>
                        <a:t>6 </a:t>
                      </a:r>
                      <a:r>
                        <a:rPr kumimoji="0" lang="id-ID" sz="1800" b="0" i="0" u="none" strike="noStrike" cap="none" normalizeH="0" baseline="0" dirty="0" smtClean="0">
                          <a:ln>
                            <a:noFill/>
                          </a:ln>
                          <a:solidFill>
                            <a:schemeClr val="tx1"/>
                          </a:solidFill>
                          <a:effectLst/>
                          <a:latin typeface="Arial" charset="0"/>
                        </a:rPr>
                        <a:t>jam </a:t>
                      </a:r>
                      <a:r>
                        <a:rPr kumimoji="0" lang="en-US" sz="1800" b="0" i="0" u="none" strike="noStrike" cap="none" normalizeH="0" baseline="0" dirty="0" smtClean="0">
                          <a:ln>
                            <a:noFill/>
                          </a:ln>
                          <a:solidFill>
                            <a:schemeClr val="tx1"/>
                          </a:solidFill>
                          <a:effectLst/>
                          <a:latin typeface="Arial" charset="0"/>
                        </a:rPr>
                        <a:t>onset </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Class I; Level of Evidence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60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Mechanical </a:t>
                      </a:r>
                      <a:r>
                        <a:rPr kumimoji="0" lang="en-US" sz="1800" b="0" i="0" u="none" strike="noStrike" cap="none" normalizeH="0" baseline="0" dirty="0" err="1" smtClean="0">
                          <a:ln>
                            <a:noFill/>
                          </a:ln>
                          <a:solidFill>
                            <a:schemeClr val="tx1"/>
                          </a:solidFill>
                          <a:effectLst/>
                          <a:latin typeface="Arial" charset="0"/>
                        </a:rPr>
                        <a:t>thrombolysis</a:t>
                      </a:r>
                      <a:r>
                        <a:rPr kumimoji="0" lang="en-US" sz="1800" b="0" i="0" u="none" strike="noStrike" cap="none" normalizeH="0" baseline="0" dirty="0" smtClean="0">
                          <a:ln>
                            <a:noFill/>
                          </a:ln>
                          <a:solidFill>
                            <a:schemeClr val="tx1"/>
                          </a:solidFill>
                          <a:effectLst/>
                          <a:latin typeface="Arial" charset="0"/>
                        </a:rPr>
                        <a:t> with the Merci retriever or Penumbra aspiration catheter are options in patients with ischemic stroke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Class </a:t>
                      </a:r>
                      <a:r>
                        <a:rPr kumimoji="0" lang="en-US" sz="1800" b="0" i="0" u="none" strike="noStrike" cap="none" normalizeH="0" baseline="0" dirty="0" err="1" smtClean="0">
                          <a:ln>
                            <a:noFill/>
                          </a:ln>
                          <a:solidFill>
                            <a:schemeClr val="tx1"/>
                          </a:solidFill>
                          <a:effectLst/>
                          <a:latin typeface="Arial" charset="0"/>
                        </a:rPr>
                        <a:t>IIb;Level</a:t>
                      </a:r>
                      <a:r>
                        <a:rPr kumimoji="0" lang="en-US" sz="1800" b="0" i="0" u="none" strike="noStrike" cap="none" normalizeH="0" baseline="0" dirty="0" smtClean="0">
                          <a:ln>
                            <a:noFill/>
                          </a:ln>
                          <a:solidFill>
                            <a:schemeClr val="tx1"/>
                          </a:solidFill>
                          <a:effectLst/>
                          <a:latin typeface="Arial" charset="0"/>
                        </a:rPr>
                        <a:t> of Evidence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9473" name="Rectangle 3"/>
          <p:cNvSpPr>
            <a:spLocks noChangeArrowheads="1"/>
          </p:cNvSpPr>
          <p:nvPr/>
        </p:nvSpPr>
        <p:spPr bwMode="auto">
          <a:xfrm>
            <a:off x="152400" y="6477000"/>
            <a:ext cx="4572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900">
                <a:latin typeface="Arial" pitchFamily="34" charset="0"/>
              </a:rPr>
              <a:t>©2011 American Heart Association, Inc.  All rights reserved.</a:t>
            </a:r>
          </a:p>
        </p:txBody>
      </p:sp>
      <p:sp>
        <p:nvSpPr>
          <p:cNvPr id="19474" name="TextBox 4"/>
          <p:cNvSpPr txBox="1">
            <a:spLocks noChangeArrowheads="1"/>
          </p:cNvSpPr>
          <p:nvPr/>
        </p:nvSpPr>
        <p:spPr bwMode="auto">
          <a:xfrm>
            <a:off x="6092825" y="6477000"/>
            <a:ext cx="30511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Times New Roman" pitchFamily="18" charset="0"/>
                <a:cs typeface="Arial" pitchFamily="34" charset="0"/>
              </a:defRPr>
            </a:lvl1pPr>
            <a:lvl2pPr marL="742950" indent="-285750" eaLnBrk="0" hangingPunct="0">
              <a:defRPr sz="2000" b="1">
                <a:solidFill>
                  <a:schemeClr val="tx1"/>
                </a:solidFill>
                <a:latin typeface="Times New Roman" pitchFamily="18" charset="0"/>
                <a:cs typeface="Arial" pitchFamily="34" charset="0"/>
              </a:defRPr>
            </a:lvl2pPr>
            <a:lvl3pPr marL="1143000" indent="-228600" eaLnBrk="0" hangingPunct="0">
              <a:defRPr sz="2000" b="1">
                <a:solidFill>
                  <a:schemeClr val="tx1"/>
                </a:solidFill>
                <a:latin typeface="Times New Roman" pitchFamily="18" charset="0"/>
                <a:cs typeface="Arial" pitchFamily="34" charset="0"/>
              </a:defRPr>
            </a:lvl3pPr>
            <a:lvl4pPr marL="1600200" indent="-228600" eaLnBrk="0" hangingPunct="0">
              <a:defRPr sz="2000" b="1">
                <a:solidFill>
                  <a:schemeClr val="tx1"/>
                </a:solidFill>
                <a:latin typeface="Times New Roman" pitchFamily="18" charset="0"/>
                <a:cs typeface="Arial" pitchFamily="34" charset="0"/>
              </a:defRPr>
            </a:lvl4pPr>
            <a:lvl5pPr marL="2057400" indent="-228600" eaLnBrk="0" hangingPunct="0">
              <a:defRPr sz="2000" b="1">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000" b="1">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000" b="1">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000" b="1">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000" b="1">
                <a:solidFill>
                  <a:schemeClr val="tx1"/>
                </a:solidFill>
                <a:latin typeface="Times New Roman" pitchFamily="18" charset="0"/>
                <a:cs typeface="Arial" pitchFamily="34" charset="0"/>
              </a:defRPr>
            </a:lvl9pPr>
          </a:lstStyle>
          <a:p>
            <a:pPr eaLnBrk="1" hangingPunct="1"/>
            <a:r>
              <a:rPr lang="en-US" sz="900">
                <a:latin typeface="Arial" pitchFamily="34" charset="0"/>
              </a:rPr>
              <a:t>Leifer et al. Published online in Stroke Jan. 13, 2011 </a:t>
            </a:r>
          </a:p>
        </p:txBody>
      </p:sp>
    </p:spTree>
    <p:extLst>
      <p:ext uri="{BB962C8B-B14F-4D97-AF65-F5344CB8AC3E}">
        <p14:creationId xmlns:p14="http://schemas.microsoft.com/office/powerpoint/2010/main" val="841364650"/>
      </p:ext>
    </p:extLst>
  </p:cSld>
  <p:clrMapOvr>
    <a:masterClrMapping/>
  </p:clrMapOvr>
  <p:transition spd="med">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60" name="Rectangle 24"/>
          <p:cNvSpPr>
            <a:spLocks noGrp="1" noChangeArrowheads="1"/>
          </p:cNvSpPr>
          <p:nvPr>
            <p:ph type="title"/>
          </p:nvPr>
        </p:nvSpPr>
        <p:spPr>
          <a:xfrm>
            <a:off x="838200" y="1219200"/>
            <a:ext cx="7543800" cy="685800"/>
          </a:xfrm>
        </p:spPr>
        <p:txBody>
          <a:bodyPr/>
          <a:lstStyle/>
          <a:p>
            <a:pPr algn="ctr">
              <a:defRPr/>
            </a:pPr>
            <a:r>
              <a:rPr lang="en-US" sz="3200" dirty="0" smtClean="0">
                <a:latin typeface="+mn-lt"/>
              </a:rPr>
              <a:t>Symptomatic Intracranial Hemorrhage</a:t>
            </a:r>
            <a:endParaRPr lang="en-US" sz="3200" dirty="0">
              <a:latin typeface="+mn-lt"/>
            </a:endParaRPr>
          </a:p>
        </p:txBody>
      </p:sp>
      <p:graphicFrame>
        <p:nvGraphicFramePr>
          <p:cNvPr id="884781" name="Group 45"/>
          <p:cNvGraphicFramePr>
            <a:graphicFrameLocks noGrp="1"/>
          </p:cNvGraphicFramePr>
          <p:nvPr>
            <p:ph idx="1"/>
            <p:extLst>
              <p:ext uri="{D42A27DB-BD31-4B8C-83A1-F6EECF244321}">
                <p14:modId xmlns:p14="http://schemas.microsoft.com/office/powerpoint/2010/main" val="4164114803"/>
              </p:ext>
            </p:extLst>
          </p:nvPr>
        </p:nvGraphicFramePr>
        <p:xfrm>
          <a:off x="304800" y="2286000"/>
          <a:ext cx="8458200" cy="3165475"/>
        </p:xfrm>
        <a:graphic>
          <a:graphicData uri="http://schemas.openxmlformats.org/drawingml/2006/table">
            <a:tbl>
              <a:tblPr/>
              <a:tblGrid>
                <a:gridCol w="6702425"/>
                <a:gridCol w="1755775"/>
              </a:tblGrid>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2"/>
                          </a:solidFill>
                          <a:effectLst>
                            <a:outerShdw blurRad="38100" dist="38100" dir="2700000" algn="tl">
                              <a:srgbClr val="000000"/>
                            </a:outerShdw>
                          </a:effectLst>
                          <a:latin typeface="Arial" charset="0"/>
                        </a:rPr>
                        <a:t>Justification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outerShdw blurRad="38100" dist="38100" dir="2700000" algn="tl">
                              <a:srgbClr val="000000"/>
                            </a:outerShdw>
                          </a:effectLst>
                          <a:latin typeface="Arial" charset="0"/>
                        </a:rPr>
                        <a:t>Class/Level of Evidence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Symptomati</a:t>
                      </a:r>
                      <a:r>
                        <a:rPr kumimoji="0" lang="id-ID" sz="1800" b="0" i="0" u="none" strike="noStrike" cap="none" normalizeH="0" baseline="0" dirty="0" smtClean="0">
                          <a:ln>
                            <a:noFill/>
                          </a:ln>
                          <a:solidFill>
                            <a:schemeClr val="tx1"/>
                          </a:solidFill>
                          <a:effectLst/>
                          <a:latin typeface="Arial" charset="0"/>
                        </a:rPr>
                        <a:t>k perdarahan </a:t>
                      </a:r>
                      <a:r>
                        <a:rPr kumimoji="0" lang="en-US" sz="1800" b="0" i="0" u="none" strike="noStrike" cap="none" normalizeH="0" baseline="0" dirty="0" smtClean="0">
                          <a:ln>
                            <a:noFill/>
                          </a:ln>
                          <a:solidFill>
                            <a:schemeClr val="tx1"/>
                          </a:solidFill>
                          <a:effectLst/>
                          <a:latin typeface="Arial" charset="0"/>
                        </a:rPr>
                        <a:t>intracranial</a:t>
                      </a:r>
                      <a:r>
                        <a:rPr kumimoji="0" lang="id-ID" sz="1800" b="0" i="0" u="none" strike="noStrike" cap="none" normalizeH="0" baseline="0" dirty="0" smtClean="0">
                          <a:ln>
                            <a:noFill/>
                          </a:ln>
                          <a:solidFill>
                            <a:schemeClr val="tx1"/>
                          </a:solidFill>
                          <a:effectLst/>
                          <a:latin typeface="Arial" charset="0"/>
                        </a:rPr>
                        <a:t>meningkat jika tak mengikuti protokol</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60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Symptomatic </a:t>
                      </a:r>
                      <a:r>
                        <a:rPr kumimoji="0" lang="id-ID" sz="1800" b="0" i="0" u="none" strike="noStrike" cap="none" normalizeH="0" baseline="0" dirty="0" smtClean="0">
                          <a:ln>
                            <a:noFill/>
                          </a:ln>
                          <a:solidFill>
                            <a:schemeClr val="tx1"/>
                          </a:solidFill>
                          <a:effectLst/>
                          <a:latin typeface="Arial" charset="0"/>
                        </a:rPr>
                        <a:t>perdarahan </a:t>
                      </a:r>
                      <a:r>
                        <a:rPr kumimoji="0" lang="en-US" sz="1800" b="0" i="0" u="none" strike="noStrike" cap="none" normalizeH="0" baseline="0" dirty="0" smtClean="0">
                          <a:ln>
                            <a:noFill/>
                          </a:ln>
                          <a:solidFill>
                            <a:schemeClr val="tx1"/>
                          </a:solidFill>
                          <a:effectLst/>
                          <a:latin typeface="Arial" charset="0"/>
                        </a:rPr>
                        <a:t>intracranial </a:t>
                      </a:r>
                      <a:r>
                        <a:rPr kumimoji="0" lang="id-ID" sz="1800" b="0" i="0" u="none" strike="noStrike" cap="none" normalizeH="0" baseline="0" dirty="0" smtClean="0">
                          <a:ln>
                            <a:noFill/>
                          </a:ln>
                          <a:solidFill>
                            <a:schemeClr val="tx1"/>
                          </a:solidFill>
                          <a:effectLst/>
                          <a:latin typeface="Arial" charset="0"/>
                        </a:rPr>
                        <a:t>selalu menambhan buruk outcoma</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Class I; Level of evidence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2545" name="Rectangle 3"/>
          <p:cNvSpPr>
            <a:spLocks noChangeArrowheads="1"/>
          </p:cNvSpPr>
          <p:nvPr/>
        </p:nvSpPr>
        <p:spPr bwMode="auto">
          <a:xfrm>
            <a:off x="152400" y="6477000"/>
            <a:ext cx="4572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900">
                <a:latin typeface="Arial" pitchFamily="34" charset="0"/>
              </a:rPr>
              <a:t>©2011 American Heart Association, Inc.  All rights reserved.</a:t>
            </a:r>
          </a:p>
        </p:txBody>
      </p:sp>
      <p:sp>
        <p:nvSpPr>
          <p:cNvPr id="22546" name="TextBox 4"/>
          <p:cNvSpPr txBox="1">
            <a:spLocks noChangeArrowheads="1"/>
          </p:cNvSpPr>
          <p:nvPr/>
        </p:nvSpPr>
        <p:spPr bwMode="auto">
          <a:xfrm>
            <a:off x="6092825" y="6477000"/>
            <a:ext cx="30511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Times New Roman" pitchFamily="18" charset="0"/>
                <a:cs typeface="Arial" pitchFamily="34" charset="0"/>
              </a:defRPr>
            </a:lvl1pPr>
            <a:lvl2pPr marL="742950" indent="-285750" eaLnBrk="0" hangingPunct="0">
              <a:defRPr sz="2000" b="1">
                <a:solidFill>
                  <a:schemeClr val="tx1"/>
                </a:solidFill>
                <a:latin typeface="Times New Roman" pitchFamily="18" charset="0"/>
                <a:cs typeface="Arial" pitchFamily="34" charset="0"/>
              </a:defRPr>
            </a:lvl2pPr>
            <a:lvl3pPr marL="1143000" indent="-228600" eaLnBrk="0" hangingPunct="0">
              <a:defRPr sz="2000" b="1">
                <a:solidFill>
                  <a:schemeClr val="tx1"/>
                </a:solidFill>
                <a:latin typeface="Times New Roman" pitchFamily="18" charset="0"/>
                <a:cs typeface="Arial" pitchFamily="34" charset="0"/>
              </a:defRPr>
            </a:lvl3pPr>
            <a:lvl4pPr marL="1600200" indent="-228600" eaLnBrk="0" hangingPunct="0">
              <a:defRPr sz="2000" b="1">
                <a:solidFill>
                  <a:schemeClr val="tx1"/>
                </a:solidFill>
                <a:latin typeface="Times New Roman" pitchFamily="18" charset="0"/>
                <a:cs typeface="Arial" pitchFamily="34" charset="0"/>
              </a:defRPr>
            </a:lvl4pPr>
            <a:lvl5pPr marL="2057400" indent="-228600" eaLnBrk="0" hangingPunct="0">
              <a:defRPr sz="2000" b="1">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000" b="1">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000" b="1">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000" b="1">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000" b="1">
                <a:solidFill>
                  <a:schemeClr val="tx1"/>
                </a:solidFill>
                <a:latin typeface="Times New Roman" pitchFamily="18" charset="0"/>
                <a:cs typeface="Arial" pitchFamily="34" charset="0"/>
              </a:defRPr>
            </a:lvl9pPr>
          </a:lstStyle>
          <a:p>
            <a:pPr eaLnBrk="1" hangingPunct="1"/>
            <a:r>
              <a:rPr lang="en-US" sz="900">
                <a:latin typeface="Arial" pitchFamily="34" charset="0"/>
              </a:rPr>
              <a:t>Leifer et al. Published online in Stroke Jan. 13, 2011 </a:t>
            </a:r>
          </a:p>
        </p:txBody>
      </p:sp>
    </p:spTree>
    <p:extLst>
      <p:ext uri="{BB962C8B-B14F-4D97-AF65-F5344CB8AC3E}">
        <p14:creationId xmlns:p14="http://schemas.microsoft.com/office/powerpoint/2010/main" val="3727896105"/>
      </p:ext>
    </p:extLst>
  </p:cSld>
  <p:clrMapOvr>
    <a:masterClrMapping/>
  </p:clrMapOvr>
  <p:transition spd="med">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60" name="Rectangle 24"/>
          <p:cNvSpPr>
            <a:spLocks noGrp="1" noChangeArrowheads="1"/>
          </p:cNvSpPr>
          <p:nvPr>
            <p:ph type="title"/>
          </p:nvPr>
        </p:nvSpPr>
        <p:spPr>
          <a:xfrm>
            <a:off x="683568" y="332656"/>
            <a:ext cx="7543800" cy="914400"/>
          </a:xfrm>
        </p:spPr>
        <p:txBody>
          <a:bodyPr/>
          <a:lstStyle/>
          <a:p>
            <a:pPr algn="ctr">
              <a:defRPr/>
            </a:pPr>
            <a:r>
              <a:rPr lang="en-US" dirty="0" smtClean="0">
                <a:latin typeface="+mn-lt"/>
              </a:rPr>
              <a:t>Carotid Revascularization</a:t>
            </a:r>
            <a:endParaRPr lang="en-US" dirty="0">
              <a:latin typeface="+mn-lt"/>
            </a:endParaRPr>
          </a:p>
        </p:txBody>
      </p:sp>
      <p:graphicFrame>
        <p:nvGraphicFramePr>
          <p:cNvPr id="884781" name="Group 45"/>
          <p:cNvGraphicFramePr>
            <a:graphicFrameLocks noGrp="1"/>
          </p:cNvGraphicFramePr>
          <p:nvPr>
            <p:ph idx="1"/>
            <p:extLst>
              <p:ext uri="{D42A27DB-BD31-4B8C-83A1-F6EECF244321}">
                <p14:modId xmlns:p14="http://schemas.microsoft.com/office/powerpoint/2010/main" val="412814983"/>
              </p:ext>
            </p:extLst>
          </p:nvPr>
        </p:nvGraphicFramePr>
        <p:xfrm>
          <a:off x="304800" y="1268760"/>
          <a:ext cx="8458200" cy="4897241"/>
        </p:xfrm>
        <a:graphic>
          <a:graphicData uri="http://schemas.openxmlformats.org/drawingml/2006/table">
            <a:tbl>
              <a:tblPr/>
              <a:tblGrid>
                <a:gridCol w="6702425"/>
                <a:gridCol w="1755775"/>
              </a:tblGrid>
              <a:tr h="792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2"/>
                          </a:solidFill>
                          <a:effectLst>
                            <a:outerShdw blurRad="38100" dist="38100" dir="2700000" algn="tl">
                              <a:srgbClr val="000000"/>
                            </a:outerShdw>
                          </a:effectLst>
                          <a:latin typeface="Arial" charset="0"/>
                        </a:rPr>
                        <a:t>Justification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outerShdw blurRad="38100" dist="38100" dir="2700000" algn="tl">
                              <a:srgbClr val="000000"/>
                            </a:outerShdw>
                          </a:effectLst>
                          <a:latin typeface="Arial" charset="0"/>
                        </a:rPr>
                        <a:t>Class/Level of Evidence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8333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Patient</a:t>
                      </a:r>
                      <a:r>
                        <a:rPr kumimoji="0" lang="id-ID" sz="1600" b="0" i="0" u="none" strike="noStrike" cap="none" normalizeH="0" baseline="0" dirty="0" smtClean="0">
                          <a:ln>
                            <a:noFill/>
                          </a:ln>
                          <a:solidFill>
                            <a:schemeClr val="tx1"/>
                          </a:solidFill>
                          <a:effectLst/>
                          <a:latin typeface="Arial" charset="0"/>
                        </a:rPr>
                        <a:t> dg</a:t>
                      </a: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TIA or stroke </a:t>
                      </a:r>
                      <a:r>
                        <a:rPr kumimoji="0" lang="id-ID" sz="1600" b="0" i="0" u="none" strike="noStrike" cap="none" normalizeH="0" baseline="0" dirty="0" smtClean="0">
                          <a:ln>
                            <a:noFill/>
                          </a:ln>
                          <a:solidFill>
                            <a:schemeClr val="tx1"/>
                          </a:solidFill>
                          <a:effectLst/>
                          <a:latin typeface="Arial" charset="0"/>
                        </a:rPr>
                        <a:t>dlm</a:t>
                      </a: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6 </a:t>
                      </a:r>
                      <a:r>
                        <a:rPr kumimoji="0" lang="id-ID" sz="1600" b="0" i="0" u="none" strike="noStrike" cap="none" normalizeH="0" baseline="0" dirty="0" smtClean="0">
                          <a:ln>
                            <a:noFill/>
                          </a:ln>
                          <a:solidFill>
                            <a:schemeClr val="tx1"/>
                          </a:solidFill>
                          <a:effectLst/>
                          <a:latin typeface="Arial" charset="0"/>
                        </a:rPr>
                        <a:t>bulan dg stenosis ipsilateral ca</a:t>
                      </a:r>
                      <a:r>
                        <a:rPr kumimoji="0" lang="en-US" sz="1600" b="0" i="0" u="none" strike="noStrike" cap="none" normalizeH="0" baseline="0" dirty="0" err="1" smtClean="0">
                          <a:ln>
                            <a:noFill/>
                          </a:ln>
                          <a:solidFill>
                            <a:schemeClr val="tx1"/>
                          </a:solidFill>
                          <a:effectLst/>
                          <a:latin typeface="Arial" charset="0"/>
                        </a:rPr>
                        <a:t>rotid</a:t>
                      </a: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stenosis </a:t>
                      </a:r>
                      <a:r>
                        <a:rPr kumimoji="0" lang="id-ID" sz="1600" b="0" i="0" u="none" strike="noStrike" cap="none" normalizeH="0" baseline="0" dirty="0" smtClean="0">
                          <a:ln>
                            <a:noFill/>
                          </a:ln>
                          <a:solidFill>
                            <a:schemeClr val="tx1"/>
                          </a:solidFill>
                          <a:effectLst/>
                          <a:latin typeface="Arial" charset="0"/>
                        </a:rPr>
                        <a:t> diantara</a:t>
                      </a: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70-99% </a:t>
                      </a:r>
                      <a:r>
                        <a:rPr kumimoji="0" lang="id-ID" sz="1600" b="0" i="0" u="none" strike="noStrike" cap="none" normalizeH="0" baseline="0" dirty="0" smtClean="0">
                          <a:ln>
                            <a:noFill/>
                          </a:ln>
                          <a:solidFill>
                            <a:schemeClr val="tx1"/>
                          </a:solidFill>
                          <a:effectLst/>
                          <a:latin typeface="Arial" charset="0"/>
                        </a:rPr>
                        <a:t>hrs endarterectomi</a:t>
                      </a: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err="1" smtClean="0">
                          <a:ln>
                            <a:noFill/>
                          </a:ln>
                          <a:solidFill>
                            <a:schemeClr val="tx1"/>
                          </a:solidFill>
                          <a:effectLst/>
                          <a:latin typeface="Arial" charset="0"/>
                        </a:rPr>
                        <a:t>endarterectomy</a:t>
                      </a:r>
                      <a:r>
                        <a:rPr kumimoji="0" lang="en-US" sz="1600" b="0" i="0" u="none" strike="noStrike" cap="none" normalizeH="0" baseline="0" dirty="0" smtClean="0">
                          <a:ln>
                            <a:noFill/>
                          </a:ln>
                          <a:solidFill>
                            <a:schemeClr val="tx1"/>
                          </a:solidFill>
                          <a:effectLst/>
                          <a:latin typeface="Arial" charset="0"/>
                        </a:rPr>
                        <a:t> </a:t>
                      </a:r>
                      <a:r>
                        <a:rPr kumimoji="0" lang="id-ID" sz="1600" b="0" i="0" u="none" strike="noStrike" cap="none" normalizeH="0" baseline="0" dirty="0" smtClean="0">
                          <a:ln>
                            <a:noFill/>
                          </a:ln>
                          <a:solidFill>
                            <a:schemeClr val="tx1"/>
                          </a:solidFill>
                          <a:effectLst/>
                          <a:latin typeface="Arial" charset="0"/>
                        </a:rPr>
                        <a:t>oleh</a:t>
                      </a: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surgeon </a:t>
                      </a:r>
                      <a:r>
                        <a:rPr kumimoji="0" lang="id-ID" sz="1600" b="0" i="0" u="none" strike="noStrike" cap="none" normalizeH="0" baseline="0" dirty="0" smtClean="0">
                          <a:ln>
                            <a:noFill/>
                          </a:ln>
                          <a:solidFill>
                            <a:schemeClr val="tx1"/>
                          </a:solidFill>
                          <a:effectLst/>
                          <a:latin typeface="Arial" charset="0"/>
                        </a:rPr>
                        <a:t>dg</a:t>
                      </a: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morbidity </a:t>
                      </a:r>
                      <a:r>
                        <a:rPr kumimoji="0" lang="id-ID" sz="1600" b="0" i="0" u="none" strike="noStrike" cap="none" normalizeH="0" baseline="0" dirty="0" smtClean="0">
                          <a:ln>
                            <a:noFill/>
                          </a:ln>
                          <a:solidFill>
                            <a:schemeClr val="tx1"/>
                          </a:solidFill>
                          <a:effectLst/>
                          <a:latin typeface="Arial" charset="0"/>
                        </a:rPr>
                        <a:t>dan</a:t>
                      </a: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mortality &lt; 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Class </a:t>
                      </a:r>
                      <a:r>
                        <a:rPr kumimoji="0" lang="en-US" sz="1600" b="0" i="0" u="none" strike="noStrike" cap="none" normalizeH="0" baseline="0" dirty="0" err="1" smtClean="0">
                          <a:ln>
                            <a:noFill/>
                          </a:ln>
                          <a:solidFill>
                            <a:schemeClr val="tx1"/>
                          </a:solidFill>
                          <a:effectLst/>
                          <a:latin typeface="Arial" charset="0"/>
                        </a:rPr>
                        <a:t>I;Level</a:t>
                      </a:r>
                      <a:r>
                        <a:rPr kumimoji="0" lang="en-US" sz="1600" b="0" i="0" u="none" strike="noStrike" cap="none" normalizeH="0" baseline="0" dirty="0" smtClean="0">
                          <a:ln>
                            <a:noFill/>
                          </a:ln>
                          <a:solidFill>
                            <a:schemeClr val="tx1"/>
                          </a:solidFill>
                          <a:effectLst/>
                          <a:latin typeface="Arial" charset="0"/>
                        </a:rPr>
                        <a:t> of Evidence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8333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patients </a:t>
                      </a:r>
                      <a:r>
                        <a:rPr kumimoji="0" lang="id-ID" sz="1600" b="0" i="0" u="none" strike="noStrike" cap="none" normalizeH="0" baseline="0" dirty="0" smtClean="0">
                          <a:ln>
                            <a:noFill/>
                          </a:ln>
                          <a:solidFill>
                            <a:schemeClr val="tx1"/>
                          </a:solidFill>
                          <a:effectLst/>
                          <a:latin typeface="Arial" charset="0"/>
                        </a:rPr>
                        <a:t>dg</a:t>
                      </a: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TIA </a:t>
                      </a:r>
                      <a:r>
                        <a:rPr kumimoji="0" lang="id-ID" sz="1600" b="0" i="0" u="none" strike="noStrike" cap="none" normalizeH="0" baseline="0" dirty="0" smtClean="0">
                          <a:ln>
                            <a:noFill/>
                          </a:ln>
                          <a:solidFill>
                            <a:schemeClr val="tx1"/>
                          </a:solidFill>
                          <a:effectLst/>
                          <a:latin typeface="Arial" charset="0"/>
                        </a:rPr>
                        <a:t>atau</a:t>
                      </a: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stroke </a:t>
                      </a:r>
                      <a:r>
                        <a:rPr kumimoji="0" lang="id-ID" sz="1600" b="0" i="0" u="none" strike="noStrike" cap="none" normalizeH="0" baseline="0" dirty="0" smtClean="0">
                          <a:ln>
                            <a:noFill/>
                          </a:ln>
                          <a:solidFill>
                            <a:schemeClr val="tx1"/>
                          </a:solidFill>
                          <a:effectLst/>
                          <a:latin typeface="Arial" charset="0"/>
                        </a:rPr>
                        <a:t>dan</a:t>
                      </a: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err="1" smtClean="0">
                          <a:ln>
                            <a:noFill/>
                          </a:ln>
                          <a:solidFill>
                            <a:schemeClr val="tx1"/>
                          </a:solidFill>
                          <a:effectLst/>
                          <a:latin typeface="Arial" charset="0"/>
                        </a:rPr>
                        <a:t>ipsilateral</a:t>
                      </a: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err="1" smtClean="0">
                          <a:ln>
                            <a:noFill/>
                          </a:ln>
                          <a:solidFill>
                            <a:schemeClr val="tx1"/>
                          </a:solidFill>
                          <a:effectLst/>
                          <a:latin typeface="Arial" charset="0"/>
                        </a:rPr>
                        <a:t>stenosi</a:t>
                      </a:r>
                      <a:r>
                        <a:rPr kumimoji="0" lang="id-ID"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chemeClr val="tx1"/>
                          </a:solidFill>
                          <a:effectLst/>
                          <a:latin typeface="Arial" charset="0"/>
                        </a:rPr>
                        <a:t>50-69%, </a:t>
                      </a:r>
                      <a:r>
                        <a:rPr kumimoji="0" lang="en-US" sz="1600" b="0" i="0" u="none" strike="noStrike" cap="none" normalizeH="0" baseline="0" dirty="0" err="1" smtClean="0">
                          <a:ln>
                            <a:noFill/>
                          </a:ln>
                          <a:solidFill>
                            <a:schemeClr val="tx1"/>
                          </a:solidFill>
                          <a:effectLst/>
                          <a:latin typeface="Arial" charset="0"/>
                        </a:rPr>
                        <a:t>endarterectomy</a:t>
                      </a:r>
                      <a:r>
                        <a:rPr kumimoji="0" lang="en-US" sz="1600" b="0" i="0" u="none" strike="noStrike" cap="none" normalizeH="0" baseline="0" dirty="0" smtClean="0">
                          <a:ln>
                            <a:noFill/>
                          </a:ln>
                          <a:solidFill>
                            <a:schemeClr val="tx1"/>
                          </a:solidFill>
                          <a:effectLst/>
                          <a:latin typeface="Arial" charset="0"/>
                        </a:rPr>
                        <a:t> </a:t>
                      </a:r>
                      <a:r>
                        <a:rPr kumimoji="0" lang="id-ID" sz="1600" b="0" i="0" u="none" strike="noStrike" cap="none" normalizeH="0" baseline="0" dirty="0" smtClean="0">
                          <a:ln>
                            <a:noFill/>
                          </a:ln>
                          <a:solidFill>
                            <a:schemeClr val="tx1"/>
                          </a:solidFill>
                          <a:effectLst/>
                          <a:latin typeface="Arial" charset="0"/>
                        </a:rPr>
                        <a:t>dianjurkan dg</a:t>
                      </a:r>
                      <a:r>
                        <a:rPr kumimoji="0" lang="en-US" sz="1600" b="0" i="0" u="none" strike="noStrike" cap="none" normalizeH="0" baseline="0" dirty="0" smtClean="0">
                          <a:ln>
                            <a:noFill/>
                          </a:ln>
                          <a:solidFill>
                            <a:schemeClr val="tx1"/>
                          </a:solidFill>
                          <a:effectLst/>
                          <a:latin typeface="Arial" charset="0"/>
                        </a:rPr>
                        <a:t>morbidity </a:t>
                      </a:r>
                      <a:r>
                        <a:rPr kumimoji="0" lang="en-US" sz="1600" b="0" i="0" u="none" strike="noStrike" cap="none" normalizeH="0" baseline="0" dirty="0" smtClean="0">
                          <a:ln>
                            <a:noFill/>
                          </a:ln>
                          <a:solidFill>
                            <a:schemeClr val="tx1"/>
                          </a:solidFill>
                          <a:effectLst/>
                          <a:latin typeface="Arial" charset="0"/>
                        </a:rPr>
                        <a:t>and mortality &lt; 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Class I; Level of evidence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8333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Patients with a </a:t>
                      </a:r>
                      <a:r>
                        <a:rPr kumimoji="0" lang="en-US" sz="1600" b="0" i="0" u="none" strike="noStrike" cap="none" normalizeH="0" baseline="0" dirty="0" err="1" smtClean="0">
                          <a:ln>
                            <a:noFill/>
                          </a:ln>
                          <a:solidFill>
                            <a:schemeClr val="tx1"/>
                          </a:solidFill>
                          <a:effectLst/>
                          <a:latin typeface="Arial" charset="0"/>
                        </a:rPr>
                        <a:t>stenosis</a:t>
                      </a:r>
                      <a:r>
                        <a:rPr kumimoji="0" lang="en-US" sz="1600" b="0" i="0" u="none" strike="noStrike" cap="none" normalizeH="0" baseline="0" dirty="0" smtClean="0">
                          <a:ln>
                            <a:noFill/>
                          </a:ln>
                          <a:solidFill>
                            <a:schemeClr val="tx1"/>
                          </a:solidFill>
                          <a:effectLst/>
                          <a:latin typeface="Arial" charset="0"/>
                        </a:rPr>
                        <a:t> of &gt;70% in whom surgery technically difficult or </a:t>
                      </a:r>
                      <a:r>
                        <a:rPr kumimoji="0" lang="en-US" sz="1600" b="0" i="0" u="none" strike="noStrike" cap="none" normalizeH="0" baseline="0" dirty="0" err="1" smtClean="0">
                          <a:ln>
                            <a:noFill/>
                          </a:ln>
                          <a:solidFill>
                            <a:schemeClr val="tx1"/>
                          </a:solidFill>
                          <a:effectLst/>
                          <a:latin typeface="Arial" charset="0"/>
                        </a:rPr>
                        <a:t>restenosis</a:t>
                      </a:r>
                      <a:r>
                        <a:rPr kumimoji="0" lang="en-US" sz="1600" b="0" i="0" u="none" strike="noStrike" cap="none" normalizeH="0" baseline="0" dirty="0" smtClean="0">
                          <a:ln>
                            <a:noFill/>
                          </a:ln>
                          <a:solidFill>
                            <a:schemeClr val="tx1"/>
                          </a:solidFill>
                          <a:effectLst/>
                          <a:latin typeface="Arial" charset="0"/>
                        </a:rPr>
                        <a:t> after prior CEA or radiation injury to the neck carotid angioplasty and </a:t>
                      </a:r>
                      <a:r>
                        <a:rPr kumimoji="0" lang="en-US" sz="1600" b="0" i="0" u="none" strike="noStrike" cap="none" normalizeH="0" baseline="0" dirty="0" err="1" smtClean="0">
                          <a:ln>
                            <a:noFill/>
                          </a:ln>
                          <a:solidFill>
                            <a:schemeClr val="tx1"/>
                          </a:solidFill>
                          <a:effectLst/>
                          <a:latin typeface="Arial" charset="0"/>
                        </a:rPr>
                        <a:t>stenting</a:t>
                      </a:r>
                      <a:r>
                        <a:rPr kumimoji="0" lang="en-US" sz="1600" b="0" i="0" u="none" strike="noStrike" cap="none" normalizeH="0" baseline="0" dirty="0" smtClean="0">
                          <a:ln>
                            <a:noFill/>
                          </a:ln>
                          <a:solidFill>
                            <a:schemeClr val="tx1"/>
                          </a:solidFill>
                          <a:effectLst/>
                          <a:latin typeface="Arial" charset="0"/>
                        </a:rPr>
                        <a:t> is not inferior to CEA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Class </a:t>
                      </a:r>
                      <a:r>
                        <a:rPr kumimoji="0" lang="en-US" sz="1600" b="0" i="0" u="none" strike="noStrike" cap="none" normalizeH="0" baseline="0" dirty="0" err="1" smtClean="0">
                          <a:ln>
                            <a:noFill/>
                          </a:ln>
                          <a:solidFill>
                            <a:schemeClr val="tx1"/>
                          </a:solidFill>
                          <a:effectLst/>
                          <a:latin typeface="Arial" charset="0"/>
                        </a:rPr>
                        <a:t>IIb</a:t>
                      </a:r>
                      <a:r>
                        <a:rPr kumimoji="0" lang="en-US" sz="1600" b="0" i="0" u="none" strike="noStrike" cap="none" normalizeH="0" baseline="0" dirty="0" smtClean="0">
                          <a:ln>
                            <a:noFill/>
                          </a:ln>
                          <a:solidFill>
                            <a:schemeClr val="tx1"/>
                          </a:solidFill>
                          <a:effectLst/>
                          <a:latin typeface="Arial" charset="0"/>
                        </a:rPr>
                        <a:t>; Level of Evidence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8025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CEA may be useful in high grade asymptomatic patients with carotid </a:t>
                      </a:r>
                      <a:r>
                        <a:rPr kumimoji="0" lang="en-US" sz="1600" b="0" i="0" u="none" strike="noStrike" cap="none" normalizeH="0" baseline="0" dirty="0" err="1" smtClean="0">
                          <a:ln>
                            <a:noFill/>
                          </a:ln>
                          <a:solidFill>
                            <a:schemeClr val="tx1"/>
                          </a:solidFill>
                          <a:effectLst/>
                          <a:latin typeface="Arial" charset="0"/>
                        </a:rPr>
                        <a:t>stenosis</a:t>
                      </a:r>
                      <a:r>
                        <a:rPr kumimoji="0" lang="en-US" sz="1600" b="0" i="0" u="none" strike="noStrike" cap="none" normalizeH="0" baseline="0" dirty="0" smtClean="0">
                          <a:ln>
                            <a:noFill/>
                          </a:ln>
                          <a:solidFill>
                            <a:schemeClr val="tx1"/>
                          </a:solidFill>
                          <a:effectLst/>
                          <a:latin typeface="Arial" charset="0"/>
                        </a:rPr>
                        <a:t> if performed with a morbidity and mortality of &lt;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Class </a:t>
                      </a:r>
                      <a:r>
                        <a:rPr kumimoji="0" lang="en-US" sz="1600" b="0" i="0" u="none" strike="noStrike" cap="none" normalizeH="0" baseline="0" dirty="0" err="1" smtClean="0">
                          <a:ln>
                            <a:noFill/>
                          </a:ln>
                          <a:solidFill>
                            <a:schemeClr val="tx1"/>
                          </a:solidFill>
                          <a:effectLst/>
                          <a:latin typeface="Arial" charset="0"/>
                        </a:rPr>
                        <a:t>IIa</a:t>
                      </a:r>
                      <a:r>
                        <a:rPr kumimoji="0" lang="en-US" sz="1600" b="0" i="0" u="none" strike="noStrike" cap="none" normalizeH="0" baseline="0" dirty="0" smtClean="0">
                          <a:ln>
                            <a:noFill/>
                          </a:ln>
                          <a:solidFill>
                            <a:schemeClr val="tx1"/>
                          </a:solidFill>
                          <a:effectLst/>
                          <a:latin typeface="Arial" charset="0"/>
                        </a:rPr>
                        <a:t>; Level of Evidence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8025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CAS as an alternative to CEA in asymptomatic patients is uncertain in patients with high risk for CEA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Class </a:t>
                      </a:r>
                      <a:r>
                        <a:rPr kumimoji="0" lang="en-US" sz="1600" b="0" i="0" u="none" strike="noStrike" cap="none" normalizeH="0" baseline="0" dirty="0" err="1" smtClean="0">
                          <a:ln>
                            <a:noFill/>
                          </a:ln>
                          <a:solidFill>
                            <a:schemeClr val="tx1"/>
                          </a:solidFill>
                          <a:effectLst/>
                          <a:latin typeface="Arial" charset="0"/>
                        </a:rPr>
                        <a:t>IIb</a:t>
                      </a:r>
                      <a:r>
                        <a:rPr kumimoji="0" lang="en-US" sz="1600" b="0" i="0" u="none" strike="noStrike" cap="none" normalizeH="0" baseline="0" dirty="0" smtClean="0">
                          <a:ln>
                            <a:noFill/>
                          </a:ln>
                          <a:solidFill>
                            <a:schemeClr val="tx1"/>
                          </a:solidFill>
                          <a:effectLst/>
                          <a:latin typeface="Arial" charset="0"/>
                        </a:rPr>
                        <a:t>; Level of evidence 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7674" name="Rectangle 3"/>
          <p:cNvSpPr>
            <a:spLocks noChangeArrowheads="1"/>
          </p:cNvSpPr>
          <p:nvPr/>
        </p:nvSpPr>
        <p:spPr bwMode="auto">
          <a:xfrm>
            <a:off x="152400" y="6627813"/>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900">
                <a:latin typeface="Arial" pitchFamily="34" charset="0"/>
              </a:rPr>
              <a:t>©2011 American Heart Association, Inc.  All rights reserved.</a:t>
            </a:r>
          </a:p>
        </p:txBody>
      </p:sp>
      <p:sp>
        <p:nvSpPr>
          <p:cNvPr id="27675" name="TextBox 4"/>
          <p:cNvSpPr txBox="1">
            <a:spLocks noChangeArrowheads="1"/>
          </p:cNvSpPr>
          <p:nvPr/>
        </p:nvSpPr>
        <p:spPr bwMode="auto">
          <a:xfrm>
            <a:off x="6092825" y="6627813"/>
            <a:ext cx="30511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Times New Roman" pitchFamily="18" charset="0"/>
                <a:cs typeface="Arial" pitchFamily="34" charset="0"/>
              </a:defRPr>
            </a:lvl1pPr>
            <a:lvl2pPr marL="742950" indent="-285750" eaLnBrk="0" hangingPunct="0">
              <a:defRPr sz="2000" b="1">
                <a:solidFill>
                  <a:schemeClr val="tx1"/>
                </a:solidFill>
                <a:latin typeface="Times New Roman" pitchFamily="18" charset="0"/>
                <a:cs typeface="Arial" pitchFamily="34" charset="0"/>
              </a:defRPr>
            </a:lvl2pPr>
            <a:lvl3pPr marL="1143000" indent="-228600" eaLnBrk="0" hangingPunct="0">
              <a:defRPr sz="2000" b="1">
                <a:solidFill>
                  <a:schemeClr val="tx1"/>
                </a:solidFill>
                <a:latin typeface="Times New Roman" pitchFamily="18" charset="0"/>
                <a:cs typeface="Arial" pitchFamily="34" charset="0"/>
              </a:defRPr>
            </a:lvl3pPr>
            <a:lvl4pPr marL="1600200" indent="-228600" eaLnBrk="0" hangingPunct="0">
              <a:defRPr sz="2000" b="1">
                <a:solidFill>
                  <a:schemeClr val="tx1"/>
                </a:solidFill>
                <a:latin typeface="Times New Roman" pitchFamily="18" charset="0"/>
                <a:cs typeface="Arial" pitchFamily="34" charset="0"/>
              </a:defRPr>
            </a:lvl4pPr>
            <a:lvl5pPr marL="2057400" indent="-228600" eaLnBrk="0" hangingPunct="0">
              <a:defRPr sz="2000" b="1">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000" b="1">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000" b="1">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000" b="1">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000" b="1">
                <a:solidFill>
                  <a:schemeClr val="tx1"/>
                </a:solidFill>
                <a:latin typeface="Times New Roman" pitchFamily="18" charset="0"/>
                <a:cs typeface="Arial" pitchFamily="34" charset="0"/>
              </a:defRPr>
            </a:lvl9pPr>
          </a:lstStyle>
          <a:p>
            <a:pPr eaLnBrk="1" hangingPunct="1"/>
            <a:r>
              <a:rPr lang="en-US" sz="900">
                <a:latin typeface="Arial" pitchFamily="34" charset="0"/>
              </a:rPr>
              <a:t>Leifer et al. Published online in Stroke Jan. 13, 2011 </a:t>
            </a:r>
          </a:p>
        </p:txBody>
      </p:sp>
    </p:spTree>
    <p:extLst>
      <p:ext uri="{BB962C8B-B14F-4D97-AF65-F5344CB8AC3E}">
        <p14:creationId xmlns:p14="http://schemas.microsoft.com/office/powerpoint/2010/main" val="1783518537"/>
      </p:ext>
    </p:extLst>
  </p:cSld>
  <p:clrMapOvr>
    <a:masterClrMapping/>
  </p:clrMapOvr>
  <p:transition spd="med">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60" name="Rectangle 24"/>
          <p:cNvSpPr>
            <a:spLocks noGrp="1" noChangeArrowheads="1"/>
          </p:cNvSpPr>
          <p:nvPr>
            <p:ph type="title"/>
          </p:nvPr>
        </p:nvSpPr>
        <p:spPr>
          <a:xfrm>
            <a:off x="838200" y="1752600"/>
            <a:ext cx="7543800" cy="685800"/>
          </a:xfrm>
        </p:spPr>
        <p:txBody>
          <a:bodyPr>
            <a:normAutofit fontScale="90000"/>
          </a:bodyPr>
          <a:lstStyle/>
          <a:p>
            <a:pPr algn="ctr">
              <a:defRPr/>
            </a:pPr>
            <a:r>
              <a:rPr lang="en-US" sz="3200" dirty="0" err="1" smtClean="0">
                <a:latin typeface="+mn-lt"/>
              </a:rPr>
              <a:t>Stenting</a:t>
            </a:r>
            <a:r>
              <a:rPr lang="en-US" sz="3200" dirty="0" smtClean="0">
                <a:latin typeface="+mn-lt"/>
              </a:rPr>
              <a:t> and angioplasty for intracranial atherosclerosis</a:t>
            </a:r>
            <a:endParaRPr lang="en-US" sz="3200" dirty="0">
              <a:latin typeface="+mn-lt"/>
            </a:endParaRPr>
          </a:p>
        </p:txBody>
      </p:sp>
      <p:graphicFrame>
        <p:nvGraphicFramePr>
          <p:cNvPr id="884781" name="Group 45"/>
          <p:cNvGraphicFramePr>
            <a:graphicFrameLocks noGrp="1"/>
          </p:cNvGraphicFramePr>
          <p:nvPr>
            <p:ph idx="1"/>
          </p:nvPr>
        </p:nvGraphicFramePr>
        <p:xfrm>
          <a:off x="457200" y="2667000"/>
          <a:ext cx="8458200" cy="2468598"/>
        </p:xfrm>
        <a:graphic>
          <a:graphicData uri="http://schemas.openxmlformats.org/drawingml/2006/table">
            <a:tbl>
              <a:tblPr/>
              <a:tblGrid>
                <a:gridCol w="6702425"/>
                <a:gridCol w="1755775"/>
              </a:tblGrid>
              <a:tr h="7618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2"/>
                          </a:solidFill>
                          <a:effectLst>
                            <a:outerShdw blurRad="38100" dist="38100" dir="2700000" algn="tl">
                              <a:srgbClr val="000000"/>
                            </a:outerShdw>
                          </a:effectLst>
                          <a:latin typeface="Arial" charset="0"/>
                        </a:rPr>
                        <a:t>Justification</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outerShdw blurRad="38100" dist="38100" dir="2700000" algn="tl">
                              <a:srgbClr val="000000"/>
                            </a:outerShdw>
                          </a:effectLst>
                          <a:latin typeface="Arial" charset="0"/>
                        </a:rPr>
                        <a:t>Class/Level of Evidence</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9143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Angioplasty and </a:t>
                      </a:r>
                      <a:r>
                        <a:rPr kumimoji="0" lang="en-US" sz="1800" b="0" i="0" u="none" strike="noStrike" cap="none" normalizeH="0" baseline="0" dirty="0" err="1" smtClean="0">
                          <a:ln>
                            <a:noFill/>
                          </a:ln>
                          <a:solidFill>
                            <a:schemeClr val="tx1"/>
                          </a:solidFill>
                          <a:effectLst/>
                          <a:latin typeface="Arial" charset="0"/>
                        </a:rPr>
                        <a:t>stenting</a:t>
                      </a:r>
                      <a:r>
                        <a:rPr kumimoji="0" lang="en-US" sz="1800" b="0" i="0" u="none" strike="noStrike" cap="none" normalizeH="0" baseline="0" dirty="0" smtClean="0">
                          <a:ln>
                            <a:noFill/>
                          </a:ln>
                          <a:solidFill>
                            <a:schemeClr val="tx1"/>
                          </a:solidFill>
                          <a:effectLst/>
                          <a:latin typeface="Arial" charset="0"/>
                        </a:rPr>
                        <a:t> for intracranial atherosclerosis for secondary stroke prevention has been classified as investigational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Class </a:t>
                      </a:r>
                      <a:r>
                        <a:rPr kumimoji="0" lang="en-US" sz="1800" b="0" i="0" u="none" strike="noStrike" cap="none" normalizeH="0" baseline="0" dirty="0" err="1" smtClean="0">
                          <a:ln>
                            <a:noFill/>
                          </a:ln>
                          <a:solidFill>
                            <a:schemeClr val="tx1"/>
                          </a:solidFill>
                          <a:effectLst/>
                          <a:latin typeface="Arial" charset="0"/>
                        </a:rPr>
                        <a:t>IIb</a:t>
                      </a:r>
                      <a:r>
                        <a:rPr kumimoji="0" lang="en-US" sz="1800" b="0" i="0" u="none" strike="noStrike" cap="none" normalizeH="0" baseline="0" dirty="0" smtClean="0">
                          <a:ln>
                            <a:noFill/>
                          </a:ln>
                          <a:solidFill>
                            <a:schemeClr val="tx1"/>
                          </a:solidFill>
                          <a:effectLst/>
                          <a:latin typeface="Arial" charset="0"/>
                        </a:rPr>
                        <a:t>; Level of evidence 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7923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For acute ischemic stroke, angioplasty and </a:t>
                      </a:r>
                      <a:r>
                        <a:rPr kumimoji="0" lang="en-US" sz="1800" b="0" i="0" u="none" strike="noStrike" cap="none" normalizeH="0" baseline="0" dirty="0" err="1" smtClean="0">
                          <a:ln>
                            <a:noFill/>
                          </a:ln>
                          <a:solidFill>
                            <a:schemeClr val="tx1"/>
                          </a:solidFill>
                          <a:effectLst/>
                          <a:latin typeface="Arial" charset="0"/>
                        </a:rPr>
                        <a:t>stenting</a:t>
                      </a:r>
                      <a:r>
                        <a:rPr kumimoji="0" lang="en-US" sz="1800" b="0" i="0" u="none" strike="noStrike" cap="none" normalizeH="0" baseline="0" dirty="0" smtClean="0">
                          <a:ln>
                            <a:noFill/>
                          </a:ln>
                          <a:solidFill>
                            <a:schemeClr val="tx1"/>
                          </a:solidFill>
                          <a:effectLst/>
                          <a:latin typeface="Arial" charset="0"/>
                        </a:rPr>
                        <a:t> have been classified as investigational</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Class </a:t>
                      </a:r>
                      <a:r>
                        <a:rPr kumimoji="0" lang="en-US" sz="1800" b="0" i="0" u="none" strike="noStrike" cap="none" normalizeH="0" baseline="0" dirty="0" err="1" smtClean="0">
                          <a:ln>
                            <a:noFill/>
                          </a:ln>
                          <a:solidFill>
                            <a:schemeClr val="tx1"/>
                          </a:solidFill>
                          <a:effectLst/>
                          <a:latin typeface="Arial" charset="0"/>
                        </a:rPr>
                        <a:t>IIb</a:t>
                      </a:r>
                      <a:r>
                        <a:rPr kumimoji="0" lang="en-US" sz="1800" b="0" i="0" u="none" strike="noStrike" cap="none" normalizeH="0" baseline="0" dirty="0" smtClean="0">
                          <a:ln>
                            <a:noFill/>
                          </a:ln>
                          <a:solidFill>
                            <a:schemeClr val="tx1"/>
                          </a:solidFill>
                          <a:effectLst/>
                          <a:latin typeface="Arial" charset="0"/>
                        </a:rPr>
                        <a:t>; Level of evidence C</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9713" name="Rectangle 3"/>
          <p:cNvSpPr>
            <a:spLocks noChangeArrowheads="1"/>
          </p:cNvSpPr>
          <p:nvPr/>
        </p:nvSpPr>
        <p:spPr bwMode="auto">
          <a:xfrm>
            <a:off x="152400" y="6477000"/>
            <a:ext cx="4572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900">
                <a:latin typeface="Arial" pitchFamily="34" charset="0"/>
              </a:rPr>
              <a:t>©2011 American Heart Association, Inc.  All rights reserved.</a:t>
            </a:r>
          </a:p>
        </p:txBody>
      </p:sp>
      <p:sp>
        <p:nvSpPr>
          <p:cNvPr id="29714" name="TextBox 4"/>
          <p:cNvSpPr txBox="1">
            <a:spLocks noChangeArrowheads="1"/>
          </p:cNvSpPr>
          <p:nvPr/>
        </p:nvSpPr>
        <p:spPr bwMode="auto">
          <a:xfrm>
            <a:off x="6092825" y="6477000"/>
            <a:ext cx="30511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chemeClr val="tx1"/>
                </a:solidFill>
                <a:latin typeface="Times New Roman" pitchFamily="18" charset="0"/>
                <a:cs typeface="Arial" pitchFamily="34" charset="0"/>
              </a:defRPr>
            </a:lvl1pPr>
            <a:lvl2pPr marL="742950" indent="-285750" eaLnBrk="0" hangingPunct="0">
              <a:defRPr sz="2000" b="1">
                <a:solidFill>
                  <a:schemeClr val="tx1"/>
                </a:solidFill>
                <a:latin typeface="Times New Roman" pitchFamily="18" charset="0"/>
                <a:cs typeface="Arial" pitchFamily="34" charset="0"/>
              </a:defRPr>
            </a:lvl2pPr>
            <a:lvl3pPr marL="1143000" indent="-228600" eaLnBrk="0" hangingPunct="0">
              <a:defRPr sz="2000" b="1">
                <a:solidFill>
                  <a:schemeClr val="tx1"/>
                </a:solidFill>
                <a:latin typeface="Times New Roman" pitchFamily="18" charset="0"/>
                <a:cs typeface="Arial" pitchFamily="34" charset="0"/>
              </a:defRPr>
            </a:lvl3pPr>
            <a:lvl4pPr marL="1600200" indent="-228600" eaLnBrk="0" hangingPunct="0">
              <a:defRPr sz="2000" b="1">
                <a:solidFill>
                  <a:schemeClr val="tx1"/>
                </a:solidFill>
                <a:latin typeface="Times New Roman" pitchFamily="18" charset="0"/>
                <a:cs typeface="Arial" pitchFamily="34" charset="0"/>
              </a:defRPr>
            </a:lvl4pPr>
            <a:lvl5pPr marL="2057400" indent="-228600" eaLnBrk="0" hangingPunct="0">
              <a:defRPr sz="2000" b="1">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000" b="1">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000" b="1">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000" b="1">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000" b="1">
                <a:solidFill>
                  <a:schemeClr val="tx1"/>
                </a:solidFill>
                <a:latin typeface="Times New Roman" pitchFamily="18" charset="0"/>
                <a:cs typeface="Arial" pitchFamily="34" charset="0"/>
              </a:defRPr>
            </a:lvl9pPr>
          </a:lstStyle>
          <a:p>
            <a:pPr eaLnBrk="1" hangingPunct="1"/>
            <a:r>
              <a:rPr lang="en-US" sz="900">
                <a:latin typeface="Arial" pitchFamily="34" charset="0"/>
              </a:rPr>
              <a:t>Leifer et al. Published online in Stroke Jan. 13, 2011 </a:t>
            </a:r>
          </a:p>
        </p:txBody>
      </p:sp>
    </p:spTree>
    <p:extLst>
      <p:ext uri="{BB962C8B-B14F-4D97-AF65-F5344CB8AC3E}">
        <p14:creationId xmlns:p14="http://schemas.microsoft.com/office/powerpoint/2010/main" val="3082020265"/>
      </p:ext>
    </p:extLst>
  </p:cSld>
  <p:clrMapOvr>
    <a:masterClrMapping/>
  </p:clrMapOvr>
  <p:transition spd="med">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id-ID" dirty="0" smtClean="0"/>
              <a:t>Anticoagulant</a:t>
            </a:r>
            <a:endParaRPr lang="id-ID" dirty="0"/>
          </a:p>
        </p:txBody>
      </p:sp>
      <p:sp>
        <p:nvSpPr>
          <p:cNvPr id="3" name="Content Placeholder 2"/>
          <p:cNvSpPr>
            <a:spLocks noGrp="1"/>
          </p:cNvSpPr>
          <p:nvPr>
            <p:ph idx="1"/>
          </p:nvPr>
        </p:nvSpPr>
        <p:spPr>
          <a:xfrm>
            <a:off x="457200" y="1124744"/>
            <a:ext cx="8229600" cy="5112568"/>
          </a:xfrm>
        </p:spPr>
        <p:txBody>
          <a:bodyPr>
            <a:noAutofit/>
          </a:bodyPr>
          <a:lstStyle/>
          <a:p>
            <a:pPr lvl="0"/>
            <a:r>
              <a:rPr lang="id-ID" sz="2400" b="1" dirty="0" smtClean="0"/>
              <a:t>Saat ini keguanan dr </a:t>
            </a:r>
            <a:r>
              <a:rPr lang="id-ID" sz="2400" b="1" dirty="0"/>
              <a:t>argatroban </a:t>
            </a:r>
            <a:r>
              <a:rPr lang="id-ID" sz="2400" b="1" dirty="0" smtClean="0"/>
              <a:t>atau </a:t>
            </a:r>
            <a:r>
              <a:rPr lang="id-ID" sz="2400" b="1" dirty="0"/>
              <a:t>thrombin </a:t>
            </a:r>
            <a:r>
              <a:rPr lang="id-ID" sz="2400" b="1" dirty="0" smtClean="0"/>
              <a:t>inhibitors lain utk terapi AIS blm  </a:t>
            </a:r>
            <a:r>
              <a:rPr lang="id-ID" sz="2400" b="1" dirty="0"/>
              <a:t>well established </a:t>
            </a:r>
            <a:r>
              <a:rPr lang="id-ID" sz="2400" b="1" i="1" dirty="0"/>
              <a:t>(Class IIb; Level of Evidence B)</a:t>
            </a:r>
            <a:r>
              <a:rPr lang="id-ID" sz="2400" b="1" dirty="0"/>
              <a:t>. These agents should be used in the setting of clinical trials.</a:t>
            </a:r>
            <a:r>
              <a:rPr lang="id-ID" sz="2400" dirty="0"/>
              <a:t> (New recommendation) </a:t>
            </a:r>
          </a:p>
          <a:p>
            <a:pPr lvl="0"/>
            <a:r>
              <a:rPr lang="id-ID" sz="2400" b="1" dirty="0" smtClean="0"/>
              <a:t>Juga kegunaan </a:t>
            </a:r>
            <a:r>
              <a:rPr lang="id-ID" sz="2400" b="1" dirty="0"/>
              <a:t>anticoagulation </a:t>
            </a:r>
            <a:r>
              <a:rPr lang="id-ID" sz="2400" b="1" dirty="0" smtClean="0"/>
              <a:t>pd patient  dg </a:t>
            </a:r>
            <a:r>
              <a:rPr lang="id-ID" sz="2400" b="1" dirty="0"/>
              <a:t>stenosis </a:t>
            </a:r>
            <a:r>
              <a:rPr lang="id-ID" sz="2400" b="1" dirty="0" smtClean="0"/>
              <a:t>berat dr a, carotis interna ipsilateral dari daerah ischaemi          belum </a:t>
            </a:r>
            <a:r>
              <a:rPr lang="id-ID" sz="2400" b="1" dirty="0"/>
              <a:t>well established </a:t>
            </a:r>
            <a:r>
              <a:rPr lang="id-ID" sz="2400" b="1" i="1" dirty="0"/>
              <a:t>(Class IIb; Level of Evidence B)</a:t>
            </a:r>
            <a:r>
              <a:rPr lang="id-ID" sz="2400" b="1" dirty="0"/>
              <a:t>.</a:t>
            </a:r>
            <a:r>
              <a:rPr lang="id-ID" sz="2400" dirty="0"/>
              <a:t> (New recommendation) </a:t>
            </a:r>
          </a:p>
          <a:p>
            <a:pPr lvl="0"/>
            <a:r>
              <a:rPr lang="id-ID" sz="2400" b="1" dirty="0"/>
              <a:t>Urgent </a:t>
            </a:r>
            <a:r>
              <a:rPr lang="id-ID" sz="2400" b="1" dirty="0" smtClean="0"/>
              <a:t>anticoagulan, dg tujuan pencegah  rekurent  </a:t>
            </a:r>
            <a:r>
              <a:rPr lang="id-ID" sz="2400" b="1" dirty="0"/>
              <a:t>stroke, </a:t>
            </a:r>
            <a:r>
              <a:rPr lang="id-ID" sz="2400" b="1" dirty="0" smtClean="0"/>
              <a:t>perburukan gejala stroke atau perbaikan outcome setelah AIS tdk di rekomendasi </a:t>
            </a:r>
            <a:r>
              <a:rPr lang="id-ID" sz="2400" b="1" i="1" dirty="0"/>
              <a:t>(Class III; Level of Evidence A)</a:t>
            </a:r>
            <a:r>
              <a:rPr lang="id-ID" sz="2400" b="1" dirty="0"/>
              <a:t>.</a:t>
            </a:r>
            <a:r>
              <a:rPr lang="id-ID" sz="2400" dirty="0"/>
              <a:t> (Unchanged from the previous guideline</a:t>
            </a:r>
            <a:r>
              <a:rPr lang="id-ID" sz="2400" u="sng" baseline="30000" dirty="0">
                <a:hlinkClick r:id="rId2"/>
              </a:rPr>
              <a:t>13</a:t>
            </a:r>
            <a:r>
              <a:rPr lang="id-ID" sz="2400" dirty="0"/>
              <a:t>) </a:t>
            </a:r>
          </a:p>
          <a:p>
            <a:pPr lvl="0"/>
            <a:r>
              <a:rPr lang="id-ID" sz="2400" dirty="0" smtClean="0"/>
              <a:t>) </a:t>
            </a:r>
            <a:endParaRPr lang="id-ID" sz="2400" dirty="0"/>
          </a:p>
          <a:p>
            <a:endParaRPr lang="id-ID" sz="2400" dirty="0"/>
          </a:p>
        </p:txBody>
      </p:sp>
    </p:spTree>
    <p:extLst>
      <p:ext uri="{BB962C8B-B14F-4D97-AF65-F5344CB8AC3E}">
        <p14:creationId xmlns:p14="http://schemas.microsoft.com/office/powerpoint/2010/main" val="25082703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lvl="0"/>
            <a:r>
              <a:rPr lang="id-ID" b="1" dirty="0"/>
              <a:t>Urgent anticoagulation </a:t>
            </a:r>
            <a:r>
              <a:rPr lang="id-ID" b="1" dirty="0" smtClean="0"/>
              <a:t> utk managemen kondisi non cerebral tdk direkomedasikan pd pasien stroke moderate –berat krn kemungkinan terjd perdrhan intracranial </a:t>
            </a:r>
            <a:r>
              <a:rPr lang="id-ID" b="1" i="1" dirty="0"/>
              <a:t>(Class III; Level of Evidence A)</a:t>
            </a:r>
            <a:r>
              <a:rPr lang="id-ID" b="1" dirty="0"/>
              <a:t>.</a:t>
            </a:r>
            <a:r>
              <a:rPr lang="id-ID" dirty="0"/>
              <a:t> (Unchanged from the previous guideline</a:t>
            </a:r>
            <a:r>
              <a:rPr lang="id-ID" u="sng" baseline="30000" dirty="0">
                <a:hlinkClick r:id="rId2"/>
              </a:rPr>
              <a:t>13</a:t>
            </a:r>
            <a:r>
              <a:rPr lang="id-ID" dirty="0"/>
              <a:t>) </a:t>
            </a:r>
          </a:p>
          <a:p>
            <a:pPr lvl="0"/>
            <a:r>
              <a:rPr lang="id-ID" b="1" dirty="0" smtClean="0"/>
              <a:t>Pemberian anticoagulan dlm wkt 24 jam stlh rTPA tak dibenarkan (</a:t>
            </a:r>
            <a:r>
              <a:rPr lang="id-ID" b="1" i="1" dirty="0" smtClean="0"/>
              <a:t>(Class </a:t>
            </a:r>
            <a:r>
              <a:rPr lang="id-ID" b="1" i="1" dirty="0"/>
              <a:t>III; Level of Evidence B)</a:t>
            </a:r>
            <a:r>
              <a:rPr lang="id-ID" b="1" dirty="0"/>
              <a:t>.</a:t>
            </a:r>
            <a:r>
              <a:rPr lang="id-ID" dirty="0"/>
              <a:t> (Unchanged from the previous guideline</a:t>
            </a:r>
            <a:r>
              <a:rPr lang="id-ID" u="sng" baseline="30000" dirty="0">
                <a:hlinkClick r:id="rId2"/>
              </a:rPr>
              <a:t>13</a:t>
            </a:r>
            <a:r>
              <a:rPr lang="id-ID" dirty="0"/>
              <a:t>) </a:t>
            </a:r>
          </a:p>
        </p:txBody>
      </p:sp>
    </p:spTree>
    <p:extLst>
      <p:ext uri="{BB962C8B-B14F-4D97-AF65-F5344CB8AC3E}">
        <p14:creationId xmlns:p14="http://schemas.microsoft.com/office/powerpoint/2010/main" val="42504541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dirty="0"/>
          </a:p>
        </p:txBody>
      </p:sp>
      <p:sp>
        <p:nvSpPr>
          <p:cNvPr id="3" name="Subtitle 2"/>
          <p:cNvSpPr>
            <a:spLocks noGrp="1"/>
          </p:cNvSpPr>
          <p:nvPr>
            <p:ph type="subTitle" idx="1"/>
          </p:nvPr>
        </p:nvSpPr>
        <p:spPr>
          <a:xfrm>
            <a:off x="1907704" y="6237312"/>
            <a:ext cx="5864696" cy="720080"/>
          </a:xfrm>
        </p:spPr>
        <p:txBody>
          <a:bodyPr/>
          <a:lstStyle/>
          <a:p>
            <a:endParaRPr lang="id-ID"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5416"/>
            <a:ext cx="9144000" cy="640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id-ID" smtClean="0"/>
              <a:t>stroke 2013:44:870-947</a:t>
            </a:r>
            <a:endParaRPr lang="id-ID"/>
          </a:p>
        </p:txBody>
      </p:sp>
    </p:spTree>
    <p:extLst>
      <p:ext uri="{BB962C8B-B14F-4D97-AF65-F5344CB8AC3E}">
        <p14:creationId xmlns:p14="http://schemas.microsoft.com/office/powerpoint/2010/main" val="13986317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Antiplatelet</a:t>
            </a:r>
            <a:endParaRPr lang="id-ID" dirty="0"/>
          </a:p>
        </p:txBody>
      </p:sp>
      <p:sp>
        <p:nvSpPr>
          <p:cNvPr id="3" name="Content Placeholder 2"/>
          <p:cNvSpPr>
            <a:spLocks noGrp="1"/>
          </p:cNvSpPr>
          <p:nvPr>
            <p:ph idx="1"/>
          </p:nvPr>
        </p:nvSpPr>
        <p:spPr/>
        <p:txBody>
          <a:bodyPr>
            <a:normAutofit fontScale="92500" lnSpcReduction="20000"/>
          </a:bodyPr>
          <a:lstStyle/>
          <a:p>
            <a:pPr lvl="0"/>
            <a:r>
              <a:rPr lang="id-ID" b="1" dirty="0" smtClean="0"/>
              <a:t>Pemberian Oral  </a:t>
            </a:r>
            <a:r>
              <a:rPr lang="id-ID" b="1" dirty="0"/>
              <a:t>aspirin (initial dose is 325 mg) </a:t>
            </a:r>
            <a:r>
              <a:rPr lang="id-ID" b="1" dirty="0" smtClean="0"/>
              <a:t>dlm wkt </a:t>
            </a:r>
            <a:r>
              <a:rPr lang="id-ID" b="1" dirty="0"/>
              <a:t>24 </a:t>
            </a:r>
            <a:r>
              <a:rPr lang="id-ID" b="1" dirty="0" smtClean="0"/>
              <a:t>sp </a:t>
            </a:r>
            <a:r>
              <a:rPr lang="id-ID" b="1" dirty="0"/>
              <a:t>48 </a:t>
            </a:r>
            <a:r>
              <a:rPr lang="id-ID" b="1" dirty="0" smtClean="0"/>
              <a:t>jam stlh onset dianjurkan </a:t>
            </a:r>
            <a:r>
              <a:rPr lang="id-ID" b="1" i="1" dirty="0"/>
              <a:t>(Class I; Level of Evidence A)</a:t>
            </a:r>
            <a:r>
              <a:rPr lang="id-ID" b="1" dirty="0"/>
              <a:t>.</a:t>
            </a:r>
            <a:r>
              <a:rPr lang="id-ID" dirty="0"/>
              <a:t> (Unchanged from the previous guideline</a:t>
            </a:r>
            <a:r>
              <a:rPr lang="id-ID" u="sng" baseline="30000" dirty="0">
                <a:hlinkClick r:id="rId2"/>
              </a:rPr>
              <a:t>13</a:t>
            </a:r>
            <a:r>
              <a:rPr lang="id-ID" dirty="0"/>
              <a:t>) </a:t>
            </a:r>
          </a:p>
          <a:p>
            <a:r>
              <a:rPr lang="id-ID" b="1" dirty="0"/>
              <a:t>The usefulness of clopidogrel for the treatment of acute ischemic stroke is not well established </a:t>
            </a:r>
            <a:r>
              <a:rPr lang="id-ID" b="1" i="1" dirty="0"/>
              <a:t>(Class IIb; Level of Evidence C)</a:t>
            </a:r>
            <a:r>
              <a:rPr lang="id-ID" b="1" dirty="0"/>
              <a:t>. Further research testing the usefulness of the emergency administration of clopidogrel in the treatment of patients with acute stroke is required.</a:t>
            </a:r>
            <a:r>
              <a:rPr lang="id-ID" dirty="0"/>
              <a:t> (Revised from the previous guideline</a:t>
            </a:r>
            <a:r>
              <a:rPr lang="id-ID" u="sng" baseline="30000" dirty="0">
                <a:hlinkClick r:id="rId2"/>
              </a:rPr>
              <a:t>13</a:t>
            </a:r>
            <a:endParaRPr lang="id-ID" dirty="0"/>
          </a:p>
        </p:txBody>
      </p:sp>
    </p:spTree>
    <p:extLst>
      <p:ext uri="{BB962C8B-B14F-4D97-AF65-F5344CB8AC3E}">
        <p14:creationId xmlns:p14="http://schemas.microsoft.com/office/powerpoint/2010/main" val="15547188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lvl="0"/>
            <a:r>
              <a:rPr lang="id-ID" b="1" dirty="0"/>
              <a:t>The efficacy of intravenous tirofiban and eptifibatide is not well established, and these agents should be used only in the setting of clinical trials</a:t>
            </a:r>
            <a:r>
              <a:rPr lang="id-ID" dirty="0"/>
              <a:t> </a:t>
            </a:r>
            <a:r>
              <a:rPr lang="id-ID" b="1" i="1" dirty="0"/>
              <a:t>(Class IIb; Level of Evidence C)</a:t>
            </a:r>
            <a:r>
              <a:rPr lang="id-ID" b="1" dirty="0"/>
              <a:t>.</a:t>
            </a:r>
            <a:r>
              <a:rPr lang="id-ID" dirty="0"/>
              <a:t> (New recommendation) </a:t>
            </a:r>
          </a:p>
          <a:p>
            <a:pPr lvl="0"/>
            <a:r>
              <a:rPr lang="id-ID" b="1" dirty="0"/>
              <a:t>Aspirin </a:t>
            </a:r>
            <a:r>
              <a:rPr lang="id-ID" b="1" dirty="0" smtClean="0"/>
              <a:t>tdk direcommendasikan sbg tambahan  pd  </a:t>
            </a:r>
            <a:r>
              <a:rPr lang="id-ID" b="1" dirty="0"/>
              <a:t>acute interventions for treatment of stroke, including intravenous rtPA </a:t>
            </a:r>
            <a:r>
              <a:rPr lang="id-ID" b="1" i="1" dirty="0"/>
              <a:t>(Class III; Level of Evidence B)</a:t>
            </a:r>
            <a:r>
              <a:rPr lang="id-ID" b="1" dirty="0"/>
              <a:t>.</a:t>
            </a:r>
            <a:r>
              <a:rPr lang="id-ID" dirty="0"/>
              <a:t> (Unchanged from the previous guideline</a:t>
            </a:r>
            <a:r>
              <a:rPr lang="id-ID" u="sng" baseline="30000" dirty="0">
                <a:hlinkClick r:id="rId2"/>
              </a:rPr>
              <a:t>13</a:t>
            </a:r>
            <a:r>
              <a:rPr lang="id-ID" dirty="0"/>
              <a:t>) </a:t>
            </a:r>
          </a:p>
          <a:p>
            <a:endParaRPr lang="id-ID" dirty="0"/>
          </a:p>
        </p:txBody>
      </p:sp>
    </p:spTree>
    <p:extLst>
      <p:ext uri="{BB962C8B-B14F-4D97-AF65-F5344CB8AC3E}">
        <p14:creationId xmlns:p14="http://schemas.microsoft.com/office/powerpoint/2010/main" val="41638130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lvl="0"/>
            <a:r>
              <a:rPr lang="id-ID" b="1" dirty="0" smtClean="0"/>
              <a:t>Pemberian IV  </a:t>
            </a:r>
            <a:r>
              <a:rPr lang="id-ID" b="1" dirty="0"/>
              <a:t>antiplatelet </a:t>
            </a:r>
            <a:r>
              <a:rPr lang="id-ID" b="1" dirty="0" smtClean="0"/>
              <a:t>penghambat </a:t>
            </a:r>
            <a:r>
              <a:rPr lang="id-ID" b="1" dirty="0"/>
              <a:t>glycoprotein IIb/IIIa receptor is not recommended </a:t>
            </a:r>
            <a:r>
              <a:rPr lang="id-ID" b="1" i="1" dirty="0"/>
              <a:t>(Class III; Level of Evidence B)</a:t>
            </a:r>
            <a:r>
              <a:rPr lang="id-ID" b="1" dirty="0"/>
              <a:t>.</a:t>
            </a:r>
            <a:r>
              <a:rPr lang="id-ID" dirty="0"/>
              <a:t> (Revised from the previous guideline</a:t>
            </a:r>
            <a:r>
              <a:rPr lang="id-ID" u="sng" baseline="30000" dirty="0">
                <a:hlinkClick r:id="rId2"/>
              </a:rPr>
              <a:t>13</a:t>
            </a:r>
            <a:r>
              <a:rPr lang="id-ID" dirty="0"/>
              <a:t>) </a:t>
            </a:r>
            <a:r>
              <a:rPr lang="id-ID" dirty="0" smtClean="0"/>
              <a:t>Msh perlu penelitian lanjutan</a:t>
            </a:r>
            <a:r>
              <a:rPr lang="id-ID" b="1" dirty="0" smtClean="0"/>
              <a:t>.</a:t>
            </a:r>
            <a:endParaRPr lang="id-ID" dirty="0"/>
          </a:p>
          <a:p>
            <a:pPr lvl="0"/>
            <a:r>
              <a:rPr lang="id-ID" b="1" dirty="0" smtClean="0"/>
              <a:t>Pemberian aspirin dm 24 jam pertama IV thrombolyisis tak dianjurkan </a:t>
            </a:r>
            <a:r>
              <a:rPr lang="id-ID" b="1" i="1" dirty="0"/>
              <a:t>(Class III; Level of Evidence C)</a:t>
            </a:r>
            <a:r>
              <a:rPr lang="id-ID" b="1" dirty="0"/>
              <a:t>.</a:t>
            </a:r>
            <a:r>
              <a:rPr lang="id-ID" dirty="0"/>
              <a:t> (Revised from the previous guideline</a:t>
            </a:r>
            <a:r>
              <a:rPr lang="id-ID" u="sng" baseline="30000" dirty="0">
                <a:hlinkClick r:id="rId2"/>
              </a:rPr>
              <a:t>13</a:t>
            </a:r>
            <a:r>
              <a:rPr lang="id-ID" dirty="0"/>
              <a:t>) </a:t>
            </a:r>
          </a:p>
          <a:p>
            <a:endParaRPr lang="id-ID" dirty="0"/>
          </a:p>
        </p:txBody>
      </p:sp>
    </p:spTree>
    <p:extLst>
      <p:ext uri="{BB962C8B-B14F-4D97-AF65-F5344CB8AC3E}">
        <p14:creationId xmlns:p14="http://schemas.microsoft.com/office/powerpoint/2010/main" val="5024647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200" smtClean="0"/>
              <a:t>SUPPORTIVE MEDICAL CARE:</a:t>
            </a:r>
            <a:br>
              <a:rPr lang="en-US" sz="3200" smtClean="0"/>
            </a:br>
            <a:r>
              <a:rPr lang="en-US" sz="3200" smtClean="0"/>
              <a:t>PREVENT COMPLICATIONS</a:t>
            </a:r>
          </a:p>
        </p:txBody>
      </p:sp>
      <p:sp>
        <p:nvSpPr>
          <p:cNvPr id="27651" name="Rectangle 3"/>
          <p:cNvSpPr>
            <a:spLocks noGrp="1" noChangeArrowheads="1"/>
          </p:cNvSpPr>
          <p:nvPr>
            <p:ph type="body" idx="1"/>
          </p:nvPr>
        </p:nvSpPr>
        <p:spPr>
          <a:xfrm>
            <a:off x="381000" y="1447800"/>
            <a:ext cx="8686800" cy="4525963"/>
          </a:xfrm>
        </p:spPr>
        <p:txBody>
          <a:bodyPr/>
          <a:lstStyle/>
          <a:p>
            <a:pPr>
              <a:lnSpc>
                <a:spcPct val="90000"/>
              </a:lnSpc>
            </a:pPr>
            <a:r>
              <a:rPr lang="en-US" sz="2600" dirty="0" smtClean="0"/>
              <a:t>Aspiration (</a:t>
            </a:r>
            <a:r>
              <a:rPr lang="en-US" sz="2600" dirty="0" smtClean="0"/>
              <a:t>N</a:t>
            </a:r>
            <a:r>
              <a:rPr lang="id-ID" sz="2600" dirty="0" smtClean="0"/>
              <a:t>gt sambil evaluasi menelan</a:t>
            </a:r>
            <a:r>
              <a:rPr lang="en-US" sz="2600" dirty="0" smtClean="0"/>
              <a:t>)</a:t>
            </a:r>
            <a:endParaRPr lang="en-US" sz="2600" dirty="0" smtClean="0"/>
          </a:p>
          <a:p>
            <a:pPr>
              <a:lnSpc>
                <a:spcPct val="90000"/>
              </a:lnSpc>
            </a:pPr>
            <a:r>
              <a:rPr lang="en-US" sz="2600" dirty="0" smtClean="0"/>
              <a:t>Deep-vein thrombosis</a:t>
            </a:r>
          </a:p>
          <a:p>
            <a:pPr lvl="1">
              <a:lnSpc>
                <a:spcPct val="90000"/>
              </a:lnSpc>
            </a:pPr>
            <a:r>
              <a:rPr lang="en-US" sz="2400" dirty="0" smtClean="0"/>
              <a:t>Sequential compression devices (if stroke &lt; 48 h)</a:t>
            </a:r>
          </a:p>
          <a:p>
            <a:pPr lvl="1">
              <a:lnSpc>
                <a:spcPct val="90000"/>
              </a:lnSpc>
            </a:pPr>
            <a:r>
              <a:rPr lang="en-US" sz="2400" dirty="0" smtClean="0"/>
              <a:t>Heparin 5000 q8h or enoxaparin 40 mg/d</a:t>
            </a:r>
          </a:p>
          <a:p>
            <a:pPr>
              <a:lnSpc>
                <a:spcPct val="90000"/>
              </a:lnSpc>
            </a:pPr>
            <a:r>
              <a:rPr lang="en-US" sz="2600" dirty="0" smtClean="0"/>
              <a:t>Urinary tract infection (avoid Foley catheters)</a:t>
            </a:r>
          </a:p>
          <a:p>
            <a:pPr>
              <a:lnSpc>
                <a:spcPct val="90000"/>
              </a:lnSpc>
            </a:pPr>
            <a:r>
              <a:rPr lang="en-US" sz="2600" dirty="0" smtClean="0"/>
              <a:t>Constipation (docusate sodium for all)</a:t>
            </a:r>
          </a:p>
          <a:p>
            <a:pPr>
              <a:lnSpc>
                <a:spcPct val="90000"/>
              </a:lnSpc>
            </a:pPr>
            <a:r>
              <a:rPr lang="en-US" sz="2600" dirty="0" smtClean="0"/>
              <a:t>Decubitus ulcers (move q2h, out of bed TID by day 2)</a:t>
            </a:r>
          </a:p>
          <a:p>
            <a:pPr>
              <a:lnSpc>
                <a:spcPct val="90000"/>
              </a:lnSpc>
            </a:pPr>
            <a:r>
              <a:rPr lang="en-US" sz="2600" dirty="0" smtClean="0"/>
              <a:t>UI </a:t>
            </a:r>
            <a:r>
              <a:rPr lang="en-US" sz="2600" dirty="0" smtClean="0"/>
              <a:t>bleed (H2B, but not cimetidine)</a:t>
            </a:r>
          </a:p>
          <a:p>
            <a:pPr>
              <a:lnSpc>
                <a:spcPct val="90000"/>
              </a:lnSpc>
            </a:pPr>
            <a:r>
              <a:rPr lang="en-US" sz="2600" dirty="0" smtClean="0"/>
              <a:t>Fever (acetaminophen + antibiotics as indicated)</a:t>
            </a:r>
          </a:p>
        </p:txBody>
      </p:sp>
    </p:spTree>
    <p:extLst>
      <p:ext uri="{BB962C8B-B14F-4D97-AF65-F5344CB8AC3E}">
        <p14:creationId xmlns:p14="http://schemas.microsoft.com/office/powerpoint/2010/main" val="39818415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Primary stroke care</a:t>
            </a:r>
            <a:endParaRPr lang="id-ID" dirty="0"/>
          </a:p>
        </p:txBody>
      </p:sp>
      <p:sp>
        <p:nvSpPr>
          <p:cNvPr id="3" name="Content Placeholder 2"/>
          <p:cNvSpPr>
            <a:spLocks noGrp="1"/>
          </p:cNvSpPr>
          <p:nvPr>
            <p:ph idx="1"/>
          </p:nvPr>
        </p:nvSpPr>
        <p:spPr/>
        <p:txBody>
          <a:bodyPr/>
          <a:lstStyle/>
          <a:p>
            <a:endParaRPr lang="id-ID"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352800"/>
            <a:ext cx="152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505200"/>
            <a:ext cx="152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556792"/>
            <a:ext cx="7488831" cy="432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80812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1680" y="2924944"/>
            <a:ext cx="5256584" cy="1569660"/>
          </a:xfrm>
          <a:prstGeom prst="rect">
            <a:avLst/>
          </a:prstGeom>
        </p:spPr>
        <p:txBody>
          <a:bodyPr wrap="square">
            <a:spAutoFit/>
          </a:bodyPr>
          <a:lstStyle/>
          <a:p>
            <a:r>
              <a:rPr lang="en-US" sz="9600" dirty="0"/>
              <a:t>THE END</a:t>
            </a:r>
            <a:endParaRPr lang="id-ID" sz="9600" dirty="0"/>
          </a:p>
        </p:txBody>
      </p:sp>
    </p:spTree>
    <p:extLst>
      <p:ext uri="{BB962C8B-B14F-4D97-AF65-F5344CB8AC3E}">
        <p14:creationId xmlns:p14="http://schemas.microsoft.com/office/powerpoint/2010/main" val="1572864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4D6CAB17-18E8-43E9-949C-D3828F1F8D0D}" type="slidenum">
              <a:rPr lang="en-US" altLang="en-US" sz="1400" b="0" smtClean="0">
                <a:solidFill>
                  <a:schemeClr val="tx1"/>
                </a:solidFill>
              </a:rPr>
              <a:pPr/>
              <a:t>4</a:t>
            </a:fld>
            <a:endParaRPr lang="en-US" altLang="en-US" sz="1400" b="0" smtClean="0">
              <a:solidFill>
                <a:schemeClr val="tx1"/>
              </a:solidFill>
            </a:endParaRPr>
          </a:p>
        </p:txBody>
      </p:sp>
      <p:sp>
        <p:nvSpPr>
          <p:cNvPr id="1126402" name="Rectangle 2"/>
          <p:cNvSpPr>
            <a:spLocks noGrp="1" noChangeArrowheads="1"/>
          </p:cNvSpPr>
          <p:nvPr>
            <p:ph type="title"/>
          </p:nvPr>
        </p:nvSpPr>
        <p:spPr/>
        <p:txBody>
          <a:bodyPr>
            <a:normAutofit fontScale="90000"/>
          </a:bodyPr>
          <a:lstStyle/>
          <a:p>
            <a:pPr>
              <a:defRPr/>
            </a:pPr>
            <a:r>
              <a:rPr lang="id-ID" dirty="0" smtClean="0"/>
              <a:t>Tujuh tindakan berantai untuk survival dan penyembuhan stroke</a:t>
            </a:r>
            <a:endParaRPr lang="en-US" dirty="0" smtClean="0"/>
          </a:p>
        </p:txBody>
      </p:sp>
      <p:sp>
        <p:nvSpPr>
          <p:cNvPr id="1126403" name="Rectangle 3"/>
          <p:cNvSpPr>
            <a:spLocks noGrp="1" noChangeArrowheads="1"/>
          </p:cNvSpPr>
          <p:nvPr>
            <p:ph type="body" idx="1"/>
          </p:nvPr>
        </p:nvSpPr>
        <p:spPr>
          <a:xfrm>
            <a:off x="533400" y="2209800"/>
            <a:ext cx="7467600" cy="4038600"/>
          </a:xfrm>
        </p:spPr>
        <p:txBody>
          <a:bodyPr/>
          <a:lstStyle/>
          <a:p>
            <a:pPr marL="533400" indent="-533400">
              <a:buFontTx/>
              <a:buNone/>
              <a:defRPr/>
            </a:pPr>
            <a:r>
              <a:rPr lang="en-US" smtClean="0">
                <a:solidFill>
                  <a:srgbClr val="FFFFFF"/>
                </a:solidFill>
              </a:rPr>
              <a:t>Pre-arrival:               Post-arrival:</a:t>
            </a:r>
          </a:p>
          <a:p>
            <a:pPr marL="533400" indent="-533400">
              <a:buFontTx/>
              <a:buAutoNum type="arabicPeriod"/>
              <a:defRPr/>
            </a:pPr>
            <a:r>
              <a:rPr lang="en-US" u="sng" smtClean="0">
                <a:solidFill>
                  <a:srgbClr val="FF9900"/>
                </a:solidFill>
              </a:rPr>
              <a:t>Detection</a:t>
            </a:r>
            <a:r>
              <a:rPr lang="en-US" i="1" smtClean="0">
                <a:solidFill>
                  <a:srgbClr val="FFFFFF"/>
                </a:solidFill>
              </a:rPr>
              <a:t> 		</a:t>
            </a:r>
            <a:r>
              <a:rPr lang="en-US" smtClean="0">
                <a:solidFill>
                  <a:srgbClr val="FFFFFF"/>
                </a:solidFill>
              </a:rPr>
              <a:t>4.  </a:t>
            </a:r>
            <a:r>
              <a:rPr lang="en-US" u="sng" smtClean="0">
                <a:solidFill>
                  <a:srgbClr val="FF9900"/>
                </a:solidFill>
              </a:rPr>
              <a:t>Door</a:t>
            </a:r>
            <a:r>
              <a:rPr lang="en-US" i="1" smtClean="0">
                <a:solidFill>
                  <a:srgbClr val="FFFFFF"/>
                </a:solidFill>
              </a:rPr>
              <a:t>	</a:t>
            </a:r>
          </a:p>
          <a:p>
            <a:pPr marL="533400" indent="-533400">
              <a:buFontTx/>
              <a:buAutoNum type="arabicPeriod"/>
              <a:defRPr/>
            </a:pPr>
            <a:r>
              <a:rPr lang="en-US" u="sng" smtClean="0">
                <a:solidFill>
                  <a:srgbClr val="FF9900"/>
                </a:solidFill>
              </a:rPr>
              <a:t>Dispatch</a:t>
            </a:r>
            <a:r>
              <a:rPr lang="en-US" i="1" smtClean="0">
                <a:solidFill>
                  <a:srgbClr val="FFFFFF"/>
                </a:solidFill>
              </a:rPr>
              <a:t> 		</a:t>
            </a:r>
            <a:r>
              <a:rPr lang="en-US" smtClean="0">
                <a:solidFill>
                  <a:srgbClr val="FFFFFF"/>
                </a:solidFill>
              </a:rPr>
              <a:t>5.  </a:t>
            </a:r>
            <a:r>
              <a:rPr lang="en-US" u="sng" smtClean="0">
                <a:solidFill>
                  <a:srgbClr val="FF9900"/>
                </a:solidFill>
              </a:rPr>
              <a:t>Data</a:t>
            </a:r>
            <a:endParaRPr lang="en-US" i="1" smtClean="0">
              <a:solidFill>
                <a:srgbClr val="FFFFFF"/>
              </a:solidFill>
            </a:endParaRPr>
          </a:p>
          <a:p>
            <a:pPr marL="533400" indent="-533400">
              <a:buFontTx/>
              <a:buAutoNum type="arabicPeriod"/>
              <a:defRPr/>
            </a:pPr>
            <a:r>
              <a:rPr lang="en-US" u="sng" smtClean="0">
                <a:solidFill>
                  <a:srgbClr val="FF9900"/>
                </a:solidFill>
              </a:rPr>
              <a:t>Delivery</a:t>
            </a:r>
            <a:r>
              <a:rPr lang="en-US" smtClean="0">
                <a:solidFill>
                  <a:srgbClr val="FF9900"/>
                </a:solidFill>
              </a:rPr>
              <a:t>		</a:t>
            </a:r>
            <a:r>
              <a:rPr lang="en-US" smtClean="0">
                <a:solidFill>
                  <a:srgbClr val="FFFFFF"/>
                </a:solidFill>
              </a:rPr>
              <a:t>6.  </a:t>
            </a:r>
            <a:r>
              <a:rPr lang="en-US" u="sng" smtClean="0">
                <a:solidFill>
                  <a:srgbClr val="FF9900"/>
                </a:solidFill>
              </a:rPr>
              <a:t>Decision</a:t>
            </a:r>
          </a:p>
          <a:p>
            <a:pPr marL="533400" indent="-533400">
              <a:buFontTx/>
              <a:buNone/>
              <a:defRPr/>
            </a:pPr>
            <a:r>
              <a:rPr lang="en-US" smtClean="0">
                <a:solidFill>
                  <a:srgbClr val="FF9900"/>
                </a:solidFill>
              </a:rPr>
              <a:t>					</a:t>
            </a:r>
            <a:r>
              <a:rPr lang="en-US" smtClean="0">
                <a:solidFill>
                  <a:srgbClr val="FFFFFF"/>
                </a:solidFill>
              </a:rPr>
              <a:t>7. </a:t>
            </a:r>
            <a:r>
              <a:rPr lang="en-US" smtClean="0">
                <a:solidFill>
                  <a:srgbClr val="FF9900"/>
                </a:solidFill>
              </a:rPr>
              <a:t> </a:t>
            </a:r>
            <a:r>
              <a:rPr lang="en-US" u="sng" smtClean="0">
                <a:solidFill>
                  <a:srgbClr val="FF9900"/>
                </a:solidFill>
              </a:rPr>
              <a:t>Drug</a:t>
            </a:r>
            <a:r>
              <a:rPr lang="en-US" smtClean="0">
                <a:solidFill>
                  <a:srgbClr val="FF9900"/>
                </a:solidFill>
              </a:rPr>
              <a:t>	</a:t>
            </a:r>
            <a:endParaRPr lang="en-US" u="sng" smtClean="0">
              <a:solidFill>
                <a:srgbClr val="FF9900"/>
              </a:solidFill>
            </a:endParaRPr>
          </a:p>
          <a:p>
            <a:pPr marL="1714500" lvl="3" indent="-342900">
              <a:buFontTx/>
              <a:buNone/>
              <a:defRPr/>
            </a:pPr>
            <a:endParaRPr lang="en-US" i="1" u="sng" smtClean="0">
              <a:solidFill>
                <a:srgbClr val="FF9900"/>
              </a:solidFill>
            </a:endParaRPr>
          </a:p>
          <a:p>
            <a:pPr marL="2133600" lvl="4" indent="-304800">
              <a:buFontTx/>
              <a:buNone/>
              <a:defRPr/>
            </a:pPr>
            <a:endParaRPr lang="en-US" u="sng" smtClean="0">
              <a:solidFill>
                <a:srgbClr val="FF9900"/>
              </a:solidFill>
            </a:endParaRPr>
          </a:p>
        </p:txBody>
      </p:sp>
    </p:spTree>
    <p:extLst>
      <p:ext uri="{BB962C8B-B14F-4D97-AF65-F5344CB8AC3E}">
        <p14:creationId xmlns:p14="http://schemas.microsoft.com/office/powerpoint/2010/main" val="3033859866"/>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AF6E1F90-5AEE-430C-8259-B515A275F5A7}" type="slidenum">
              <a:rPr lang="en-US" altLang="en-US" sz="1400" b="0" smtClean="0">
                <a:solidFill>
                  <a:schemeClr val="tx1"/>
                </a:solidFill>
              </a:rPr>
              <a:pPr/>
              <a:t>5</a:t>
            </a:fld>
            <a:endParaRPr lang="en-US" altLang="en-US" sz="1400" b="0" smtClean="0">
              <a:solidFill>
                <a:schemeClr val="tx1"/>
              </a:solidFill>
            </a:endParaRPr>
          </a:p>
        </p:txBody>
      </p:sp>
      <p:sp>
        <p:nvSpPr>
          <p:cNvPr id="1004546" name="Rectangle 1026"/>
          <p:cNvSpPr>
            <a:spLocks noGrp="1" noChangeArrowheads="1"/>
          </p:cNvSpPr>
          <p:nvPr>
            <p:ph type="title"/>
          </p:nvPr>
        </p:nvSpPr>
        <p:spPr>
          <a:effectLst>
            <a:outerShdw dist="35921" dir="2700000" algn="ctr" rotWithShape="0">
              <a:srgbClr val="080000"/>
            </a:outerShdw>
          </a:effectLst>
        </p:spPr>
        <p:txBody>
          <a:bodyPr/>
          <a:lstStyle/>
          <a:p>
            <a:pPr marL="762000" indent="-762000">
              <a:lnSpc>
                <a:spcPct val="100000"/>
              </a:lnSpc>
              <a:defRPr/>
            </a:pPr>
            <a:r>
              <a:rPr lang="en-US" smtClean="0"/>
              <a:t>1. Detection: </a:t>
            </a:r>
            <a:r>
              <a:rPr lang="en-US" sz="3200" i="1" smtClean="0"/>
              <a:t>Early Recognition</a:t>
            </a:r>
          </a:p>
        </p:txBody>
      </p:sp>
      <p:sp>
        <p:nvSpPr>
          <p:cNvPr id="1004548" name="Rectangle 1028"/>
          <p:cNvSpPr>
            <a:spLocks noGrp="1" noChangeArrowheads="1"/>
          </p:cNvSpPr>
          <p:nvPr>
            <p:ph type="body" idx="1"/>
          </p:nvPr>
        </p:nvSpPr>
        <p:spPr/>
        <p:txBody>
          <a:bodyPr/>
          <a:lstStyle/>
          <a:p>
            <a:pPr>
              <a:lnSpc>
                <a:spcPct val="100000"/>
              </a:lnSpc>
              <a:defRPr/>
            </a:pPr>
            <a:r>
              <a:rPr lang="id-ID" dirty="0" smtClean="0">
                <a:solidFill>
                  <a:srgbClr val="FFFFFF"/>
                </a:solidFill>
              </a:rPr>
              <a:t>Pengobatan dini stroke tgt pada penderita, keluarga atau siapa saja yang mendapatkan dan mengetahui ada kejadian stroke</a:t>
            </a:r>
            <a:r>
              <a:rPr lang="en-US" dirty="0" smtClean="0">
                <a:solidFill>
                  <a:srgbClr val="FFFFFF"/>
                </a:solidFill>
              </a:rPr>
              <a:t>.</a:t>
            </a:r>
            <a:endParaRPr lang="en-US" dirty="0" smtClean="0">
              <a:solidFill>
                <a:srgbClr val="FFFFFF"/>
              </a:solidFill>
            </a:endParaRPr>
          </a:p>
          <a:p>
            <a:pPr>
              <a:lnSpc>
                <a:spcPct val="100000"/>
              </a:lnSpc>
              <a:defRPr/>
            </a:pPr>
            <a:r>
              <a:rPr lang="id-ID" dirty="0" smtClean="0">
                <a:solidFill>
                  <a:srgbClr val="FFFFFF"/>
                </a:solidFill>
              </a:rPr>
              <a:t>Gejala sstroke yg ringan sering diabaikan baik si pasien maupun keluarga</a:t>
            </a:r>
            <a:r>
              <a:rPr lang="en-US" dirty="0" smtClean="0">
                <a:solidFill>
                  <a:srgbClr val="FFFFFF"/>
                </a:solidFill>
              </a:rPr>
              <a:t>.</a:t>
            </a:r>
            <a:endParaRPr lang="en-US" dirty="0" smtClean="0"/>
          </a:p>
        </p:txBody>
      </p:sp>
    </p:spTree>
    <p:extLst>
      <p:ext uri="{BB962C8B-B14F-4D97-AF65-F5344CB8AC3E}">
        <p14:creationId xmlns:p14="http://schemas.microsoft.com/office/powerpoint/2010/main" val="166884323"/>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25371C5C-B781-47C7-A6B5-9B7E676D156D}" type="slidenum">
              <a:rPr lang="en-US" altLang="en-US" sz="1400" b="0" smtClean="0">
                <a:solidFill>
                  <a:schemeClr val="tx1"/>
                </a:solidFill>
              </a:rPr>
              <a:pPr/>
              <a:t>6</a:t>
            </a:fld>
            <a:endParaRPr lang="en-US" altLang="en-US" sz="1400" b="0" smtClean="0">
              <a:solidFill>
                <a:schemeClr val="tx1"/>
              </a:solidFill>
            </a:endParaRPr>
          </a:p>
        </p:txBody>
      </p:sp>
      <p:sp>
        <p:nvSpPr>
          <p:cNvPr id="1006597" name="Rectangle 5"/>
          <p:cNvSpPr>
            <a:spLocks noGrp="1" noChangeArrowheads="1"/>
          </p:cNvSpPr>
          <p:nvPr>
            <p:ph type="title"/>
          </p:nvPr>
        </p:nvSpPr>
        <p:spPr/>
        <p:txBody>
          <a:bodyPr>
            <a:normAutofit fontScale="90000"/>
          </a:bodyPr>
          <a:lstStyle/>
          <a:p>
            <a:pPr>
              <a:defRPr/>
            </a:pPr>
            <a:r>
              <a:rPr lang="en-US" smtClean="0"/>
              <a:t>2. Dispatch: </a:t>
            </a:r>
            <a:r>
              <a:rPr lang="en-US" sz="3200" i="1" smtClean="0"/>
              <a:t>Early EMS Activation and Dispatch Instructions</a:t>
            </a:r>
          </a:p>
        </p:txBody>
      </p:sp>
      <p:sp>
        <p:nvSpPr>
          <p:cNvPr id="1006598" name="Rectangle 6"/>
          <p:cNvSpPr>
            <a:spLocks noGrp="1" noChangeArrowheads="1"/>
          </p:cNvSpPr>
          <p:nvPr>
            <p:ph type="body" idx="1"/>
          </p:nvPr>
        </p:nvSpPr>
        <p:spPr/>
        <p:txBody>
          <a:bodyPr>
            <a:normAutofit/>
          </a:bodyPr>
          <a:lstStyle/>
          <a:p>
            <a:pPr>
              <a:defRPr/>
            </a:pPr>
            <a:r>
              <a:rPr lang="id-ID" dirty="0" smtClean="0"/>
              <a:t>Pasien </a:t>
            </a:r>
            <a:r>
              <a:rPr lang="en-US" dirty="0" smtClean="0"/>
              <a:t>Stroke </a:t>
            </a:r>
            <a:r>
              <a:rPr lang="id-ID" dirty="0" smtClean="0"/>
              <a:t>dan klg harus segera memikirkan dan memanfaatkan segera EMS segera setelah menemukan tanda2 seseorang terkena stroke</a:t>
            </a:r>
            <a:r>
              <a:rPr lang="en-US" dirty="0" smtClean="0"/>
              <a:t>.</a:t>
            </a:r>
            <a:endParaRPr lang="en-US" dirty="0" smtClean="0"/>
          </a:p>
          <a:p>
            <a:pPr>
              <a:defRPr/>
            </a:pPr>
            <a:r>
              <a:rPr lang="en-US" dirty="0" smtClean="0"/>
              <a:t>EMS </a:t>
            </a:r>
            <a:r>
              <a:rPr lang="id-ID" dirty="0" smtClean="0"/>
              <a:t>harus memprioritaskan responsenya thd panggilan ini</a:t>
            </a:r>
            <a:endParaRPr lang="en-US" dirty="0" smtClean="0"/>
          </a:p>
        </p:txBody>
      </p:sp>
    </p:spTree>
    <p:extLst>
      <p:ext uri="{BB962C8B-B14F-4D97-AF65-F5344CB8AC3E}">
        <p14:creationId xmlns:p14="http://schemas.microsoft.com/office/powerpoint/2010/main" val="1752817018"/>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0F15B0C1-1995-467D-B4F9-23828522E102}" type="slidenum">
              <a:rPr lang="en-US" altLang="en-US" sz="1400" b="0" smtClean="0">
                <a:solidFill>
                  <a:schemeClr val="tx1"/>
                </a:solidFill>
              </a:rPr>
              <a:pPr/>
              <a:t>7</a:t>
            </a:fld>
            <a:endParaRPr lang="en-US" altLang="en-US" sz="1400" b="0" smtClean="0">
              <a:solidFill>
                <a:schemeClr val="tx1"/>
              </a:solidFill>
            </a:endParaRPr>
          </a:p>
        </p:txBody>
      </p:sp>
      <p:sp>
        <p:nvSpPr>
          <p:cNvPr id="1009672" name="Rectangle 8"/>
          <p:cNvSpPr>
            <a:spLocks noGrp="1" noChangeArrowheads="1"/>
          </p:cNvSpPr>
          <p:nvPr>
            <p:ph type="title"/>
          </p:nvPr>
        </p:nvSpPr>
        <p:spPr/>
        <p:txBody>
          <a:bodyPr>
            <a:normAutofit fontScale="90000"/>
          </a:bodyPr>
          <a:lstStyle/>
          <a:p>
            <a:pPr>
              <a:defRPr/>
            </a:pPr>
            <a:r>
              <a:rPr lang="en-US" smtClean="0"/>
              <a:t>3. Delivery:</a:t>
            </a:r>
            <a:r>
              <a:rPr lang="en-US" sz="2800" smtClean="0">
                <a:latin typeface="Arial" charset="0"/>
              </a:rPr>
              <a:t> </a:t>
            </a:r>
            <a:r>
              <a:rPr lang="en-US" sz="3200" i="1" smtClean="0"/>
              <a:t>Pre-hospital Transport and Management</a:t>
            </a:r>
          </a:p>
        </p:txBody>
      </p:sp>
      <p:sp>
        <p:nvSpPr>
          <p:cNvPr id="1009673" name="Rectangle 9"/>
          <p:cNvSpPr>
            <a:spLocks noGrp="1" noChangeArrowheads="1"/>
          </p:cNvSpPr>
          <p:nvPr>
            <p:ph type="body" idx="1"/>
          </p:nvPr>
        </p:nvSpPr>
        <p:spPr/>
        <p:txBody>
          <a:bodyPr/>
          <a:lstStyle/>
          <a:p>
            <a:pPr>
              <a:buFontTx/>
              <a:buNone/>
              <a:defRPr/>
            </a:pPr>
            <a:r>
              <a:rPr lang="en-US" dirty="0" smtClean="0"/>
              <a:t>	</a:t>
            </a:r>
            <a:r>
              <a:rPr lang="en-US" dirty="0" smtClean="0"/>
              <a:t>T</a:t>
            </a:r>
            <a:r>
              <a:rPr lang="id-ID" dirty="0" smtClean="0"/>
              <a:t>ujuan</a:t>
            </a:r>
            <a:r>
              <a:rPr lang="en-US" dirty="0" smtClean="0"/>
              <a:t> </a:t>
            </a:r>
            <a:r>
              <a:rPr lang="en-US" dirty="0" smtClean="0"/>
              <a:t>:</a:t>
            </a:r>
          </a:p>
          <a:p>
            <a:pPr>
              <a:defRPr/>
            </a:pPr>
            <a:r>
              <a:rPr lang="id-ID" dirty="0" smtClean="0"/>
              <a:t>Mengidentifikasi stroke secepatnya</a:t>
            </a:r>
            <a:endParaRPr lang="en-US" dirty="0" smtClean="0"/>
          </a:p>
          <a:p>
            <a:pPr>
              <a:defRPr/>
            </a:pPr>
            <a:r>
              <a:rPr lang="en-US" dirty="0" smtClean="0"/>
              <a:t>Support </a:t>
            </a:r>
            <a:r>
              <a:rPr lang="id-ID" dirty="0" smtClean="0"/>
              <a:t>dari fungsi2 vital</a:t>
            </a:r>
            <a:r>
              <a:rPr lang="en-US" dirty="0" smtClean="0"/>
              <a:t>  </a:t>
            </a:r>
            <a:endParaRPr lang="en-US" dirty="0" smtClean="0"/>
          </a:p>
          <a:p>
            <a:pPr>
              <a:defRPr/>
            </a:pPr>
            <a:r>
              <a:rPr lang="id-ID" dirty="0" smtClean="0"/>
              <a:t>Transport secepatnya ke fasilitas stroke</a:t>
            </a:r>
            <a:endParaRPr lang="en-US" dirty="0" smtClean="0"/>
          </a:p>
          <a:p>
            <a:pPr>
              <a:defRPr/>
            </a:pPr>
            <a:r>
              <a:rPr lang="en-US" dirty="0" smtClean="0"/>
              <a:t>Pre-arrival </a:t>
            </a:r>
            <a:r>
              <a:rPr lang="en-US" dirty="0" smtClean="0"/>
              <a:t>notification</a:t>
            </a:r>
            <a:r>
              <a:rPr lang="id-ID" dirty="0" smtClean="0"/>
              <a:t> ke fasilitas stroke</a:t>
            </a:r>
            <a:endParaRPr lang="en-US" dirty="0" smtClean="0"/>
          </a:p>
        </p:txBody>
      </p:sp>
    </p:spTree>
    <p:extLst>
      <p:ext uri="{BB962C8B-B14F-4D97-AF65-F5344CB8AC3E}">
        <p14:creationId xmlns:p14="http://schemas.microsoft.com/office/powerpoint/2010/main" val="3754159715"/>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FD65E43D-6398-4CD6-B064-FC3E3EE8ED0D}" type="slidenum">
              <a:rPr lang="en-US" altLang="en-US" sz="1400" b="0" smtClean="0">
                <a:solidFill>
                  <a:schemeClr val="tx1"/>
                </a:solidFill>
              </a:rPr>
              <a:pPr/>
              <a:t>8</a:t>
            </a:fld>
            <a:endParaRPr lang="en-US" altLang="en-US" sz="1400" b="0" smtClean="0">
              <a:solidFill>
                <a:schemeClr val="tx1"/>
              </a:solidFill>
            </a:endParaRPr>
          </a:p>
        </p:txBody>
      </p:sp>
      <p:pic>
        <p:nvPicPr>
          <p:cNvPr id="1026052" name="05.mpg">
            <a:hlinkClick r:id="" action="ppaction://media"/>
          </p:cNvPr>
          <p:cNvPicPr>
            <a:picLocks noRot="1" noChangeAspect="1" noChangeArrowheads="1"/>
          </p:cNvPicPr>
          <p:nvPr>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395536" y="188640"/>
            <a:ext cx="8748464" cy="6264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732722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02605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1026052"/>
                </p:tgtEl>
              </p:cMediaNode>
            </p:video>
            <p:seq concurrent="1" nextAc="seek">
              <p:cTn id="8" restart="whenNotActive" fill="hold" evtFilter="cancelBubble" nodeType="interactiveSeq">
                <p:stCondLst>
                  <p:cond evt="onClick" delay="0">
                    <p:tgtEl>
                      <p:spTgt spid="1026052"/>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1026052"/>
                                        </p:tgtEl>
                                      </p:cBhvr>
                                    </p:cmd>
                                  </p:childTnLst>
                                </p:cTn>
                              </p:par>
                            </p:childTnLst>
                          </p:cTn>
                        </p:par>
                      </p:childTnLst>
                    </p:cTn>
                  </p:par>
                </p:childTnLst>
              </p:cTn>
              <p:nextCondLst>
                <p:cond evt="onClick" delay="0">
                  <p:tgtEl>
                    <p:spTgt spid="102605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rgbClr val="FFFF66"/>
                </a:solidFill>
                <a:latin typeface="Arial" pitchFamily="34" charset="0"/>
              </a:defRPr>
            </a:lvl1pPr>
            <a:lvl2pPr marL="742950" indent="-285750">
              <a:defRPr sz="4400" b="1">
                <a:solidFill>
                  <a:srgbClr val="FFFF66"/>
                </a:solidFill>
                <a:latin typeface="Arial" pitchFamily="34" charset="0"/>
              </a:defRPr>
            </a:lvl2pPr>
            <a:lvl3pPr marL="1143000" indent="-228600">
              <a:defRPr sz="4400" b="1">
                <a:solidFill>
                  <a:srgbClr val="FFFF66"/>
                </a:solidFill>
                <a:latin typeface="Arial" pitchFamily="34" charset="0"/>
              </a:defRPr>
            </a:lvl3pPr>
            <a:lvl4pPr marL="1600200" indent="-228600">
              <a:defRPr sz="4400" b="1">
                <a:solidFill>
                  <a:srgbClr val="FFFF66"/>
                </a:solidFill>
                <a:latin typeface="Arial" pitchFamily="34" charset="0"/>
              </a:defRPr>
            </a:lvl4pPr>
            <a:lvl5pPr marL="2057400" indent="-228600">
              <a:defRPr sz="4400" b="1">
                <a:solidFill>
                  <a:srgbClr val="FFFF66"/>
                </a:solidFill>
                <a:latin typeface="Arial" pitchFamily="34" charset="0"/>
              </a:defRPr>
            </a:lvl5pPr>
            <a:lvl6pPr marL="2514600" indent="-228600" algn="ctr" eaLnBrk="0" fontAlgn="base" hangingPunct="0">
              <a:spcBef>
                <a:spcPct val="50000"/>
              </a:spcBef>
              <a:spcAft>
                <a:spcPct val="0"/>
              </a:spcAft>
              <a:defRPr sz="4400" b="1">
                <a:solidFill>
                  <a:srgbClr val="FFFF66"/>
                </a:solidFill>
                <a:latin typeface="Arial" pitchFamily="34" charset="0"/>
              </a:defRPr>
            </a:lvl6pPr>
            <a:lvl7pPr marL="2971800" indent="-228600" algn="ctr" eaLnBrk="0" fontAlgn="base" hangingPunct="0">
              <a:spcBef>
                <a:spcPct val="50000"/>
              </a:spcBef>
              <a:spcAft>
                <a:spcPct val="0"/>
              </a:spcAft>
              <a:defRPr sz="4400" b="1">
                <a:solidFill>
                  <a:srgbClr val="FFFF66"/>
                </a:solidFill>
                <a:latin typeface="Arial" pitchFamily="34" charset="0"/>
              </a:defRPr>
            </a:lvl7pPr>
            <a:lvl8pPr marL="3429000" indent="-228600" algn="ctr" eaLnBrk="0" fontAlgn="base" hangingPunct="0">
              <a:spcBef>
                <a:spcPct val="50000"/>
              </a:spcBef>
              <a:spcAft>
                <a:spcPct val="0"/>
              </a:spcAft>
              <a:defRPr sz="4400" b="1">
                <a:solidFill>
                  <a:srgbClr val="FFFF66"/>
                </a:solidFill>
                <a:latin typeface="Arial" pitchFamily="34" charset="0"/>
              </a:defRPr>
            </a:lvl8pPr>
            <a:lvl9pPr marL="3886200" indent="-228600" algn="ctr" eaLnBrk="0" fontAlgn="base" hangingPunct="0">
              <a:spcBef>
                <a:spcPct val="50000"/>
              </a:spcBef>
              <a:spcAft>
                <a:spcPct val="0"/>
              </a:spcAft>
              <a:defRPr sz="4400" b="1">
                <a:solidFill>
                  <a:srgbClr val="FFFF66"/>
                </a:solidFill>
                <a:latin typeface="Arial" pitchFamily="34" charset="0"/>
              </a:defRPr>
            </a:lvl9pPr>
          </a:lstStyle>
          <a:p>
            <a:fld id="{F06E09BC-D93E-4015-B6AA-EE199C125E20}" type="slidenum">
              <a:rPr lang="en-US" altLang="en-US" sz="1400" b="0" smtClean="0">
                <a:solidFill>
                  <a:schemeClr val="tx1"/>
                </a:solidFill>
              </a:rPr>
              <a:pPr/>
              <a:t>9</a:t>
            </a:fld>
            <a:endParaRPr lang="en-US" altLang="en-US" sz="1400" b="0" smtClean="0">
              <a:solidFill>
                <a:schemeClr val="tx1"/>
              </a:solidFill>
            </a:endParaRPr>
          </a:p>
        </p:txBody>
      </p:sp>
      <p:sp>
        <p:nvSpPr>
          <p:cNvPr id="1171458" name="Rectangle 2"/>
          <p:cNvSpPr>
            <a:spLocks noGrp="1" noChangeArrowheads="1"/>
          </p:cNvSpPr>
          <p:nvPr>
            <p:ph type="title"/>
          </p:nvPr>
        </p:nvSpPr>
        <p:spPr/>
        <p:txBody>
          <a:bodyPr/>
          <a:lstStyle/>
          <a:p>
            <a:pPr>
              <a:defRPr/>
            </a:pPr>
            <a:r>
              <a:rPr lang="en-US" smtClean="0"/>
              <a:t>4. Door:</a:t>
            </a:r>
            <a:r>
              <a:rPr lang="en-US" sz="3200" smtClean="0">
                <a:latin typeface="Arial" charset="0"/>
              </a:rPr>
              <a:t> </a:t>
            </a:r>
            <a:r>
              <a:rPr lang="en-US" sz="3200" i="1" smtClean="0"/>
              <a:t>Emergency Department Triage</a:t>
            </a:r>
            <a:endParaRPr lang="en-US" smtClean="0"/>
          </a:p>
        </p:txBody>
      </p:sp>
      <p:sp>
        <p:nvSpPr>
          <p:cNvPr id="1171459" name="Rectangle 3"/>
          <p:cNvSpPr>
            <a:spLocks noGrp="1" noChangeArrowheads="1"/>
          </p:cNvSpPr>
          <p:nvPr>
            <p:ph type="body" idx="1"/>
          </p:nvPr>
        </p:nvSpPr>
        <p:spPr/>
        <p:txBody>
          <a:bodyPr>
            <a:normAutofit/>
          </a:bodyPr>
          <a:lstStyle/>
          <a:p>
            <a:pPr>
              <a:lnSpc>
                <a:spcPct val="120000"/>
              </a:lnSpc>
              <a:spcBef>
                <a:spcPts val="500"/>
              </a:spcBef>
              <a:spcAft>
                <a:spcPts val="500"/>
              </a:spcAft>
              <a:buClrTx/>
              <a:buFontTx/>
              <a:buNone/>
              <a:defRPr/>
            </a:pPr>
            <a:r>
              <a:rPr lang="en-US" dirty="0" smtClean="0"/>
              <a:t>	</a:t>
            </a:r>
            <a:r>
              <a:rPr lang="id-ID" dirty="0" smtClean="0"/>
              <a:t>walau pasien datang tepat waktu ke IGD, kadang2 banyak kendala untuk mendapatkan segera pemeriksaan dan penegakan diagnosyik stroke</a:t>
            </a:r>
            <a:r>
              <a:rPr lang="en-US" dirty="0" smtClean="0"/>
              <a:t>.</a:t>
            </a:r>
            <a:endParaRPr lang="en-US" dirty="0" smtClean="0">
              <a:solidFill>
                <a:srgbClr val="FFFFFF"/>
              </a:solidFill>
            </a:endParaRPr>
          </a:p>
        </p:txBody>
      </p:sp>
    </p:spTree>
    <p:extLst>
      <p:ext uri="{BB962C8B-B14F-4D97-AF65-F5344CB8AC3E}">
        <p14:creationId xmlns:p14="http://schemas.microsoft.com/office/powerpoint/2010/main" val="3199151294"/>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3059</Words>
  <Application>Microsoft Office PowerPoint</Application>
  <PresentationFormat>On-screen Show (4:3)</PresentationFormat>
  <Paragraphs>355</Paragraphs>
  <Slides>35</Slides>
  <Notes>20</Notes>
  <HiddenSlides>0</HiddenSlides>
  <MMClips>1</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Penobatan terkini stroke akut</vt:lpstr>
      <vt:lpstr>PowerPoint Presentation</vt:lpstr>
      <vt:lpstr>PowerPoint Presentation</vt:lpstr>
      <vt:lpstr>Tujuh tindakan berantai untuk survival dan penyembuhan stroke</vt:lpstr>
      <vt:lpstr>1. Detection: Early Recognition</vt:lpstr>
      <vt:lpstr>2. Dispatch: Early EMS Activation and Dispatch Instructions</vt:lpstr>
      <vt:lpstr>3. Delivery: Pre-hospital Transport and Management</vt:lpstr>
      <vt:lpstr>PowerPoint Presentation</vt:lpstr>
      <vt:lpstr>4. Door: Emergency Department Triage</vt:lpstr>
      <vt:lpstr>5. Data: Emergency Evaluation and Management</vt:lpstr>
      <vt:lpstr>Emergency Diagnostic Studies</vt:lpstr>
      <vt:lpstr>Emergency Diagnostic Studies</vt:lpstr>
      <vt:lpstr>Differential Diagnosis:</vt:lpstr>
      <vt:lpstr>6. Decision: Specific Stroke Therapies</vt:lpstr>
      <vt:lpstr>7. Drugs: Fibrinolytic Therapy for Ischemic Stroke</vt:lpstr>
      <vt:lpstr>7. Drugs: Fibrinolytic Therapy for Ischemic Stroke</vt:lpstr>
      <vt:lpstr>NINDS-Recommended Stroke Evaluation Targets for Potential Fibrinolytic Candidates*</vt:lpstr>
      <vt:lpstr>AIS ED STROKE CARE 24/7: 1-H EVALUATION, 1-H INFUSION</vt:lpstr>
      <vt:lpstr>AIS EMERGENCY THERAPY:  IV TISSUE PLASMINOGEN ACTIVATOR (T-PA)</vt:lpstr>
      <vt:lpstr>Intraarterial Thrombolysis</vt:lpstr>
      <vt:lpstr>Multimodal Imaging</vt:lpstr>
      <vt:lpstr>MRI BRAIN IN HYPERACUTE ISCHEMIC STROKE</vt:lpstr>
      <vt:lpstr>INTRACRANIAL MRA: AP VIEWS OF ANTERIOR CIRCULATION</vt:lpstr>
      <vt:lpstr>Endovascular Treatment</vt:lpstr>
      <vt:lpstr>Symptomatic Intracranial Hemorrhage</vt:lpstr>
      <vt:lpstr>Carotid Revascularization</vt:lpstr>
      <vt:lpstr>Stenting and angioplasty for intracranial atherosclerosis</vt:lpstr>
      <vt:lpstr>Anticoagulant</vt:lpstr>
      <vt:lpstr>PowerPoint Presentation</vt:lpstr>
      <vt:lpstr>Antiplatelet</vt:lpstr>
      <vt:lpstr>PowerPoint Presentation</vt:lpstr>
      <vt:lpstr>PowerPoint Presentation</vt:lpstr>
      <vt:lpstr>SUPPORTIVE MEDICAL CARE: PREVENT COMPLICATIONS</vt:lpstr>
      <vt:lpstr>Primary stroke care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in ischaemic stroke management</dc:title>
  <dc:creator>Dr. Laksmi</dc:creator>
  <cp:lastModifiedBy>Dr. Laksmi</cp:lastModifiedBy>
  <cp:revision>31</cp:revision>
  <dcterms:created xsi:type="dcterms:W3CDTF">2013-04-27T15:16:28Z</dcterms:created>
  <dcterms:modified xsi:type="dcterms:W3CDTF">2014-11-19T16:37:58Z</dcterms:modified>
</cp:coreProperties>
</file>