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7" r:id="rId2"/>
    <p:sldId id="352" r:id="rId3"/>
    <p:sldId id="258" r:id="rId4"/>
    <p:sldId id="259" r:id="rId5"/>
    <p:sldId id="260" r:id="rId6"/>
    <p:sldId id="265" r:id="rId7"/>
    <p:sldId id="266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7" r:id="rId17"/>
    <p:sldId id="279" r:id="rId18"/>
    <p:sldId id="280" r:id="rId19"/>
    <p:sldId id="281" r:id="rId20"/>
    <p:sldId id="282" r:id="rId21"/>
    <p:sldId id="284" r:id="rId22"/>
    <p:sldId id="285" r:id="rId23"/>
    <p:sldId id="288" r:id="rId24"/>
    <p:sldId id="287" r:id="rId25"/>
    <p:sldId id="291" r:id="rId26"/>
    <p:sldId id="293" r:id="rId27"/>
    <p:sldId id="296" r:id="rId28"/>
    <p:sldId id="298" r:id="rId29"/>
    <p:sldId id="353" r:id="rId30"/>
    <p:sldId id="301" r:id="rId31"/>
    <p:sldId id="300" r:id="rId32"/>
    <p:sldId id="297" r:id="rId33"/>
    <p:sldId id="302" r:id="rId34"/>
    <p:sldId id="303" r:id="rId35"/>
    <p:sldId id="304" r:id="rId36"/>
    <p:sldId id="306" r:id="rId37"/>
    <p:sldId id="307" r:id="rId38"/>
    <p:sldId id="308" r:id="rId39"/>
    <p:sldId id="310" r:id="rId40"/>
    <p:sldId id="312" r:id="rId41"/>
    <p:sldId id="313" r:id="rId42"/>
    <p:sldId id="315" r:id="rId43"/>
    <p:sldId id="317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8" r:id="rId53"/>
    <p:sldId id="327" r:id="rId54"/>
    <p:sldId id="330" r:id="rId55"/>
    <p:sldId id="331" r:id="rId56"/>
    <p:sldId id="332" r:id="rId57"/>
    <p:sldId id="333" r:id="rId58"/>
    <p:sldId id="335" r:id="rId59"/>
    <p:sldId id="336" r:id="rId60"/>
    <p:sldId id="337" r:id="rId61"/>
    <p:sldId id="339" r:id="rId62"/>
    <p:sldId id="338" r:id="rId63"/>
    <p:sldId id="340" r:id="rId64"/>
    <p:sldId id="341" r:id="rId65"/>
    <p:sldId id="342" r:id="rId66"/>
    <p:sldId id="343" r:id="rId67"/>
    <p:sldId id="344" r:id="rId68"/>
    <p:sldId id="264" r:id="rId69"/>
    <p:sldId id="263" r:id="rId70"/>
    <p:sldId id="345" r:id="rId71"/>
    <p:sldId id="348" r:id="rId72"/>
    <p:sldId id="349" r:id="rId73"/>
    <p:sldId id="351" r:id="rId74"/>
    <p:sldId id="261" r:id="rId75"/>
    <p:sldId id="268" r:id="rId76"/>
    <p:sldId id="355" r:id="rId77"/>
    <p:sldId id="354" r:id="rId7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6F5C3"/>
    <a:srgbClr val="FFFF66"/>
    <a:srgbClr val="DA4AC5"/>
    <a:srgbClr val="EAEA86"/>
    <a:srgbClr val="328A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41FD1-6785-4D8F-ABAD-F2210DBB8AB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5E3331C-1F56-4108-BEC8-44551EA24D9C}">
      <dgm:prSet phldrT="[Text]"/>
      <dgm:spPr>
        <a:solidFill>
          <a:schemeClr val="accent1"/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d-ID" dirty="0"/>
        </a:p>
      </dgm:t>
    </dgm:pt>
    <dgm:pt modelId="{49C7B858-C0C8-4943-961B-611C667627BA}" type="parTrans" cxnId="{8821441C-247F-457C-B451-90E3B4FE52E5}">
      <dgm:prSet/>
      <dgm:spPr/>
      <dgm:t>
        <a:bodyPr/>
        <a:lstStyle/>
        <a:p>
          <a:endParaRPr lang="id-ID"/>
        </a:p>
      </dgm:t>
    </dgm:pt>
    <dgm:pt modelId="{A3DA831A-148A-4F8B-96B3-8EB983EF3B6B}" type="sibTrans" cxnId="{8821441C-247F-457C-B451-90E3B4FE52E5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id-ID"/>
        </a:p>
      </dgm:t>
    </dgm:pt>
    <dgm:pt modelId="{4C1CB17D-0790-4CBF-B3A8-9F524D3E6EB8}">
      <dgm:prSet phldrT="[Text]"/>
      <dgm:spPr>
        <a:solidFill>
          <a:schemeClr val="accent1"/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d-ID" dirty="0"/>
        </a:p>
      </dgm:t>
    </dgm:pt>
    <dgm:pt modelId="{2307EE7E-3995-41EA-BD49-8720E99466DD}" type="parTrans" cxnId="{36E58D74-697C-4895-8484-F5ECA79CF13F}">
      <dgm:prSet/>
      <dgm:spPr/>
      <dgm:t>
        <a:bodyPr/>
        <a:lstStyle/>
        <a:p>
          <a:endParaRPr lang="id-ID"/>
        </a:p>
      </dgm:t>
    </dgm:pt>
    <dgm:pt modelId="{AB6111B9-4D52-4E14-BDF5-6ACDB0EE8F71}" type="sibTrans" cxnId="{36E58D74-697C-4895-8484-F5ECA79CF13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id-ID"/>
        </a:p>
      </dgm:t>
    </dgm:pt>
    <dgm:pt modelId="{EBF62DCF-0979-47F1-8A3C-E8AA6D831445}">
      <dgm:prSet phldrT="[Text]"/>
      <dgm:spPr>
        <a:solidFill>
          <a:schemeClr val="accent1"/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d-ID" dirty="0"/>
        </a:p>
      </dgm:t>
    </dgm:pt>
    <dgm:pt modelId="{2BBD02EA-A516-4E09-B3F5-3AAA15721CE3}" type="parTrans" cxnId="{52442117-DC27-48CF-99CB-117B302B5B80}">
      <dgm:prSet/>
      <dgm:spPr/>
      <dgm:t>
        <a:bodyPr/>
        <a:lstStyle/>
        <a:p>
          <a:endParaRPr lang="id-ID"/>
        </a:p>
      </dgm:t>
    </dgm:pt>
    <dgm:pt modelId="{CE2E632A-F7F9-45DD-92D2-D99D61CA7B76}" type="sibTrans" cxnId="{52442117-DC27-48CF-99CB-117B302B5B80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id-ID"/>
        </a:p>
      </dgm:t>
    </dgm:pt>
    <dgm:pt modelId="{47B69AF9-FCFB-4F4A-8C53-3D92130D0007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d-ID" dirty="0">
            <a:solidFill>
              <a:srgbClr val="7030A0"/>
            </a:solidFill>
          </a:endParaRPr>
        </a:p>
      </dgm:t>
    </dgm:pt>
    <dgm:pt modelId="{08E2726A-430F-40AB-B224-1284D37590EB}" type="parTrans" cxnId="{ED6AFDEE-2BCD-4849-94A9-467ECDA5C990}">
      <dgm:prSet/>
      <dgm:spPr/>
      <dgm:t>
        <a:bodyPr/>
        <a:lstStyle/>
        <a:p>
          <a:endParaRPr lang="id-ID"/>
        </a:p>
      </dgm:t>
    </dgm:pt>
    <dgm:pt modelId="{8681346F-0E26-4CBF-9D4F-D2E1E0FF600D}" type="sibTrans" cxnId="{ED6AFDEE-2BCD-4849-94A9-467ECDA5C990}">
      <dgm:prSet/>
      <dgm:spPr/>
      <dgm:t>
        <a:bodyPr/>
        <a:lstStyle/>
        <a:p>
          <a:endParaRPr lang="id-ID"/>
        </a:p>
      </dgm:t>
    </dgm:pt>
    <dgm:pt modelId="{995B2A78-BB74-43DB-91C0-FE60960D0F02}" type="pres">
      <dgm:prSet presAssocID="{6CA41FD1-6785-4D8F-ABAD-F2210DBB8A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208FFD3-1EDC-4D1C-9ABE-457275D1EB89}" type="pres">
      <dgm:prSet presAssocID="{6CA41FD1-6785-4D8F-ABAD-F2210DBB8AB8}" presName="dummyMaxCanvas" presStyleCnt="0">
        <dgm:presLayoutVars/>
      </dgm:prSet>
      <dgm:spPr/>
    </dgm:pt>
    <dgm:pt modelId="{1B83CD89-DF47-41F3-AF83-B7971AE6A5E1}" type="pres">
      <dgm:prSet presAssocID="{6CA41FD1-6785-4D8F-ABAD-F2210DBB8AB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7B3AD1-6B13-440F-91BC-F5F64BFA8F24}" type="pres">
      <dgm:prSet presAssocID="{6CA41FD1-6785-4D8F-ABAD-F2210DBB8AB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65FEFA-D04B-4872-865C-F98ACDF7980F}" type="pres">
      <dgm:prSet presAssocID="{6CA41FD1-6785-4D8F-ABAD-F2210DBB8AB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B4CD45-933B-45CE-BA7E-E56E65F2D6D8}" type="pres">
      <dgm:prSet presAssocID="{6CA41FD1-6785-4D8F-ABAD-F2210DBB8AB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E5D0BC-06CA-45AA-A260-BA5179430FAC}" type="pres">
      <dgm:prSet presAssocID="{6CA41FD1-6785-4D8F-ABAD-F2210DBB8AB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A772C4-098E-4570-BC64-D36FD5AAD3FD}" type="pres">
      <dgm:prSet presAssocID="{6CA41FD1-6785-4D8F-ABAD-F2210DBB8AB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B83910-6B54-4401-AA2F-F4DD5BB74DDB}" type="pres">
      <dgm:prSet presAssocID="{6CA41FD1-6785-4D8F-ABAD-F2210DBB8AB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759C36-DD32-4F0C-A40B-C00E64797E47}" type="pres">
      <dgm:prSet presAssocID="{6CA41FD1-6785-4D8F-ABAD-F2210DBB8AB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A3E02B-1ECE-44AD-9DCC-932E3403F1A1}" type="pres">
      <dgm:prSet presAssocID="{6CA41FD1-6785-4D8F-ABAD-F2210DBB8AB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EC47D5-24D1-41EB-9B0E-C6D1C3D85D32}" type="pres">
      <dgm:prSet presAssocID="{6CA41FD1-6785-4D8F-ABAD-F2210DBB8AB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832383-BB06-4607-BF83-A2A13D48A566}" type="pres">
      <dgm:prSet presAssocID="{6CA41FD1-6785-4D8F-ABAD-F2210DBB8AB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870D540-226B-47F6-BBA2-E9A14B3315EB}" type="presOf" srcId="{4C1CB17D-0790-4CBF-B3A8-9F524D3E6EB8}" destId="{CFA3E02B-1ECE-44AD-9DCC-932E3403F1A1}" srcOrd="1" destOrd="0" presId="urn:microsoft.com/office/officeart/2005/8/layout/vProcess5"/>
    <dgm:cxn modelId="{E894BF52-F1E0-4846-958F-A9068644D2E8}" type="presOf" srcId="{47B69AF9-FCFB-4F4A-8C53-3D92130D0007}" destId="{00B4CD45-933B-45CE-BA7E-E56E65F2D6D8}" srcOrd="0" destOrd="0" presId="urn:microsoft.com/office/officeart/2005/8/layout/vProcess5"/>
    <dgm:cxn modelId="{2E1DB019-A48B-444B-8817-6ABA9D9C35FD}" type="presOf" srcId="{EBF62DCF-0979-47F1-8A3C-E8AA6D831445}" destId="{5DEC47D5-24D1-41EB-9B0E-C6D1C3D85D32}" srcOrd="1" destOrd="0" presId="urn:microsoft.com/office/officeart/2005/8/layout/vProcess5"/>
    <dgm:cxn modelId="{C5CC55D7-0E82-413C-B6D9-2B0AC96D02DE}" type="presOf" srcId="{6CA41FD1-6785-4D8F-ABAD-F2210DBB8AB8}" destId="{995B2A78-BB74-43DB-91C0-FE60960D0F02}" srcOrd="0" destOrd="0" presId="urn:microsoft.com/office/officeart/2005/8/layout/vProcess5"/>
    <dgm:cxn modelId="{52442117-DC27-48CF-99CB-117B302B5B80}" srcId="{6CA41FD1-6785-4D8F-ABAD-F2210DBB8AB8}" destId="{EBF62DCF-0979-47F1-8A3C-E8AA6D831445}" srcOrd="2" destOrd="0" parTransId="{2BBD02EA-A516-4E09-B3F5-3AAA15721CE3}" sibTransId="{CE2E632A-F7F9-45DD-92D2-D99D61CA7B76}"/>
    <dgm:cxn modelId="{ED6AFDEE-2BCD-4849-94A9-467ECDA5C990}" srcId="{6CA41FD1-6785-4D8F-ABAD-F2210DBB8AB8}" destId="{47B69AF9-FCFB-4F4A-8C53-3D92130D0007}" srcOrd="3" destOrd="0" parTransId="{08E2726A-430F-40AB-B224-1284D37590EB}" sibTransId="{8681346F-0E26-4CBF-9D4F-D2E1E0FF600D}"/>
    <dgm:cxn modelId="{10EDD841-187F-4207-AE0E-0A7CD130E41E}" type="presOf" srcId="{CE2E632A-F7F9-45DD-92D2-D99D61CA7B76}" destId="{B5B83910-6B54-4401-AA2F-F4DD5BB74DDB}" srcOrd="0" destOrd="0" presId="urn:microsoft.com/office/officeart/2005/8/layout/vProcess5"/>
    <dgm:cxn modelId="{093D05F9-732B-429A-A48A-7D200AA4DB57}" type="presOf" srcId="{65E3331C-1F56-4108-BEC8-44551EA24D9C}" destId="{1B83CD89-DF47-41F3-AF83-B7971AE6A5E1}" srcOrd="0" destOrd="0" presId="urn:microsoft.com/office/officeart/2005/8/layout/vProcess5"/>
    <dgm:cxn modelId="{18D01457-5FDE-44D2-9FA2-77BA938862AE}" type="presOf" srcId="{47B69AF9-FCFB-4F4A-8C53-3D92130D0007}" destId="{D2832383-BB06-4607-BF83-A2A13D48A566}" srcOrd="1" destOrd="0" presId="urn:microsoft.com/office/officeart/2005/8/layout/vProcess5"/>
    <dgm:cxn modelId="{21575713-3EE4-4571-9E5B-1334B5B3DD3F}" type="presOf" srcId="{AB6111B9-4D52-4E14-BDF5-6ACDB0EE8F71}" destId="{B4A772C4-098E-4570-BC64-D36FD5AAD3FD}" srcOrd="0" destOrd="0" presId="urn:microsoft.com/office/officeart/2005/8/layout/vProcess5"/>
    <dgm:cxn modelId="{F50C5AA3-3D04-45D0-8189-0E8C500B9C7C}" type="presOf" srcId="{EBF62DCF-0979-47F1-8A3C-E8AA6D831445}" destId="{1F65FEFA-D04B-4872-865C-F98ACDF7980F}" srcOrd="0" destOrd="0" presId="urn:microsoft.com/office/officeart/2005/8/layout/vProcess5"/>
    <dgm:cxn modelId="{84A27F5A-3ED5-4F46-8B94-C3864D4F7191}" type="presOf" srcId="{65E3331C-1F56-4108-BEC8-44551EA24D9C}" destId="{0C759C36-DD32-4F0C-A40B-C00E64797E47}" srcOrd="1" destOrd="0" presId="urn:microsoft.com/office/officeart/2005/8/layout/vProcess5"/>
    <dgm:cxn modelId="{36E58D74-697C-4895-8484-F5ECA79CF13F}" srcId="{6CA41FD1-6785-4D8F-ABAD-F2210DBB8AB8}" destId="{4C1CB17D-0790-4CBF-B3A8-9F524D3E6EB8}" srcOrd="1" destOrd="0" parTransId="{2307EE7E-3995-41EA-BD49-8720E99466DD}" sibTransId="{AB6111B9-4D52-4E14-BDF5-6ACDB0EE8F71}"/>
    <dgm:cxn modelId="{8821441C-247F-457C-B451-90E3B4FE52E5}" srcId="{6CA41FD1-6785-4D8F-ABAD-F2210DBB8AB8}" destId="{65E3331C-1F56-4108-BEC8-44551EA24D9C}" srcOrd="0" destOrd="0" parTransId="{49C7B858-C0C8-4943-961B-611C667627BA}" sibTransId="{A3DA831A-148A-4F8B-96B3-8EB983EF3B6B}"/>
    <dgm:cxn modelId="{FEC092EF-4E8F-4173-B22A-3AF9ADEE532C}" type="presOf" srcId="{4C1CB17D-0790-4CBF-B3A8-9F524D3E6EB8}" destId="{177B3AD1-6B13-440F-91BC-F5F64BFA8F24}" srcOrd="0" destOrd="0" presId="urn:microsoft.com/office/officeart/2005/8/layout/vProcess5"/>
    <dgm:cxn modelId="{486C0ACB-23F3-4F02-9C05-7CC2097CDA88}" type="presOf" srcId="{A3DA831A-148A-4F8B-96B3-8EB983EF3B6B}" destId="{B8E5D0BC-06CA-45AA-A260-BA5179430FAC}" srcOrd="0" destOrd="0" presId="urn:microsoft.com/office/officeart/2005/8/layout/vProcess5"/>
    <dgm:cxn modelId="{DACF799A-DDFD-4B9E-8D21-8273C73B6981}" type="presParOf" srcId="{995B2A78-BB74-43DB-91C0-FE60960D0F02}" destId="{2208FFD3-1EDC-4D1C-9ABE-457275D1EB89}" srcOrd="0" destOrd="0" presId="urn:microsoft.com/office/officeart/2005/8/layout/vProcess5"/>
    <dgm:cxn modelId="{D50B3769-FBD1-48F0-B956-58278C31A4DB}" type="presParOf" srcId="{995B2A78-BB74-43DB-91C0-FE60960D0F02}" destId="{1B83CD89-DF47-41F3-AF83-B7971AE6A5E1}" srcOrd="1" destOrd="0" presId="urn:microsoft.com/office/officeart/2005/8/layout/vProcess5"/>
    <dgm:cxn modelId="{42FA014D-7D71-4F23-AE8A-B7AA753FDC6C}" type="presParOf" srcId="{995B2A78-BB74-43DB-91C0-FE60960D0F02}" destId="{177B3AD1-6B13-440F-91BC-F5F64BFA8F24}" srcOrd="2" destOrd="0" presId="urn:microsoft.com/office/officeart/2005/8/layout/vProcess5"/>
    <dgm:cxn modelId="{F5C81DA8-6073-47F3-B4C0-184A87ED303E}" type="presParOf" srcId="{995B2A78-BB74-43DB-91C0-FE60960D0F02}" destId="{1F65FEFA-D04B-4872-865C-F98ACDF7980F}" srcOrd="3" destOrd="0" presId="urn:microsoft.com/office/officeart/2005/8/layout/vProcess5"/>
    <dgm:cxn modelId="{A761BF2E-7204-4B1C-9985-1DE90EE35628}" type="presParOf" srcId="{995B2A78-BB74-43DB-91C0-FE60960D0F02}" destId="{00B4CD45-933B-45CE-BA7E-E56E65F2D6D8}" srcOrd="4" destOrd="0" presId="urn:microsoft.com/office/officeart/2005/8/layout/vProcess5"/>
    <dgm:cxn modelId="{45553F09-D434-433C-B954-20187C327754}" type="presParOf" srcId="{995B2A78-BB74-43DB-91C0-FE60960D0F02}" destId="{B8E5D0BC-06CA-45AA-A260-BA5179430FAC}" srcOrd="5" destOrd="0" presId="urn:microsoft.com/office/officeart/2005/8/layout/vProcess5"/>
    <dgm:cxn modelId="{046F4509-5018-4EFB-AE1B-DB07D2C1A3FB}" type="presParOf" srcId="{995B2A78-BB74-43DB-91C0-FE60960D0F02}" destId="{B4A772C4-098E-4570-BC64-D36FD5AAD3FD}" srcOrd="6" destOrd="0" presId="urn:microsoft.com/office/officeart/2005/8/layout/vProcess5"/>
    <dgm:cxn modelId="{B50209F3-5748-42E6-89C7-A6BDB3D9CF72}" type="presParOf" srcId="{995B2A78-BB74-43DB-91C0-FE60960D0F02}" destId="{B5B83910-6B54-4401-AA2F-F4DD5BB74DDB}" srcOrd="7" destOrd="0" presId="urn:microsoft.com/office/officeart/2005/8/layout/vProcess5"/>
    <dgm:cxn modelId="{48C90B08-5D9D-4DEA-A82F-410482871BF0}" type="presParOf" srcId="{995B2A78-BB74-43DB-91C0-FE60960D0F02}" destId="{0C759C36-DD32-4F0C-A40B-C00E64797E47}" srcOrd="8" destOrd="0" presId="urn:microsoft.com/office/officeart/2005/8/layout/vProcess5"/>
    <dgm:cxn modelId="{D59E4D06-7037-4F23-A16D-A3D375D970CF}" type="presParOf" srcId="{995B2A78-BB74-43DB-91C0-FE60960D0F02}" destId="{CFA3E02B-1ECE-44AD-9DCC-932E3403F1A1}" srcOrd="9" destOrd="0" presId="urn:microsoft.com/office/officeart/2005/8/layout/vProcess5"/>
    <dgm:cxn modelId="{C351C163-6393-41B4-A0F3-27E9B6FA7B04}" type="presParOf" srcId="{995B2A78-BB74-43DB-91C0-FE60960D0F02}" destId="{5DEC47D5-24D1-41EB-9B0E-C6D1C3D85D32}" srcOrd="10" destOrd="0" presId="urn:microsoft.com/office/officeart/2005/8/layout/vProcess5"/>
    <dgm:cxn modelId="{269C35CB-A7A0-45EA-88DE-2E18D7A1B60E}" type="presParOf" srcId="{995B2A78-BB74-43DB-91C0-FE60960D0F02}" destId="{D2832383-BB06-4607-BF83-A2A13D48A566}" srcOrd="1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41FD1-6785-4D8F-ABAD-F2210DBB8AB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5E3331C-1F56-4108-BEC8-44551EA24D9C}">
      <dgm:prSet phldrT="[Text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d-ID" dirty="0"/>
        </a:p>
      </dgm:t>
    </dgm:pt>
    <dgm:pt modelId="{49C7B858-C0C8-4943-961B-611C667627BA}" type="parTrans" cxnId="{8821441C-247F-457C-B451-90E3B4FE52E5}">
      <dgm:prSet/>
      <dgm:spPr/>
      <dgm:t>
        <a:bodyPr/>
        <a:lstStyle/>
        <a:p>
          <a:endParaRPr lang="id-ID"/>
        </a:p>
      </dgm:t>
    </dgm:pt>
    <dgm:pt modelId="{A3DA831A-148A-4F8B-96B3-8EB983EF3B6B}" type="sibTrans" cxnId="{8821441C-247F-457C-B451-90E3B4FE52E5}">
      <dgm:prSet/>
      <dgm:spPr>
        <a:solidFill>
          <a:srgbClr val="FFFF00">
            <a:alpha val="90000"/>
          </a:srgb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d-ID"/>
        </a:p>
      </dgm:t>
    </dgm:pt>
    <dgm:pt modelId="{4C1CB17D-0790-4CBF-B3A8-9F524D3E6EB8}">
      <dgm:prSet phldrT="[Text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d-ID" dirty="0"/>
        </a:p>
      </dgm:t>
    </dgm:pt>
    <dgm:pt modelId="{2307EE7E-3995-41EA-BD49-8720E99466DD}" type="parTrans" cxnId="{36E58D74-697C-4895-8484-F5ECA79CF13F}">
      <dgm:prSet/>
      <dgm:spPr/>
      <dgm:t>
        <a:bodyPr/>
        <a:lstStyle/>
        <a:p>
          <a:endParaRPr lang="id-ID"/>
        </a:p>
      </dgm:t>
    </dgm:pt>
    <dgm:pt modelId="{AB6111B9-4D52-4E14-BDF5-6ACDB0EE8F71}" type="sibTrans" cxnId="{36E58D74-697C-4895-8484-F5ECA79CF13F}">
      <dgm:prSet/>
      <dgm:spPr>
        <a:solidFill>
          <a:srgbClr val="FFFF00">
            <a:alpha val="90000"/>
          </a:srgb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d-ID"/>
        </a:p>
      </dgm:t>
    </dgm:pt>
    <dgm:pt modelId="{EBF62DCF-0979-47F1-8A3C-E8AA6D831445}">
      <dgm:prSet phldrT="[Text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d-ID" dirty="0"/>
        </a:p>
      </dgm:t>
    </dgm:pt>
    <dgm:pt modelId="{2BBD02EA-A516-4E09-B3F5-3AAA15721CE3}" type="parTrans" cxnId="{52442117-DC27-48CF-99CB-117B302B5B80}">
      <dgm:prSet/>
      <dgm:spPr/>
      <dgm:t>
        <a:bodyPr/>
        <a:lstStyle/>
        <a:p>
          <a:endParaRPr lang="id-ID"/>
        </a:p>
      </dgm:t>
    </dgm:pt>
    <dgm:pt modelId="{CE2E632A-F7F9-45DD-92D2-D99D61CA7B76}" type="sibTrans" cxnId="{52442117-DC27-48CF-99CB-117B302B5B80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id-ID"/>
        </a:p>
      </dgm:t>
    </dgm:pt>
    <dgm:pt modelId="{995B2A78-BB74-43DB-91C0-FE60960D0F02}" type="pres">
      <dgm:prSet presAssocID="{6CA41FD1-6785-4D8F-ABAD-F2210DBB8A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208FFD3-1EDC-4D1C-9ABE-457275D1EB89}" type="pres">
      <dgm:prSet presAssocID="{6CA41FD1-6785-4D8F-ABAD-F2210DBB8AB8}" presName="dummyMaxCanvas" presStyleCnt="0">
        <dgm:presLayoutVars/>
      </dgm:prSet>
      <dgm:spPr/>
    </dgm:pt>
    <dgm:pt modelId="{25A9A756-3B22-44A8-9F84-E6D5302AD7C6}" type="pres">
      <dgm:prSet presAssocID="{6CA41FD1-6785-4D8F-ABAD-F2210DBB8AB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8D22B0-B48D-4B4B-BC8C-8B000CC5DEFD}" type="pres">
      <dgm:prSet presAssocID="{6CA41FD1-6785-4D8F-ABAD-F2210DBB8AB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1D8AAC-5F83-4935-A83F-C889EE870F13}" type="pres">
      <dgm:prSet presAssocID="{6CA41FD1-6785-4D8F-ABAD-F2210DBB8AB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1A526C-A391-48D2-8A9D-D6E56F2A6920}" type="pres">
      <dgm:prSet presAssocID="{6CA41FD1-6785-4D8F-ABAD-F2210DBB8AB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783327-A8A1-41A7-9F4F-FB26088F70DD}" type="pres">
      <dgm:prSet presAssocID="{6CA41FD1-6785-4D8F-ABAD-F2210DBB8AB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448B6B-9827-48C5-96B5-AEC16F9596F7}" type="pres">
      <dgm:prSet presAssocID="{6CA41FD1-6785-4D8F-ABAD-F2210DBB8A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2D05C3-F064-438C-9546-6303CF113C07}" type="pres">
      <dgm:prSet presAssocID="{6CA41FD1-6785-4D8F-ABAD-F2210DBB8A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37781A-0B3F-4037-9B1E-FE27378E8FEC}" type="pres">
      <dgm:prSet presAssocID="{6CA41FD1-6785-4D8F-ABAD-F2210DBB8A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762F46B-F261-44F6-9F70-B446A5A77904}" type="presOf" srcId="{AB6111B9-4D52-4E14-BDF5-6ACDB0EE8F71}" destId="{3A783327-A8A1-41A7-9F4F-FB26088F70DD}" srcOrd="0" destOrd="0" presId="urn:microsoft.com/office/officeart/2005/8/layout/vProcess5"/>
    <dgm:cxn modelId="{DF9BE59D-29D4-4072-A45F-1CCA20348DF8}" type="presOf" srcId="{A3DA831A-148A-4F8B-96B3-8EB983EF3B6B}" destId="{B41A526C-A391-48D2-8A9D-D6E56F2A6920}" srcOrd="0" destOrd="0" presId="urn:microsoft.com/office/officeart/2005/8/layout/vProcess5"/>
    <dgm:cxn modelId="{52442117-DC27-48CF-99CB-117B302B5B80}" srcId="{6CA41FD1-6785-4D8F-ABAD-F2210DBB8AB8}" destId="{EBF62DCF-0979-47F1-8A3C-E8AA6D831445}" srcOrd="2" destOrd="0" parTransId="{2BBD02EA-A516-4E09-B3F5-3AAA15721CE3}" sibTransId="{CE2E632A-F7F9-45DD-92D2-D99D61CA7B76}"/>
    <dgm:cxn modelId="{4214CDD6-988D-4F0E-AF56-9DA7C1AFC967}" type="presOf" srcId="{65E3331C-1F56-4108-BEC8-44551EA24D9C}" destId="{25A9A756-3B22-44A8-9F84-E6D5302AD7C6}" srcOrd="0" destOrd="0" presId="urn:microsoft.com/office/officeart/2005/8/layout/vProcess5"/>
    <dgm:cxn modelId="{B78C5E0C-2900-4500-9606-264A3964D7DA}" type="presOf" srcId="{65E3331C-1F56-4108-BEC8-44551EA24D9C}" destId="{9C448B6B-9827-48C5-96B5-AEC16F9596F7}" srcOrd="1" destOrd="0" presId="urn:microsoft.com/office/officeart/2005/8/layout/vProcess5"/>
    <dgm:cxn modelId="{36E58D74-697C-4895-8484-F5ECA79CF13F}" srcId="{6CA41FD1-6785-4D8F-ABAD-F2210DBB8AB8}" destId="{4C1CB17D-0790-4CBF-B3A8-9F524D3E6EB8}" srcOrd="1" destOrd="0" parTransId="{2307EE7E-3995-41EA-BD49-8720E99466DD}" sibTransId="{AB6111B9-4D52-4E14-BDF5-6ACDB0EE8F71}"/>
    <dgm:cxn modelId="{F22A9342-BCAF-475A-A6C9-0AC3FDDEB664}" type="presOf" srcId="{EBF62DCF-0979-47F1-8A3C-E8AA6D831445}" destId="{9D1D8AAC-5F83-4935-A83F-C889EE870F13}" srcOrd="0" destOrd="0" presId="urn:microsoft.com/office/officeart/2005/8/layout/vProcess5"/>
    <dgm:cxn modelId="{27F6E5F6-C56A-4449-8159-B08085C2509A}" type="presOf" srcId="{4C1CB17D-0790-4CBF-B3A8-9F524D3E6EB8}" destId="{9E2D05C3-F064-438C-9546-6303CF113C07}" srcOrd="1" destOrd="0" presId="urn:microsoft.com/office/officeart/2005/8/layout/vProcess5"/>
    <dgm:cxn modelId="{8821441C-247F-457C-B451-90E3B4FE52E5}" srcId="{6CA41FD1-6785-4D8F-ABAD-F2210DBB8AB8}" destId="{65E3331C-1F56-4108-BEC8-44551EA24D9C}" srcOrd="0" destOrd="0" parTransId="{49C7B858-C0C8-4943-961B-611C667627BA}" sibTransId="{A3DA831A-148A-4F8B-96B3-8EB983EF3B6B}"/>
    <dgm:cxn modelId="{543C291E-A41E-41CE-AE3C-9298D3A38917}" type="presOf" srcId="{4C1CB17D-0790-4CBF-B3A8-9F524D3E6EB8}" destId="{268D22B0-B48D-4B4B-BC8C-8B000CC5DEFD}" srcOrd="0" destOrd="0" presId="urn:microsoft.com/office/officeart/2005/8/layout/vProcess5"/>
    <dgm:cxn modelId="{650B44D0-CFB7-4765-A139-090A8B371797}" type="presOf" srcId="{6CA41FD1-6785-4D8F-ABAD-F2210DBB8AB8}" destId="{995B2A78-BB74-43DB-91C0-FE60960D0F02}" srcOrd="0" destOrd="0" presId="urn:microsoft.com/office/officeart/2005/8/layout/vProcess5"/>
    <dgm:cxn modelId="{BC677B5A-058C-46DB-BAC8-0A0109988671}" type="presOf" srcId="{EBF62DCF-0979-47F1-8A3C-E8AA6D831445}" destId="{9F37781A-0B3F-4037-9B1E-FE27378E8FEC}" srcOrd="1" destOrd="0" presId="urn:microsoft.com/office/officeart/2005/8/layout/vProcess5"/>
    <dgm:cxn modelId="{906B81D0-C284-4780-9697-9741F73C16E8}" type="presParOf" srcId="{995B2A78-BB74-43DB-91C0-FE60960D0F02}" destId="{2208FFD3-1EDC-4D1C-9ABE-457275D1EB89}" srcOrd="0" destOrd="0" presId="urn:microsoft.com/office/officeart/2005/8/layout/vProcess5"/>
    <dgm:cxn modelId="{C3ED45E8-3380-49C7-B71C-6DB8F4315AED}" type="presParOf" srcId="{995B2A78-BB74-43DB-91C0-FE60960D0F02}" destId="{25A9A756-3B22-44A8-9F84-E6D5302AD7C6}" srcOrd="1" destOrd="0" presId="urn:microsoft.com/office/officeart/2005/8/layout/vProcess5"/>
    <dgm:cxn modelId="{B89CD1A7-6EEC-4EF8-9C83-FC3499FEA05B}" type="presParOf" srcId="{995B2A78-BB74-43DB-91C0-FE60960D0F02}" destId="{268D22B0-B48D-4B4B-BC8C-8B000CC5DEFD}" srcOrd="2" destOrd="0" presId="urn:microsoft.com/office/officeart/2005/8/layout/vProcess5"/>
    <dgm:cxn modelId="{158BE711-3F94-40B1-8FE5-3C5CD730EE3D}" type="presParOf" srcId="{995B2A78-BB74-43DB-91C0-FE60960D0F02}" destId="{9D1D8AAC-5F83-4935-A83F-C889EE870F13}" srcOrd="3" destOrd="0" presId="urn:microsoft.com/office/officeart/2005/8/layout/vProcess5"/>
    <dgm:cxn modelId="{12956896-E22E-40FD-917E-5B320F4D3AE5}" type="presParOf" srcId="{995B2A78-BB74-43DB-91C0-FE60960D0F02}" destId="{B41A526C-A391-48D2-8A9D-D6E56F2A6920}" srcOrd="4" destOrd="0" presId="urn:microsoft.com/office/officeart/2005/8/layout/vProcess5"/>
    <dgm:cxn modelId="{3E7F4A73-4CCE-4F07-83D7-AE4E5ECAF507}" type="presParOf" srcId="{995B2A78-BB74-43DB-91C0-FE60960D0F02}" destId="{3A783327-A8A1-41A7-9F4F-FB26088F70DD}" srcOrd="5" destOrd="0" presId="urn:microsoft.com/office/officeart/2005/8/layout/vProcess5"/>
    <dgm:cxn modelId="{050D099A-E2CD-4113-BA60-07DC9D4FA72E}" type="presParOf" srcId="{995B2A78-BB74-43DB-91C0-FE60960D0F02}" destId="{9C448B6B-9827-48C5-96B5-AEC16F9596F7}" srcOrd="6" destOrd="0" presId="urn:microsoft.com/office/officeart/2005/8/layout/vProcess5"/>
    <dgm:cxn modelId="{71B1E064-6FDB-43AC-9FD3-BE438AA84184}" type="presParOf" srcId="{995B2A78-BB74-43DB-91C0-FE60960D0F02}" destId="{9E2D05C3-F064-438C-9546-6303CF113C07}" srcOrd="7" destOrd="0" presId="urn:microsoft.com/office/officeart/2005/8/layout/vProcess5"/>
    <dgm:cxn modelId="{D38D6068-50E3-44C8-8140-8FC0C86AB5FF}" type="presParOf" srcId="{995B2A78-BB74-43DB-91C0-FE60960D0F02}" destId="{9F37781A-0B3F-4037-9B1E-FE27378E8FEC}" srcOrd="8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16718-0739-4CB4-B517-5A998C6D9CD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3177425-B53E-4654-AF94-67856A8253C5}">
      <dgm:prSet phldrT="[Text]"/>
      <dgm:spPr/>
      <dgm:t>
        <a:bodyPr/>
        <a:lstStyle/>
        <a:p>
          <a:endParaRPr lang="id-ID" dirty="0"/>
        </a:p>
      </dgm:t>
    </dgm:pt>
    <dgm:pt modelId="{882799FC-9E42-4805-B247-04C6DBD655F1}" type="parTrans" cxnId="{25706861-02B0-4808-907C-84E96E8137CF}">
      <dgm:prSet/>
      <dgm:spPr/>
      <dgm:t>
        <a:bodyPr/>
        <a:lstStyle/>
        <a:p>
          <a:endParaRPr lang="id-ID"/>
        </a:p>
      </dgm:t>
    </dgm:pt>
    <dgm:pt modelId="{2B52E5E5-B085-4560-863D-0FE506615CD0}" type="sibTrans" cxnId="{25706861-02B0-4808-907C-84E96E8137CF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id-ID"/>
        </a:p>
      </dgm:t>
    </dgm:pt>
    <dgm:pt modelId="{89B7B3E2-625D-4E6D-B01D-64D906A3C8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id-ID" dirty="0"/>
        </a:p>
      </dgm:t>
    </dgm:pt>
    <dgm:pt modelId="{DFC256CF-63ED-4275-9ADC-9D668A2A1D54}" type="parTrans" cxnId="{C34E224E-F707-4A95-A011-19BC0DFC402E}">
      <dgm:prSet/>
      <dgm:spPr/>
      <dgm:t>
        <a:bodyPr/>
        <a:lstStyle/>
        <a:p>
          <a:endParaRPr lang="id-ID"/>
        </a:p>
      </dgm:t>
    </dgm:pt>
    <dgm:pt modelId="{A6D017AA-9FC9-4D04-B7F0-8C355D80E5AC}" type="sibTrans" cxnId="{C34E224E-F707-4A95-A011-19BC0DFC402E}">
      <dgm:prSet/>
      <dgm:spPr/>
      <dgm:t>
        <a:bodyPr/>
        <a:lstStyle/>
        <a:p>
          <a:endParaRPr lang="id-ID"/>
        </a:p>
      </dgm:t>
    </dgm:pt>
    <dgm:pt modelId="{961A4626-EF99-4249-B56D-DA5FDCC34F02}" type="pres">
      <dgm:prSet presAssocID="{69D16718-0739-4CB4-B517-5A998C6D9C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0AE0991-9344-4784-AF5E-0E2E1B6A00E6}" type="pres">
      <dgm:prSet presAssocID="{69D16718-0739-4CB4-B517-5A998C6D9CDC}" presName="dummyMaxCanvas" presStyleCnt="0">
        <dgm:presLayoutVars/>
      </dgm:prSet>
      <dgm:spPr/>
    </dgm:pt>
    <dgm:pt modelId="{52B928B2-1EB4-4D90-A3C1-EE4F28DA06C3}" type="pres">
      <dgm:prSet presAssocID="{69D16718-0739-4CB4-B517-5A998C6D9CDC}" presName="TwoNodes_1" presStyleLbl="node1" presStyleIdx="0" presStyleCnt="2" custScaleY="55397" custLinFactNeighborY="-133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5F85FB-E859-46A9-B70A-3A5C70C2EAD6}" type="pres">
      <dgm:prSet presAssocID="{69D16718-0739-4CB4-B517-5A998C6D9CDC}" presName="TwoNodes_2" presStyleLbl="node1" presStyleIdx="1" presStyleCnt="2" custScaleY="163061" custLinFactNeighborX="-2653" custLinFactNeighborY="-330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239993-9149-4C89-B4E7-58F9AE9921BB}" type="pres">
      <dgm:prSet presAssocID="{69D16718-0739-4CB4-B517-5A998C6D9CDC}" presName="TwoConn_1-2" presStyleLbl="fgAccFollowNode1" presStyleIdx="0" presStyleCnt="1" custLinFactNeighborX="-8886" custLinFactNeighborY="-311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53648C-89A2-4004-858C-05EB17BC3B89}" type="pres">
      <dgm:prSet presAssocID="{69D16718-0739-4CB4-B517-5A998C6D9CD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346F79-CEF8-4D93-BBA9-D6E8D416CADA}" type="pres">
      <dgm:prSet presAssocID="{69D16718-0739-4CB4-B517-5A998C6D9CD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5706861-02B0-4808-907C-84E96E8137CF}" srcId="{69D16718-0739-4CB4-B517-5A998C6D9CDC}" destId="{D3177425-B53E-4654-AF94-67856A8253C5}" srcOrd="0" destOrd="0" parTransId="{882799FC-9E42-4805-B247-04C6DBD655F1}" sibTransId="{2B52E5E5-B085-4560-863D-0FE506615CD0}"/>
    <dgm:cxn modelId="{4328AF00-60CD-4B9B-AF55-7892E8735E2B}" type="presOf" srcId="{2B52E5E5-B085-4560-863D-0FE506615CD0}" destId="{65239993-9149-4C89-B4E7-58F9AE9921BB}" srcOrd="0" destOrd="0" presId="urn:microsoft.com/office/officeart/2005/8/layout/vProcess5"/>
    <dgm:cxn modelId="{00D9B457-3BDB-4F22-AC4D-E0F98AA6D28E}" type="presOf" srcId="{89B7B3E2-625D-4E6D-B01D-64D906A3C8C9}" destId="{825F85FB-E859-46A9-B70A-3A5C70C2EAD6}" srcOrd="0" destOrd="0" presId="urn:microsoft.com/office/officeart/2005/8/layout/vProcess5"/>
    <dgm:cxn modelId="{C34E224E-F707-4A95-A011-19BC0DFC402E}" srcId="{69D16718-0739-4CB4-B517-5A998C6D9CDC}" destId="{89B7B3E2-625D-4E6D-B01D-64D906A3C8C9}" srcOrd="1" destOrd="0" parTransId="{DFC256CF-63ED-4275-9ADC-9D668A2A1D54}" sibTransId="{A6D017AA-9FC9-4D04-B7F0-8C355D80E5AC}"/>
    <dgm:cxn modelId="{52911A5B-5527-4D39-B0B5-E5F3A1761216}" type="presOf" srcId="{89B7B3E2-625D-4E6D-B01D-64D906A3C8C9}" destId="{3B346F79-CEF8-4D93-BBA9-D6E8D416CADA}" srcOrd="1" destOrd="0" presId="urn:microsoft.com/office/officeart/2005/8/layout/vProcess5"/>
    <dgm:cxn modelId="{F016693C-2E14-4655-8BFB-73004009E11E}" type="presOf" srcId="{D3177425-B53E-4654-AF94-67856A8253C5}" destId="{52B928B2-1EB4-4D90-A3C1-EE4F28DA06C3}" srcOrd="0" destOrd="0" presId="urn:microsoft.com/office/officeart/2005/8/layout/vProcess5"/>
    <dgm:cxn modelId="{639574CF-F492-44C5-B630-948CF2AF7569}" type="presOf" srcId="{69D16718-0739-4CB4-B517-5A998C6D9CDC}" destId="{961A4626-EF99-4249-B56D-DA5FDCC34F02}" srcOrd="0" destOrd="0" presId="urn:microsoft.com/office/officeart/2005/8/layout/vProcess5"/>
    <dgm:cxn modelId="{52C2F98E-5967-4B17-82BE-86D06E35453B}" type="presOf" srcId="{D3177425-B53E-4654-AF94-67856A8253C5}" destId="{3B53648C-89A2-4004-858C-05EB17BC3B89}" srcOrd="1" destOrd="0" presId="urn:microsoft.com/office/officeart/2005/8/layout/vProcess5"/>
    <dgm:cxn modelId="{FCED3FDD-4FDD-4C0F-9C14-99880D5AA8E2}" type="presParOf" srcId="{961A4626-EF99-4249-B56D-DA5FDCC34F02}" destId="{D0AE0991-9344-4784-AF5E-0E2E1B6A00E6}" srcOrd="0" destOrd="0" presId="urn:microsoft.com/office/officeart/2005/8/layout/vProcess5"/>
    <dgm:cxn modelId="{C1CF97EC-519D-4AC3-9FA6-CF0BC5F5BED8}" type="presParOf" srcId="{961A4626-EF99-4249-B56D-DA5FDCC34F02}" destId="{52B928B2-1EB4-4D90-A3C1-EE4F28DA06C3}" srcOrd="1" destOrd="0" presId="urn:microsoft.com/office/officeart/2005/8/layout/vProcess5"/>
    <dgm:cxn modelId="{3D4BCD99-7A48-4225-9BBB-72028334113F}" type="presParOf" srcId="{961A4626-EF99-4249-B56D-DA5FDCC34F02}" destId="{825F85FB-E859-46A9-B70A-3A5C70C2EAD6}" srcOrd="2" destOrd="0" presId="urn:microsoft.com/office/officeart/2005/8/layout/vProcess5"/>
    <dgm:cxn modelId="{20CC4C74-2AF0-485A-8D5F-38B64BA41474}" type="presParOf" srcId="{961A4626-EF99-4249-B56D-DA5FDCC34F02}" destId="{65239993-9149-4C89-B4E7-58F9AE9921BB}" srcOrd="3" destOrd="0" presId="urn:microsoft.com/office/officeart/2005/8/layout/vProcess5"/>
    <dgm:cxn modelId="{721C428C-2B44-4562-B8D5-672F76079CAA}" type="presParOf" srcId="{961A4626-EF99-4249-B56D-DA5FDCC34F02}" destId="{3B53648C-89A2-4004-858C-05EB17BC3B89}" srcOrd="4" destOrd="0" presId="urn:microsoft.com/office/officeart/2005/8/layout/vProcess5"/>
    <dgm:cxn modelId="{E08C0A42-6CAB-41DA-883A-FA34A32E7165}" type="presParOf" srcId="{961A4626-EF99-4249-B56D-DA5FDCC34F02}" destId="{3B346F79-CEF8-4D93-BBA9-D6E8D416CADA}" srcOrd="5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FE015-13DE-4A12-9961-1C510A4ACC7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4F53BCB-BFB5-4283-B7F7-73985A85E4D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id-ID" dirty="0"/>
        </a:p>
      </dgm:t>
    </dgm:pt>
    <dgm:pt modelId="{B675D09C-76D8-4876-88FB-851FDA340036}" type="parTrans" cxnId="{6CEE228C-B71F-490D-AC56-84E2CA54870A}">
      <dgm:prSet/>
      <dgm:spPr/>
      <dgm:t>
        <a:bodyPr/>
        <a:lstStyle/>
        <a:p>
          <a:endParaRPr lang="id-ID"/>
        </a:p>
      </dgm:t>
    </dgm:pt>
    <dgm:pt modelId="{01F49173-6A1D-4819-A872-1F24F68945AE}" type="sibTrans" cxnId="{6CEE228C-B71F-490D-AC56-84E2CA54870A}">
      <dgm:prSet/>
      <dgm:spPr/>
      <dgm:t>
        <a:bodyPr/>
        <a:lstStyle/>
        <a:p>
          <a:endParaRPr lang="id-ID"/>
        </a:p>
      </dgm:t>
    </dgm:pt>
    <dgm:pt modelId="{DD2AFD04-7623-450E-8960-C8288465EEC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id-ID" dirty="0"/>
        </a:p>
      </dgm:t>
    </dgm:pt>
    <dgm:pt modelId="{86EE3F9A-7C9C-4116-8DA8-4A673465A603}" type="sibTrans" cxnId="{0719C0E9-5A51-4F09-A9AD-42471192A599}">
      <dgm:prSet/>
      <dgm:spPr/>
      <dgm:t>
        <a:bodyPr/>
        <a:lstStyle/>
        <a:p>
          <a:endParaRPr lang="id-ID"/>
        </a:p>
      </dgm:t>
    </dgm:pt>
    <dgm:pt modelId="{11928EBB-32CE-4F27-B9AE-708BD386170A}" type="parTrans" cxnId="{0719C0E9-5A51-4F09-A9AD-42471192A599}">
      <dgm:prSet/>
      <dgm:spPr/>
      <dgm:t>
        <a:bodyPr/>
        <a:lstStyle/>
        <a:p>
          <a:endParaRPr lang="id-ID"/>
        </a:p>
      </dgm:t>
    </dgm:pt>
    <dgm:pt modelId="{D23CDB31-DCBA-4966-AA4D-37505FE8037D}" type="pres">
      <dgm:prSet presAssocID="{291FE015-13DE-4A12-9961-1C510A4ACC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09553D6-1ACC-4714-8D5F-5A4DBCBFE718}" type="pres">
      <dgm:prSet presAssocID="{291FE015-13DE-4A12-9961-1C510A4ACC73}" presName="dummyMaxCanvas" presStyleCnt="0">
        <dgm:presLayoutVars/>
      </dgm:prSet>
      <dgm:spPr/>
    </dgm:pt>
    <dgm:pt modelId="{DE6CA476-4156-464A-8F61-1B4805FE48CA}" type="pres">
      <dgm:prSet presAssocID="{291FE015-13DE-4A12-9961-1C510A4ACC73}" presName="TwoNodes_1" presStyleLbl="node1" presStyleIdx="0" presStyleCnt="2" custScaleX="10448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76E52F-3C7A-4864-A283-0D6F0D5C5E42}" type="pres">
      <dgm:prSet presAssocID="{291FE015-13DE-4A12-9961-1C510A4ACC73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E166C6-B7A4-4612-B00C-6E6E05BA64B1}" type="pres">
      <dgm:prSet presAssocID="{291FE015-13DE-4A12-9961-1C510A4ACC73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3CBBEC-BC55-4074-878C-D37108AF2357}" type="pres">
      <dgm:prSet presAssocID="{291FE015-13DE-4A12-9961-1C510A4ACC73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3EE691-F7F3-434B-BCAC-76E3798AF9B1}" type="pres">
      <dgm:prSet presAssocID="{291FE015-13DE-4A12-9961-1C510A4ACC73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BDE9ED7-FDD5-461E-BDC8-5A653B2D3B34}" type="presOf" srcId="{94F53BCB-BFB5-4283-B7F7-73985A85E4D9}" destId="{DE6CA476-4156-464A-8F61-1B4805FE48CA}" srcOrd="0" destOrd="0" presId="urn:microsoft.com/office/officeart/2005/8/layout/vProcess5"/>
    <dgm:cxn modelId="{7817396E-9CF7-4B14-9C7D-CEFBAC035867}" type="presOf" srcId="{94F53BCB-BFB5-4283-B7F7-73985A85E4D9}" destId="{FB3CBBEC-BC55-4074-878C-D37108AF2357}" srcOrd="1" destOrd="0" presId="urn:microsoft.com/office/officeart/2005/8/layout/vProcess5"/>
    <dgm:cxn modelId="{0719C0E9-5A51-4F09-A9AD-42471192A599}" srcId="{291FE015-13DE-4A12-9961-1C510A4ACC73}" destId="{DD2AFD04-7623-450E-8960-C8288465EECF}" srcOrd="1" destOrd="0" parTransId="{11928EBB-32CE-4F27-B9AE-708BD386170A}" sibTransId="{86EE3F9A-7C9C-4116-8DA8-4A673465A603}"/>
    <dgm:cxn modelId="{711ABF96-9138-4DB9-88B8-4CED8047F1EA}" type="presOf" srcId="{291FE015-13DE-4A12-9961-1C510A4ACC73}" destId="{D23CDB31-DCBA-4966-AA4D-37505FE8037D}" srcOrd="0" destOrd="0" presId="urn:microsoft.com/office/officeart/2005/8/layout/vProcess5"/>
    <dgm:cxn modelId="{9E331DEB-96A7-46D4-B20F-47950DC0AA78}" type="presOf" srcId="{DD2AFD04-7623-450E-8960-C8288465EECF}" destId="{FC76E52F-3C7A-4864-A283-0D6F0D5C5E42}" srcOrd="0" destOrd="0" presId="urn:microsoft.com/office/officeart/2005/8/layout/vProcess5"/>
    <dgm:cxn modelId="{6CEE228C-B71F-490D-AC56-84E2CA54870A}" srcId="{291FE015-13DE-4A12-9961-1C510A4ACC73}" destId="{94F53BCB-BFB5-4283-B7F7-73985A85E4D9}" srcOrd="0" destOrd="0" parTransId="{B675D09C-76D8-4876-88FB-851FDA340036}" sibTransId="{01F49173-6A1D-4819-A872-1F24F68945AE}"/>
    <dgm:cxn modelId="{E7C633D8-2C06-4186-92C5-6602BCA5E48D}" type="presOf" srcId="{DD2AFD04-7623-450E-8960-C8288465EECF}" destId="{383EE691-F7F3-434B-BCAC-76E3798AF9B1}" srcOrd="1" destOrd="0" presId="urn:microsoft.com/office/officeart/2005/8/layout/vProcess5"/>
    <dgm:cxn modelId="{8E06F63D-5EA0-424B-B5A8-B139A067F359}" type="presOf" srcId="{01F49173-6A1D-4819-A872-1F24F68945AE}" destId="{33E166C6-B7A4-4612-B00C-6E6E05BA64B1}" srcOrd="0" destOrd="0" presId="urn:microsoft.com/office/officeart/2005/8/layout/vProcess5"/>
    <dgm:cxn modelId="{7A813280-9821-4387-9ADA-4D295FA96013}" type="presParOf" srcId="{D23CDB31-DCBA-4966-AA4D-37505FE8037D}" destId="{E09553D6-1ACC-4714-8D5F-5A4DBCBFE718}" srcOrd="0" destOrd="0" presId="urn:microsoft.com/office/officeart/2005/8/layout/vProcess5"/>
    <dgm:cxn modelId="{BD87B7B8-6A1F-4F32-AF49-ACF0AB313AF5}" type="presParOf" srcId="{D23CDB31-DCBA-4966-AA4D-37505FE8037D}" destId="{DE6CA476-4156-464A-8F61-1B4805FE48CA}" srcOrd="1" destOrd="0" presId="urn:microsoft.com/office/officeart/2005/8/layout/vProcess5"/>
    <dgm:cxn modelId="{E623AA01-AE49-49C8-B127-EE7BEE03F728}" type="presParOf" srcId="{D23CDB31-DCBA-4966-AA4D-37505FE8037D}" destId="{FC76E52F-3C7A-4864-A283-0D6F0D5C5E42}" srcOrd="2" destOrd="0" presId="urn:microsoft.com/office/officeart/2005/8/layout/vProcess5"/>
    <dgm:cxn modelId="{B5871940-1903-46A4-A604-FDD2A6DEEE4C}" type="presParOf" srcId="{D23CDB31-DCBA-4966-AA4D-37505FE8037D}" destId="{33E166C6-B7A4-4612-B00C-6E6E05BA64B1}" srcOrd="3" destOrd="0" presId="urn:microsoft.com/office/officeart/2005/8/layout/vProcess5"/>
    <dgm:cxn modelId="{0C391D64-7396-46AE-A344-3BF33CF8A926}" type="presParOf" srcId="{D23CDB31-DCBA-4966-AA4D-37505FE8037D}" destId="{FB3CBBEC-BC55-4074-878C-D37108AF2357}" srcOrd="4" destOrd="0" presId="urn:microsoft.com/office/officeart/2005/8/layout/vProcess5"/>
    <dgm:cxn modelId="{29246E13-6CE4-4164-B43B-6774081B526F}" type="presParOf" srcId="{D23CDB31-DCBA-4966-AA4D-37505FE8037D}" destId="{383EE691-F7F3-434B-BCAC-76E3798AF9B1}" srcOrd="5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750403-CAF2-4255-89E5-1CFD18E0820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7A377E0-F6C1-4742-AD54-D3F9237950D3}">
      <dgm:prSet phldrT="[Text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id-ID" dirty="0"/>
        </a:p>
      </dgm:t>
    </dgm:pt>
    <dgm:pt modelId="{A3DCE184-53F9-4E65-A6D8-D4FB8007A0AA}" type="parTrans" cxnId="{7FF6321C-02F3-42F5-8F5E-A5B89AF96755}">
      <dgm:prSet/>
      <dgm:spPr/>
      <dgm:t>
        <a:bodyPr/>
        <a:lstStyle/>
        <a:p>
          <a:endParaRPr lang="id-ID"/>
        </a:p>
      </dgm:t>
    </dgm:pt>
    <dgm:pt modelId="{7599A914-2850-48F2-BCCE-F9EB895F4B92}" type="sibTrans" cxnId="{7FF6321C-02F3-42F5-8F5E-A5B89AF96755}">
      <dgm:prSet/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endParaRPr lang="id-ID"/>
        </a:p>
      </dgm:t>
    </dgm:pt>
    <dgm:pt modelId="{D9146C1F-D78F-460B-8113-73B42209748C}">
      <dgm:prSet phldrT="[Text]"/>
      <dgm:spPr>
        <a:solidFill>
          <a:srgbClr val="EAEA86"/>
        </a:solidFill>
      </dgm:spPr>
      <dgm:t>
        <a:bodyPr/>
        <a:lstStyle/>
        <a:p>
          <a:endParaRPr lang="id-ID" dirty="0"/>
        </a:p>
      </dgm:t>
    </dgm:pt>
    <dgm:pt modelId="{6B5DFC6F-B2A3-42C1-AD10-B8499643A6CB}" type="parTrans" cxnId="{C686FE65-8A25-4421-A932-846EA76A5A00}">
      <dgm:prSet/>
      <dgm:spPr/>
      <dgm:t>
        <a:bodyPr/>
        <a:lstStyle/>
        <a:p>
          <a:endParaRPr lang="id-ID"/>
        </a:p>
      </dgm:t>
    </dgm:pt>
    <dgm:pt modelId="{F7B7022D-A78F-47E5-8CA3-8F12A8FAD0C5}" type="sibTrans" cxnId="{C686FE65-8A25-4421-A932-846EA76A5A00}">
      <dgm:prSet/>
      <dgm:spPr/>
      <dgm:t>
        <a:bodyPr/>
        <a:lstStyle/>
        <a:p>
          <a:endParaRPr lang="id-ID"/>
        </a:p>
      </dgm:t>
    </dgm:pt>
    <dgm:pt modelId="{01E70123-ADB7-430E-A6FC-12C566A32065}" type="pres">
      <dgm:prSet presAssocID="{8C750403-CAF2-4255-89E5-1CFD18E082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7D3FD2-D474-4BF7-8EC2-AB2EACD7B540}" type="pres">
      <dgm:prSet presAssocID="{8C750403-CAF2-4255-89E5-1CFD18E08201}" presName="dummyMaxCanvas" presStyleCnt="0">
        <dgm:presLayoutVars/>
      </dgm:prSet>
      <dgm:spPr/>
    </dgm:pt>
    <dgm:pt modelId="{DD3590CB-BDF4-4340-856A-299E60B37537}" type="pres">
      <dgm:prSet presAssocID="{8C750403-CAF2-4255-89E5-1CFD18E08201}" presName="TwoNodes_1" presStyleLbl="node1" presStyleIdx="0" presStyleCnt="2" custScaleX="96471" custScaleY="48473" custLinFactNeighborY="-201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38B43E-B41E-4D9E-B4D2-05C26FCCBFF6}" type="pres">
      <dgm:prSet presAssocID="{8C750403-CAF2-4255-89E5-1CFD18E08201}" presName="TwoNodes_2" presStyleLbl="node1" presStyleIdx="1" presStyleCnt="2" custScaleX="107059" custScaleY="182079" custLinFactNeighborX="-5294" custLinFactNeighborY="-183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6C5FA3-EB07-4988-AE5C-59E031C4E994}" type="pres">
      <dgm:prSet presAssocID="{8C750403-CAF2-4255-89E5-1CFD18E08201}" presName="TwoConn_1-2" presStyleLbl="fgAccFollowNode1" presStyleIdx="0" presStyleCnt="1" custLinFactNeighborX="-3067" custLinFactNeighborY="-4129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A99DE4-2BE7-48B3-9A08-C41A8FD5C04B}" type="pres">
      <dgm:prSet presAssocID="{8C750403-CAF2-4255-89E5-1CFD18E0820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064CBB-B408-4A17-AC20-09D5D743A3BD}" type="pres">
      <dgm:prSet presAssocID="{8C750403-CAF2-4255-89E5-1CFD18E0820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FF6321C-02F3-42F5-8F5E-A5B89AF96755}" srcId="{8C750403-CAF2-4255-89E5-1CFD18E08201}" destId="{57A377E0-F6C1-4742-AD54-D3F9237950D3}" srcOrd="0" destOrd="0" parTransId="{A3DCE184-53F9-4E65-A6D8-D4FB8007A0AA}" sibTransId="{7599A914-2850-48F2-BCCE-F9EB895F4B92}"/>
    <dgm:cxn modelId="{9DAB9801-1207-4BEB-BF19-8E1E6FDD3549}" type="presOf" srcId="{57A377E0-F6C1-4742-AD54-D3F9237950D3}" destId="{DD3590CB-BDF4-4340-856A-299E60B37537}" srcOrd="0" destOrd="0" presId="urn:microsoft.com/office/officeart/2005/8/layout/vProcess5"/>
    <dgm:cxn modelId="{1AA46171-6D7D-4A1B-8A46-1B1CBDC2ECB1}" type="presOf" srcId="{7599A914-2850-48F2-BCCE-F9EB895F4B92}" destId="{BB6C5FA3-EB07-4988-AE5C-59E031C4E994}" srcOrd="0" destOrd="0" presId="urn:microsoft.com/office/officeart/2005/8/layout/vProcess5"/>
    <dgm:cxn modelId="{6FE48BC6-0CF2-4ABF-9BDF-B746CA2A279E}" type="presOf" srcId="{D9146C1F-D78F-460B-8113-73B42209748C}" destId="{FD38B43E-B41E-4D9E-B4D2-05C26FCCBFF6}" srcOrd="0" destOrd="0" presId="urn:microsoft.com/office/officeart/2005/8/layout/vProcess5"/>
    <dgm:cxn modelId="{C686FE65-8A25-4421-A932-846EA76A5A00}" srcId="{8C750403-CAF2-4255-89E5-1CFD18E08201}" destId="{D9146C1F-D78F-460B-8113-73B42209748C}" srcOrd="1" destOrd="0" parTransId="{6B5DFC6F-B2A3-42C1-AD10-B8499643A6CB}" sibTransId="{F7B7022D-A78F-47E5-8CA3-8F12A8FAD0C5}"/>
    <dgm:cxn modelId="{70D8D275-7344-4176-8706-758AF45D1433}" type="presOf" srcId="{57A377E0-F6C1-4742-AD54-D3F9237950D3}" destId="{E8A99DE4-2BE7-48B3-9A08-C41A8FD5C04B}" srcOrd="1" destOrd="0" presId="urn:microsoft.com/office/officeart/2005/8/layout/vProcess5"/>
    <dgm:cxn modelId="{345319B4-0E37-4FFC-93F2-708DA5273BD0}" type="presOf" srcId="{D9146C1F-D78F-460B-8113-73B42209748C}" destId="{7F064CBB-B408-4A17-AC20-09D5D743A3BD}" srcOrd="1" destOrd="0" presId="urn:microsoft.com/office/officeart/2005/8/layout/vProcess5"/>
    <dgm:cxn modelId="{56FDB789-992E-424C-B36C-94CDA7B0183D}" type="presOf" srcId="{8C750403-CAF2-4255-89E5-1CFD18E08201}" destId="{01E70123-ADB7-430E-A6FC-12C566A32065}" srcOrd="0" destOrd="0" presId="urn:microsoft.com/office/officeart/2005/8/layout/vProcess5"/>
    <dgm:cxn modelId="{A4D61434-4543-41E2-806E-D2A1FB7D92F1}" type="presParOf" srcId="{01E70123-ADB7-430E-A6FC-12C566A32065}" destId="{6A7D3FD2-D474-4BF7-8EC2-AB2EACD7B540}" srcOrd="0" destOrd="0" presId="urn:microsoft.com/office/officeart/2005/8/layout/vProcess5"/>
    <dgm:cxn modelId="{A9BA1DFB-A217-481A-94CF-A59BA8F47478}" type="presParOf" srcId="{01E70123-ADB7-430E-A6FC-12C566A32065}" destId="{DD3590CB-BDF4-4340-856A-299E60B37537}" srcOrd="1" destOrd="0" presId="urn:microsoft.com/office/officeart/2005/8/layout/vProcess5"/>
    <dgm:cxn modelId="{B25832A3-4FEC-40D9-9AEB-00B2AA5C7A2C}" type="presParOf" srcId="{01E70123-ADB7-430E-A6FC-12C566A32065}" destId="{FD38B43E-B41E-4D9E-B4D2-05C26FCCBFF6}" srcOrd="2" destOrd="0" presId="urn:microsoft.com/office/officeart/2005/8/layout/vProcess5"/>
    <dgm:cxn modelId="{0EAAB59E-2FF9-45DB-A020-4B03A72DCEA6}" type="presParOf" srcId="{01E70123-ADB7-430E-A6FC-12C566A32065}" destId="{BB6C5FA3-EB07-4988-AE5C-59E031C4E994}" srcOrd="3" destOrd="0" presId="urn:microsoft.com/office/officeart/2005/8/layout/vProcess5"/>
    <dgm:cxn modelId="{D736FC40-DE73-4DEE-AE77-1034A00B29CB}" type="presParOf" srcId="{01E70123-ADB7-430E-A6FC-12C566A32065}" destId="{E8A99DE4-2BE7-48B3-9A08-C41A8FD5C04B}" srcOrd="4" destOrd="0" presId="urn:microsoft.com/office/officeart/2005/8/layout/vProcess5"/>
    <dgm:cxn modelId="{95A07109-C124-4B48-8B6F-DFD2DC3E3EB7}" type="presParOf" srcId="{01E70123-ADB7-430E-A6FC-12C566A32065}" destId="{7F064CBB-B408-4A17-AC20-09D5D743A3BD}" srcOrd="5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750403-CAF2-4255-89E5-1CFD18E0820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7A377E0-F6C1-4742-AD54-D3F9237950D3}">
      <dgm:prSet phldrT="[Text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id-ID" dirty="0"/>
        </a:p>
      </dgm:t>
    </dgm:pt>
    <dgm:pt modelId="{A3DCE184-53F9-4E65-A6D8-D4FB8007A0AA}" type="parTrans" cxnId="{7FF6321C-02F3-42F5-8F5E-A5B89AF96755}">
      <dgm:prSet/>
      <dgm:spPr/>
      <dgm:t>
        <a:bodyPr/>
        <a:lstStyle/>
        <a:p>
          <a:endParaRPr lang="id-ID"/>
        </a:p>
      </dgm:t>
    </dgm:pt>
    <dgm:pt modelId="{7599A914-2850-48F2-BCCE-F9EB895F4B92}" type="sibTrans" cxnId="{7FF6321C-02F3-42F5-8F5E-A5B89AF96755}">
      <dgm:prSet/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  <a:alpha val="90000"/>
            </a:schemeClr>
          </a:solidFill>
        </a:ln>
      </dgm:spPr>
      <dgm:t>
        <a:bodyPr/>
        <a:lstStyle/>
        <a:p>
          <a:endParaRPr lang="id-ID"/>
        </a:p>
      </dgm:t>
    </dgm:pt>
    <dgm:pt modelId="{D9146C1F-D78F-460B-8113-73B42209748C}">
      <dgm:prSet phldrT="[Text]"/>
      <dgm:spPr>
        <a:solidFill>
          <a:srgbClr val="F6F5C3"/>
        </a:solidFill>
      </dgm:spPr>
      <dgm:t>
        <a:bodyPr/>
        <a:lstStyle/>
        <a:p>
          <a:endParaRPr lang="id-ID" dirty="0"/>
        </a:p>
      </dgm:t>
    </dgm:pt>
    <dgm:pt modelId="{6B5DFC6F-B2A3-42C1-AD10-B8499643A6CB}" type="parTrans" cxnId="{C686FE65-8A25-4421-A932-846EA76A5A00}">
      <dgm:prSet/>
      <dgm:spPr/>
      <dgm:t>
        <a:bodyPr/>
        <a:lstStyle/>
        <a:p>
          <a:endParaRPr lang="id-ID"/>
        </a:p>
      </dgm:t>
    </dgm:pt>
    <dgm:pt modelId="{F7B7022D-A78F-47E5-8CA3-8F12A8FAD0C5}" type="sibTrans" cxnId="{C686FE65-8A25-4421-A932-846EA76A5A00}">
      <dgm:prSet/>
      <dgm:spPr/>
      <dgm:t>
        <a:bodyPr/>
        <a:lstStyle/>
        <a:p>
          <a:endParaRPr lang="id-ID"/>
        </a:p>
      </dgm:t>
    </dgm:pt>
    <dgm:pt modelId="{01E70123-ADB7-430E-A6FC-12C566A32065}" type="pres">
      <dgm:prSet presAssocID="{8C750403-CAF2-4255-89E5-1CFD18E082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7D3FD2-D474-4BF7-8EC2-AB2EACD7B540}" type="pres">
      <dgm:prSet presAssocID="{8C750403-CAF2-4255-89E5-1CFD18E08201}" presName="dummyMaxCanvas" presStyleCnt="0">
        <dgm:presLayoutVars/>
      </dgm:prSet>
      <dgm:spPr/>
    </dgm:pt>
    <dgm:pt modelId="{DD3590CB-BDF4-4340-856A-299E60B37537}" type="pres">
      <dgm:prSet presAssocID="{8C750403-CAF2-4255-89E5-1CFD18E08201}" presName="TwoNodes_1" presStyleLbl="node1" presStyleIdx="0" presStyleCnt="2" custScaleX="96471" custScaleY="48473" custLinFactNeighborY="-201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38B43E-B41E-4D9E-B4D2-05C26FCCBFF6}" type="pres">
      <dgm:prSet presAssocID="{8C750403-CAF2-4255-89E5-1CFD18E08201}" presName="TwoNodes_2" presStyleLbl="node1" presStyleIdx="1" presStyleCnt="2" custScaleX="107059" custScaleY="182079" custLinFactNeighborX="-5294" custLinFactNeighborY="-183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6C5FA3-EB07-4988-AE5C-59E031C4E994}" type="pres">
      <dgm:prSet presAssocID="{8C750403-CAF2-4255-89E5-1CFD18E08201}" presName="TwoConn_1-2" presStyleLbl="fgAccFollowNode1" presStyleIdx="0" presStyleCnt="1" custLinFactNeighborX="-3067" custLinFactNeighborY="-4129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A99DE4-2BE7-48B3-9A08-C41A8FD5C04B}" type="pres">
      <dgm:prSet presAssocID="{8C750403-CAF2-4255-89E5-1CFD18E0820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064CBB-B408-4A17-AC20-09D5D743A3BD}" type="pres">
      <dgm:prSet presAssocID="{8C750403-CAF2-4255-89E5-1CFD18E0820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6586706-F11C-40EF-B270-5DD641755AAC}" type="presOf" srcId="{7599A914-2850-48F2-BCCE-F9EB895F4B92}" destId="{BB6C5FA3-EB07-4988-AE5C-59E031C4E994}" srcOrd="0" destOrd="0" presId="urn:microsoft.com/office/officeart/2005/8/layout/vProcess5"/>
    <dgm:cxn modelId="{7FF6321C-02F3-42F5-8F5E-A5B89AF96755}" srcId="{8C750403-CAF2-4255-89E5-1CFD18E08201}" destId="{57A377E0-F6C1-4742-AD54-D3F9237950D3}" srcOrd="0" destOrd="0" parTransId="{A3DCE184-53F9-4E65-A6D8-D4FB8007A0AA}" sibTransId="{7599A914-2850-48F2-BCCE-F9EB895F4B92}"/>
    <dgm:cxn modelId="{22099227-0519-4174-B55E-9BFB7D681955}" type="presOf" srcId="{57A377E0-F6C1-4742-AD54-D3F9237950D3}" destId="{E8A99DE4-2BE7-48B3-9A08-C41A8FD5C04B}" srcOrd="1" destOrd="0" presId="urn:microsoft.com/office/officeart/2005/8/layout/vProcess5"/>
    <dgm:cxn modelId="{B62DD4F0-C2D8-4339-9C28-C3A91C142F1B}" type="presOf" srcId="{D9146C1F-D78F-460B-8113-73B42209748C}" destId="{FD38B43E-B41E-4D9E-B4D2-05C26FCCBFF6}" srcOrd="0" destOrd="0" presId="urn:microsoft.com/office/officeart/2005/8/layout/vProcess5"/>
    <dgm:cxn modelId="{C686FE65-8A25-4421-A932-846EA76A5A00}" srcId="{8C750403-CAF2-4255-89E5-1CFD18E08201}" destId="{D9146C1F-D78F-460B-8113-73B42209748C}" srcOrd="1" destOrd="0" parTransId="{6B5DFC6F-B2A3-42C1-AD10-B8499643A6CB}" sibTransId="{F7B7022D-A78F-47E5-8CA3-8F12A8FAD0C5}"/>
    <dgm:cxn modelId="{E6F15FB3-25DA-404C-BB8B-AB04A61408AE}" type="presOf" srcId="{D9146C1F-D78F-460B-8113-73B42209748C}" destId="{7F064CBB-B408-4A17-AC20-09D5D743A3BD}" srcOrd="1" destOrd="0" presId="urn:microsoft.com/office/officeart/2005/8/layout/vProcess5"/>
    <dgm:cxn modelId="{C058BAF0-84C9-40BE-BC87-DA3A243D8EEB}" type="presOf" srcId="{8C750403-CAF2-4255-89E5-1CFD18E08201}" destId="{01E70123-ADB7-430E-A6FC-12C566A32065}" srcOrd="0" destOrd="0" presId="urn:microsoft.com/office/officeart/2005/8/layout/vProcess5"/>
    <dgm:cxn modelId="{D9985A6A-8D27-464A-B58A-E5EA2AE84718}" type="presOf" srcId="{57A377E0-F6C1-4742-AD54-D3F9237950D3}" destId="{DD3590CB-BDF4-4340-856A-299E60B37537}" srcOrd="0" destOrd="0" presId="urn:microsoft.com/office/officeart/2005/8/layout/vProcess5"/>
    <dgm:cxn modelId="{0F6BBF00-5733-4510-AE81-A55D5F58A2C0}" type="presParOf" srcId="{01E70123-ADB7-430E-A6FC-12C566A32065}" destId="{6A7D3FD2-D474-4BF7-8EC2-AB2EACD7B540}" srcOrd="0" destOrd="0" presId="urn:microsoft.com/office/officeart/2005/8/layout/vProcess5"/>
    <dgm:cxn modelId="{34F8B4B0-8C56-4C9B-9B4D-5BCC31180202}" type="presParOf" srcId="{01E70123-ADB7-430E-A6FC-12C566A32065}" destId="{DD3590CB-BDF4-4340-856A-299E60B37537}" srcOrd="1" destOrd="0" presId="urn:microsoft.com/office/officeart/2005/8/layout/vProcess5"/>
    <dgm:cxn modelId="{CF8D7593-C543-4F02-B4CB-A5A140A08465}" type="presParOf" srcId="{01E70123-ADB7-430E-A6FC-12C566A32065}" destId="{FD38B43E-B41E-4D9E-B4D2-05C26FCCBFF6}" srcOrd="2" destOrd="0" presId="urn:microsoft.com/office/officeart/2005/8/layout/vProcess5"/>
    <dgm:cxn modelId="{2B1FB989-FDA9-4C78-8F5F-E8144F89FABC}" type="presParOf" srcId="{01E70123-ADB7-430E-A6FC-12C566A32065}" destId="{BB6C5FA3-EB07-4988-AE5C-59E031C4E994}" srcOrd="3" destOrd="0" presId="urn:microsoft.com/office/officeart/2005/8/layout/vProcess5"/>
    <dgm:cxn modelId="{7FB944C1-57E7-45DC-A3B2-8CD1D10C6B6C}" type="presParOf" srcId="{01E70123-ADB7-430E-A6FC-12C566A32065}" destId="{E8A99DE4-2BE7-48B3-9A08-C41A8FD5C04B}" srcOrd="4" destOrd="0" presId="urn:microsoft.com/office/officeart/2005/8/layout/vProcess5"/>
    <dgm:cxn modelId="{223BF707-41E2-42D6-AED9-41803336B35D}" type="presParOf" srcId="{01E70123-ADB7-430E-A6FC-12C566A32065}" destId="{7F064CBB-B408-4A17-AC20-09D5D743A3BD}" srcOrd="5" destOrd="0" presId="urn:microsoft.com/office/officeart/2005/8/layout/v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A6317D-1BE5-4A60-BD40-EC7C427BDB3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56F027B-C964-4CA8-A7DF-3092F3CC16BE}">
      <dgm:prSet phldrT="[Text]" custT="1"/>
      <dgm:spPr>
        <a:solidFill>
          <a:srgbClr val="00B0F0"/>
        </a:solidFill>
      </dgm:spPr>
      <dgm:t>
        <a:bodyPr/>
        <a:lstStyle/>
        <a:p>
          <a:endParaRPr lang="id-ID" sz="2000" dirty="0">
            <a:latin typeface="Century Gothic" pitchFamily="34" charset="0"/>
          </a:endParaRPr>
        </a:p>
      </dgm:t>
    </dgm:pt>
    <dgm:pt modelId="{E51EB060-C434-449B-9B4D-A17B786BEC2F}" type="parTrans" cxnId="{9F59BC8D-F411-48B9-ABEB-708DE6FE2DE3}">
      <dgm:prSet/>
      <dgm:spPr/>
      <dgm:t>
        <a:bodyPr/>
        <a:lstStyle/>
        <a:p>
          <a:endParaRPr lang="id-ID"/>
        </a:p>
      </dgm:t>
    </dgm:pt>
    <dgm:pt modelId="{6C8743F6-D9FE-4F13-8D5B-4519100F0B42}" type="sibTrans" cxnId="{9F59BC8D-F411-48B9-ABEB-708DE6FE2DE3}">
      <dgm:prSet/>
      <dgm:spPr>
        <a:solidFill>
          <a:srgbClr val="4473DC">
            <a:alpha val="89804"/>
          </a:srgb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d-ID"/>
        </a:p>
      </dgm:t>
    </dgm:pt>
    <dgm:pt modelId="{9204E6C0-22DF-419A-9DB7-76574E5BED3B}">
      <dgm:prSet phldrT="[Text]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d-ID" dirty="0"/>
        </a:p>
      </dgm:t>
    </dgm:pt>
    <dgm:pt modelId="{AA1CC461-854E-44A7-8461-B96BDE51C9CD}" type="parTrans" cxnId="{D53BD5A8-882A-4590-B15E-C5A750A107D9}">
      <dgm:prSet/>
      <dgm:spPr/>
      <dgm:t>
        <a:bodyPr/>
        <a:lstStyle/>
        <a:p>
          <a:endParaRPr lang="id-ID"/>
        </a:p>
      </dgm:t>
    </dgm:pt>
    <dgm:pt modelId="{655A3ED1-F5AD-436D-8F3B-1236EE4E3390}" type="sibTrans" cxnId="{D53BD5A8-882A-4590-B15E-C5A750A107D9}">
      <dgm:prSet/>
      <dgm:spPr/>
      <dgm:t>
        <a:bodyPr/>
        <a:lstStyle/>
        <a:p>
          <a:endParaRPr lang="id-ID"/>
        </a:p>
      </dgm:t>
    </dgm:pt>
    <dgm:pt modelId="{49DF6E3E-09DE-443A-AE12-F179C4158EDD}" type="pres">
      <dgm:prSet presAssocID="{F9A6317D-1BE5-4A60-BD40-EC7C427BDB3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10BD975-F210-4FB1-9691-3E41584BFDFE}" type="pres">
      <dgm:prSet presAssocID="{F9A6317D-1BE5-4A60-BD40-EC7C427BDB3A}" presName="dummyMaxCanvas" presStyleCnt="0">
        <dgm:presLayoutVars/>
      </dgm:prSet>
      <dgm:spPr/>
    </dgm:pt>
    <dgm:pt modelId="{EE3B31AD-6FAF-4E50-92B7-321DC9FC5E13}" type="pres">
      <dgm:prSet presAssocID="{F9A6317D-1BE5-4A60-BD40-EC7C427BDB3A}" presName="TwoNodes_1" presStyleLbl="node1" presStyleIdx="0" presStyleCnt="2" custScaleX="61589" custScaleY="38145" custLinFactNeighborX="-26932" custLinFactNeighborY="-1659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4B9FAF-EEBD-46F9-9350-8627A40E7989}" type="pres">
      <dgm:prSet presAssocID="{F9A6317D-1BE5-4A60-BD40-EC7C427BDB3A}" presName="TwoNodes_2" presStyleLbl="node1" presStyleIdx="1" presStyleCnt="2" custScaleX="108504" custScaleY="172622" custLinFactNeighborX="-6308" custLinFactNeighborY="-2542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BB2A6D-5D92-4629-BDED-804F4B8BD096}" type="pres">
      <dgm:prSet presAssocID="{F9A6317D-1BE5-4A60-BD40-EC7C427BDB3A}" presName="TwoConn_1-2" presStyleLbl="fgAccFollowNode1" presStyleIdx="0" presStyleCnt="1" custScaleY="58604" custLinFactX="-27598" custLinFactNeighborX="-100000" custLinFactNeighborY="-7317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462583-73D2-455C-8387-9FA6A5F68462}" type="pres">
      <dgm:prSet presAssocID="{F9A6317D-1BE5-4A60-BD40-EC7C427BDB3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399B16-F212-4ABE-8BFB-8081ABBA821C}" type="pres">
      <dgm:prSet presAssocID="{F9A6317D-1BE5-4A60-BD40-EC7C427BDB3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F59BC8D-F411-48B9-ABEB-708DE6FE2DE3}" srcId="{F9A6317D-1BE5-4A60-BD40-EC7C427BDB3A}" destId="{D56F027B-C964-4CA8-A7DF-3092F3CC16BE}" srcOrd="0" destOrd="0" parTransId="{E51EB060-C434-449B-9B4D-A17B786BEC2F}" sibTransId="{6C8743F6-D9FE-4F13-8D5B-4519100F0B42}"/>
    <dgm:cxn modelId="{D53BD5A8-882A-4590-B15E-C5A750A107D9}" srcId="{F9A6317D-1BE5-4A60-BD40-EC7C427BDB3A}" destId="{9204E6C0-22DF-419A-9DB7-76574E5BED3B}" srcOrd="1" destOrd="0" parTransId="{AA1CC461-854E-44A7-8461-B96BDE51C9CD}" sibTransId="{655A3ED1-F5AD-436D-8F3B-1236EE4E3390}"/>
    <dgm:cxn modelId="{D864D8AA-19DE-45E6-BE9F-AD5FC7AE6F48}" type="presOf" srcId="{D56F027B-C964-4CA8-A7DF-3092F3CC16BE}" destId="{65462583-73D2-455C-8387-9FA6A5F68462}" srcOrd="1" destOrd="0" presId="urn:microsoft.com/office/officeart/2005/8/layout/vProcess5"/>
    <dgm:cxn modelId="{5F39042D-BC11-4178-B5F9-4AE53A2BBD79}" type="presOf" srcId="{9204E6C0-22DF-419A-9DB7-76574E5BED3B}" destId="{C04B9FAF-EEBD-46F9-9350-8627A40E7989}" srcOrd="0" destOrd="0" presId="urn:microsoft.com/office/officeart/2005/8/layout/vProcess5"/>
    <dgm:cxn modelId="{691D656A-1B67-4FD0-96AB-33FBBCE73CF4}" type="presOf" srcId="{9204E6C0-22DF-419A-9DB7-76574E5BED3B}" destId="{F2399B16-F212-4ABE-8BFB-8081ABBA821C}" srcOrd="1" destOrd="0" presId="urn:microsoft.com/office/officeart/2005/8/layout/vProcess5"/>
    <dgm:cxn modelId="{E49EFA83-ADEA-4EF9-806A-6972D54207A2}" type="presOf" srcId="{6C8743F6-D9FE-4F13-8D5B-4519100F0B42}" destId="{9DBB2A6D-5D92-4629-BDED-804F4B8BD096}" srcOrd="0" destOrd="0" presId="urn:microsoft.com/office/officeart/2005/8/layout/vProcess5"/>
    <dgm:cxn modelId="{B7EBDC38-CC2F-414F-8007-406E5A870C97}" type="presOf" srcId="{D56F027B-C964-4CA8-A7DF-3092F3CC16BE}" destId="{EE3B31AD-6FAF-4E50-92B7-321DC9FC5E13}" srcOrd="0" destOrd="0" presId="urn:microsoft.com/office/officeart/2005/8/layout/vProcess5"/>
    <dgm:cxn modelId="{4039536C-0C2B-417A-B5B3-5AB22D470B57}" type="presOf" srcId="{F9A6317D-1BE5-4A60-BD40-EC7C427BDB3A}" destId="{49DF6E3E-09DE-443A-AE12-F179C4158EDD}" srcOrd="0" destOrd="0" presId="urn:microsoft.com/office/officeart/2005/8/layout/vProcess5"/>
    <dgm:cxn modelId="{AE87576D-BAE7-4D3B-B0C0-52A3E9253A5B}" type="presParOf" srcId="{49DF6E3E-09DE-443A-AE12-F179C4158EDD}" destId="{110BD975-F210-4FB1-9691-3E41584BFDFE}" srcOrd="0" destOrd="0" presId="urn:microsoft.com/office/officeart/2005/8/layout/vProcess5"/>
    <dgm:cxn modelId="{8DBAB38D-EE3E-4F0E-80C4-691DF5D4FB3B}" type="presParOf" srcId="{49DF6E3E-09DE-443A-AE12-F179C4158EDD}" destId="{EE3B31AD-6FAF-4E50-92B7-321DC9FC5E13}" srcOrd="1" destOrd="0" presId="urn:microsoft.com/office/officeart/2005/8/layout/vProcess5"/>
    <dgm:cxn modelId="{DBBB4E4D-CE97-4FDB-A606-298B378CF5CC}" type="presParOf" srcId="{49DF6E3E-09DE-443A-AE12-F179C4158EDD}" destId="{C04B9FAF-EEBD-46F9-9350-8627A40E7989}" srcOrd="2" destOrd="0" presId="urn:microsoft.com/office/officeart/2005/8/layout/vProcess5"/>
    <dgm:cxn modelId="{CCEC3423-EC93-424E-B18C-CE09137A0E4D}" type="presParOf" srcId="{49DF6E3E-09DE-443A-AE12-F179C4158EDD}" destId="{9DBB2A6D-5D92-4629-BDED-804F4B8BD096}" srcOrd="3" destOrd="0" presId="urn:microsoft.com/office/officeart/2005/8/layout/vProcess5"/>
    <dgm:cxn modelId="{9BCF2D6F-F357-4AE5-87ED-D72129F1A4B6}" type="presParOf" srcId="{49DF6E3E-09DE-443A-AE12-F179C4158EDD}" destId="{65462583-73D2-455C-8387-9FA6A5F68462}" srcOrd="4" destOrd="0" presId="urn:microsoft.com/office/officeart/2005/8/layout/vProcess5"/>
    <dgm:cxn modelId="{080DC11F-7527-4A28-A3B2-85FE8D621695}" type="presParOf" srcId="{49DF6E3E-09DE-443A-AE12-F179C4158EDD}" destId="{F2399B16-F212-4ABE-8BFB-8081ABBA821C}" srcOrd="5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B5EB7-9591-45EE-9C7A-74AB558F659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510FD-F8BA-4F6E-88A5-114D58F1F97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510FD-F8BA-4F6E-88A5-114D58F1F97B}" type="slidenum">
              <a:rPr lang="id-ID" smtClean="0"/>
              <a:pPr/>
              <a:t>62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510FD-F8BA-4F6E-88A5-114D58F1F97B}" type="slidenum">
              <a:rPr lang="id-ID" smtClean="0"/>
              <a:pPr/>
              <a:t>63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66F07-C902-4C1C-8DCA-854A26BABF7B}" type="datetimeFigureOut">
              <a:rPr lang="id-ID" smtClean="0"/>
              <a:pPr/>
              <a:t>15/11/2014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1EB2-A3F8-4973-98FC-B9D5ADE96BA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2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16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7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0000" contrast="-8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3366CC"/>
          </a:solidFill>
        </p:spPr>
      </p:pic>
      <p:sp>
        <p:nvSpPr>
          <p:cNvPr id="5" name="Rectangle 4"/>
          <p:cNvSpPr/>
          <p:nvPr/>
        </p:nvSpPr>
        <p:spPr>
          <a:xfrm>
            <a:off x="609600" y="8382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60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Undang - Undang Republik Indonesia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2514600"/>
            <a:ext cx="5638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dirty="0"/>
          </a:p>
          <a:p>
            <a:pPr algn="ctr"/>
            <a:r>
              <a:rPr lang="id-ID" dirty="0"/>
              <a:t> </a:t>
            </a:r>
            <a:r>
              <a:rPr lang="id-ID" sz="3200" dirty="0"/>
              <a:t>NOMOR 38 TAHUN 2014 </a:t>
            </a:r>
          </a:p>
          <a:p>
            <a:pPr algn="ctr"/>
            <a:r>
              <a:rPr lang="id-ID" sz="4000" dirty="0" smtClean="0">
                <a:latin typeface="Segoe Print" pitchFamily="2" charset="0"/>
                <a:ea typeface="GungsuhChe" pitchFamily="49" charset="-127"/>
              </a:rPr>
              <a:t>tentang</a:t>
            </a:r>
            <a:r>
              <a:rPr lang="id-ID" sz="4000" dirty="0" smtClean="0">
                <a:latin typeface="GungsuhChe" pitchFamily="49" charset="-127"/>
                <a:ea typeface="GungsuhChe" pitchFamily="49" charset="-127"/>
              </a:rPr>
              <a:t> </a:t>
            </a:r>
          </a:p>
          <a:p>
            <a:pPr algn="ctr"/>
            <a:r>
              <a:rPr lang="id-ID" sz="66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Keperawatan</a:t>
            </a:r>
            <a:r>
              <a:rPr lang="id-ID" sz="4000" dirty="0" smtClean="0">
                <a:latin typeface="GungsuhChe" pitchFamily="49" charset="-127"/>
                <a:ea typeface="GungsuhChe" pitchFamily="49" charset="-127"/>
              </a:rPr>
              <a:t> </a:t>
            </a:r>
            <a:endParaRPr lang="id-ID" sz="4000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2578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GungsuhChe" pitchFamily="49" charset="-127"/>
                <a:ea typeface="GungsuhChe" pitchFamily="49" charset="-127"/>
              </a:rPr>
              <a:t>Disajikan dalam Acara Seminar Keperawatan</a:t>
            </a:r>
          </a:p>
          <a:p>
            <a:pPr algn="ctr"/>
            <a:r>
              <a:rPr lang="id-ID" sz="2800" b="1" dirty="0" smtClean="0">
                <a:latin typeface="GungsuhChe" pitchFamily="49" charset="-127"/>
                <a:ea typeface="GungsuhChe" pitchFamily="49" charset="-127"/>
              </a:rPr>
              <a:t>RS. Bethesda Yogyakarta</a:t>
            </a:r>
          </a:p>
          <a:p>
            <a:pPr algn="ctr"/>
            <a:r>
              <a:rPr lang="id-ID" sz="2800" b="1" dirty="0" smtClean="0">
                <a:latin typeface="GungsuhChe" pitchFamily="49" charset="-127"/>
                <a:ea typeface="GungsuhChe" pitchFamily="49" charset="-127"/>
              </a:rPr>
              <a:t>Sabtu, 15 November 2014</a:t>
            </a:r>
            <a:endParaRPr lang="id-ID" sz="2800" b="1" dirty="0"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6" descr="https://encrypted-tbn0.gstatic.com/images?q=tbn:ANd9GcTl5u8MfalWl-D-3jZA3k9CcDHtqxJMmeu--GIPYC5QMiGxDGW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762000" y="1397000"/>
          <a:ext cx="7391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447800" y="1524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dirty="0" smtClean="0">
                <a:latin typeface="Century Gothic" pitchFamily="34" charset="0"/>
              </a:rPr>
              <a:t>Prolegnas 2009  No.26</a:t>
            </a:r>
          </a:p>
          <a:p>
            <a:pPr lvl="0" algn="ctr"/>
            <a:r>
              <a:rPr lang="en-US" sz="3200" dirty="0" smtClean="0">
                <a:latin typeface="Century Gothic" pitchFamily="34" charset="0"/>
              </a:rPr>
              <a:t>Tidak Terbahas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352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dirty="0" smtClean="0">
                <a:latin typeface="Century Gothic" pitchFamily="34" charset="0"/>
              </a:rPr>
              <a:t>Prolegnas  2010 No.18</a:t>
            </a:r>
          </a:p>
          <a:p>
            <a:pPr lvl="0" algn="ctr"/>
            <a:r>
              <a:rPr lang="en-US" sz="3200" dirty="0" smtClean="0">
                <a:latin typeface="Century Gothic" pitchFamily="34" charset="0"/>
              </a:rPr>
              <a:t>Tidak terbahas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5181600"/>
            <a:ext cx="495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latin typeface="Century Gothic" pitchFamily="34" charset="0"/>
              </a:rPr>
              <a:t>Prolegnas  2011 No. 19</a:t>
            </a:r>
          </a:p>
          <a:p>
            <a:pPr lvl="0" algn="ctr"/>
            <a:r>
              <a:rPr lang="en-US" sz="3200" dirty="0" smtClean="0">
                <a:latin typeface="Century Gothic" pitchFamily="34" charset="0"/>
              </a:rPr>
              <a:t>Tidak terbahas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0"/>
            <a:ext cx="358140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7200" dirty="0" smtClean="0">
                <a:solidFill>
                  <a:srgbClr val="FFFFCC"/>
                </a:solidFill>
                <a:latin typeface="GungsuhChe" pitchFamily="49" charset="-127"/>
                <a:ea typeface="GungsuhChe" pitchFamily="49" charset="-127"/>
              </a:rPr>
              <a:t>Progres</a:t>
            </a:r>
            <a:endParaRPr lang="id-ID" sz="7200" dirty="0">
              <a:solidFill>
                <a:srgbClr val="FFFFCC"/>
              </a:solidFill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11" name="Picture 5" descr="ag00108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06970">
            <a:off x="5848807" y="880429"/>
            <a:ext cx="2057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2" descr="https://encrypted-tbn2.gstatic.com/images?q=tbn:ANd9GcR6DmLRBukB-2rJS8Cwt4h0Fk-HlUdGK87PQ-PT5WrAb0SwqgTOD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04800" y="1447800"/>
            <a:ext cx="3388735" cy="3929063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CC"/>
                </a:solidFill>
              </a:rPr>
              <a:t>PERJUANGAN PANJANG DIFOKUSKAN KE DPR RI</a:t>
            </a:r>
            <a:endParaRPr lang="id-ID" sz="2400" b="1" dirty="0">
              <a:solidFill>
                <a:srgbClr val="FFFFCC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38600" y="1371600"/>
            <a:ext cx="3276600" cy="4138613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</a:rPr>
              <a:t>12 FEBRUARI 2013 PARIPURNA DPR RI MENGESAHKAN MJD RUU INISIATIF DPR</a:t>
            </a:r>
            <a:endParaRPr lang="id-ID" sz="24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2286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UP-DATE</a:t>
            </a:r>
            <a:endParaRPr kumimoji="0" lang="id-ID" sz="6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ungsuhChe" pitchFamily="49" charset="-127"/>
              <a:ea typeface="GungsuhChe" pitchFamily="49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2" descr="https://encrypted-tbn2.gstatic.com/images?q=tbn:ANd9GcR6DmLRBukB-2rJS8Cwt4h0Fk-HlUdGK87PQ-PT5WrAb0SwqgTOD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04800" y="1447800"/>
            <a:ext cx="3388735" cy="3929063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b="1" dirty="0">
              <a:solidFill>
                <a:srgbClr val="FFFFCC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62400" y="1371601"/>
            <a:ext cx="3276600" cy="365760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1000" y="2286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UP-DATE</a:t>
            </a:r>
            <a:endParaRPr kumimoji="0" lang="id-ID" sz="6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ungsuhChe" pitchFamily="49" charset="-127"/>
              <a:ea typeface="GungsuhChe" pitchFamily="49" charset="-127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590800"/>
            <a:ext cx="251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18 FEB 2013 SURAT KETUA DPR RI KE PRESIDEN UTK MENGIRIM WAKIL MEMBAHAS</a:t>
            </a:r>
            <a:endParaRPr lang="id-ID" sz="20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2133600"/>
            <a:ext cx="266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AMANAT PRESIDEN  APRIL 2013MENUNJUK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KEMKES, KEMDIKBUD,KEMENAKERTNAS KEMPAN,KEMKUMHAM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UTK TIND.LJT</a:t>
            </a:r>
            <a:endParaRPr lang="id-ID" sz="2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1" y="5715000"/>
            <a:ext cx="3276599" cy="85725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PEMBAHASAN 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029200" y="4572000"/>
            <a:ext cx="1219200" cy="990600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8" descr="http://featurepics.com/FI/Thumb300/20111030/Pastel-Abstract-Background-2033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28600" y="2819400"/>
            <a:ext cx="2743200" cy="12954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DA74D5"/>
              </a:gs>
            </a:gsLst>
            <a:lin ang="5400000" scaled="0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3124200" y="1447800"/>
            <a:ext cx="2743200" cy="12954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DA74D5"/>
              </a:gs>
            </a:gsLst>
            <a:lin ang="5400000" scaled="0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3124200" y="4343400"/>
            <a:ext cx="2743200" cy="12954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DA74D5"/>
              </a:gs>
            </a:gsLst>
            <a:lin ang="5400000" scaled="0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6096000" y="3276600"/>
            <a:ext cx="2743200" cy="12954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DA74D5"/>
              </a:gs>
            </a:gsLst>
            <a:lin ang="5400000" scaled="0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Century Gothic" pitchFamily="34" charset="0"/>
              </a:rPr>
              <a:t>18 Februari</a:t>
            </a:r>
          </a:p>
          <a:p>
            <a:pPr algn="ctr"/>
            <a:r>
              <a:rPr lang="id-ID" sz="2000" dirty="0" smtClean="0">
                <a:solidFill>
                  <a:schemeClr val="tx1"/>
                </a:solidFill>
                <a:latin typeface="Century Gothic" pitchFamily="34" charset="0"/>
              </a:rPr>
              <a:t>Pembahasan gagal karena tidak kuorum </a:t>
            </a:r>
            <a:endParaRPr lang="id-ID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152400"/>
            <a:ext cx="7239000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4000" dirty="0" smtClean="0">
                <a:latin typeface="GungsuhChe" pitchFamily="49" charset="-127"/>
                <a:ea typeface="GungsuhChe" pitchFamily="49" charset="-127"/>
              </a:rPr>
              <a:t>P</a:t>
            </a:r>
            <a:r>
              <a:rPr lang="en-US" sz="4000" dirty="0" smtClean="0">
                <a:latin typeface="GungsuhChe" pitchFamily="49" charset="-127"/>
                <a:ea typeface="GungsuhChe" pitchFamily="49" charset="-127"/>
              </a:rPr>
              <a:t>embahasan di DPR RI</a:t>
            </a:r>
          </a:p>
          <a:p>
            <a:pPr algn="ctr">
              <a:defRPr/>
            </a:pPr>
            <a:r>
              <a:rPr lang="en-US" sz="2400" dirty="0" smtClean="0">
                <a:latin typeface="GungsuhChe" pitchFamily="49" charset="-127"/>
                <a:ea typeface="GungsuhChe" pitchFamily="49" charset="-127"/>
              </a:rPr>
              <a:t>(telah 6 kali pembahasan)</a:t>
            </a:r>
            <a:r>
              <a:rPr lang="id-ID" sz="2400" dirty="0" smtClean="0">
                <a:latin typeface="GungsuhChe" pitchFamily="49" charset="-127"/>
                <a:ea typeface="GungsuhChe" pitchFamily="49" charset="-127"/>
              </a:rPr>
              <a:t> </a:t>
            </a:r>
            <a:r>
              <a:rPr lang="en-US" sz="2400" dirty="0" smtClean="0">
                <a:latin typeface="GungsuhChe" pitchFamily="49" charset="-127"/>
                <a:ea typeface="GungsuhChe" pitchFamily="49" charset="-127"/>
              </a:rPr>
              <a:t>namun belum selesai</a:t>
            </a:r>
            <a:endParaRPr lang="id-ID" sz="2400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31242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420 DIM</a:t>
            </a:r>
            <a:endParaRPr lang="id-ID" sz="3600" dirty="0"/>
          </a:p>
        </p:txBody>
      </p:sp>
      <p:sp>
        <p:nvSpPr>
          <p:cNvPr id="14" name="Rectangle 13"/>
          <p:cNvSpPr/>
          <p:nvPr/>
        </p:nvSpPr>
        <p:spPr>
          <a:xfrm>
            <a:off x="3505200" y="1371600"/>
            <a:ext cx="213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entury Gothic" pitchFamily="34" charset="0"/>
              </a:rPr>
              <a:t>296 Dim</a:t>
            </a:r>
            <a:endParaRPr lang="id-ID" sz="2800" dirty="0" smtClean="0">
              <a:latin typeface="Century Gothic" pitchFamily="34" charset="0"/>
            </a:endParaRPr>
          </a:p>
          <a:p>
            <a:pPr algn="ctr"/>
            <a:r>
              <a:rPr lang="id-ID" sz="2800" dirty="0" smtClean="0">
                <a:latin typeface="Century Gothic" pitchFamily="34" charset="0"/>
              </a:rPr>
              <a:t>Selesai  </a:t>
            </a:r>
          </a:p>
          <a:p>
            <a:pPr algn="ctr"/>
            <a:r>
              <a:rPr lang="id-ID" sz="2800" dirty="0" smtClean="0">
                <a:latin typeface="Century Gothic" pitchFamily="34" charset="0"/>
              </a:rPr>
              <a:t>dibahas</a:t>
            </a:r>
            <a:r>
              <a:rPr lang="en-US" sz="2800" dirty="0" smtClean="0">
                <a:latin typeface="Century Gothic" pitchFamily="34" charset="0"/>
              </a:rPr>
              <a:t> </a:t>
            </a:r>
            <a:endParaRPr lang="id-ID" sz="2800" dirty="0"/>
          </a:p>
        </p:txBody>
      </p:sp>
      <p:sp>
        <p:nvSpPr>
          <p:cNvPr id="15" name="Rectangle 14"/>
          <p:cNvSpPr/>
          <p:nvPr/>
        </p:nvSpPr>
        <p:spPr>
          <a:xfrm>
            <a:off x="3657600" y="4343400"/>
            <a:ext cx="16626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Century Gothic" pitchFamily="34" charset="0"/>
              </a:rPr>
              <a:t>120 </a:t>
            </a:r>
            <a:endParaRPr lang="id-ID" sz="2800" dirty="0" smtClean="0">
              <a:latin typeface="Century Gothic" pitchFamily="34" charset="0"/>
            </a:endParaRPr>
          </a:p>
          <a:p>
            <a:pPr algn="ctr"/>
            <a:r>
              <a:rPr lang="en-US" sz="2800" dirty="0" smtClean="0">
                <a:latin typeface="Century Gothic" pitchFamily="34" charset="0"/>
              </a:rPr>
              <a:t>pending</a:t>
            </a:r>
            <a:endParaRPr lang="id-ID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172200" y="5334000"/>
            <a:ext cx="2743200" cy="12954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DA74D5"/>
              </a:gs>
            </a:gsLst>
            <a:lin ang="5400000" scaled="0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Century Gothic" pitchFamily="34" charset="0"/>
              </a:rPr>
              <a:t>Dilanjutkan </a:t>
            </a:r>
          </a:p>
          <a:p>
            <a:pPr algn="ctr"/>
            <a:r>
              <a:rPr lang="id-ID" sz="2400" dirty="0" smtClean="0">
                <a:solidFill>
                  <a:schemeClr val="tx1"/>
                </a:solidFill>
                <a:latin typeface="Century Gothic" pitchFamily="34" charset="0"/>
              </a:rPr>
              <a:t>Pasca Pileg ???</a:t>
            </a:r>
            <a:endParaRPr lang="id-ID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010400" y="4648200"/>
            <a:ext cx="9144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 rot="19691311">
            <a:off x="5415764" y="4044164"/>
            <a:ext cx="8382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ight Arrow 18"/>
          <p:cNvSpPr/>
          <p:nvPr/>
        </p:nvSpPr>
        <p:spPr>
          <a:xfrm rot="2569185">
            <a:off x="2535368" y="3754567"/>
            <a:ext cx="8382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ight Arrow 19"/>
          <p:cNvSpPr/>
          <p:nvPr/>
        </p:nvSpPr>
        <p:spPr>
          <a:xfrm rot="19691311">
            <a:off x="2596364" y="2291565"/>
            <a:ext cx="8382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2" descr="https://encrypted-tbn0.gstatic.com/images?q=tbn:ANd9GcRNRfP-w4SzH-4pTritVWEId3catXvTxnxEfZdTXZm2x_5nSQfsEcii5r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04800" y="2209800"/>
            <a:ext cx="8001000" cy="4114800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33400" y="1066800"/>
            <a:ext cx="792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3200" dirty="0" smtClean="0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oint </a:t>
            </a:r>
            <a:r>
              <a:rPr lang="id-ID" sz="3200" dirty="0" smtClean="0">
                <a:solidFill>
                  <a:schemeClr val="bg1"/>
                </a:solidFill>
                <a:latin typeface="Century Gothic" pitchFamily="34" charset="0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rusial yg </a:t>
            </a:r>
            <a:r>
              <a:rPr lang="id-ID" sz="3200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ipending 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d-ID" sz="2800" dirty="0" smtClean="0">
                <a:latin typeface="Century Gothic" pitchFamily="34" charset="0"/>
              </a:rPr>
              <a:t> K</a:t>
            </a:r>
            <a:r>
              <a:rPr lang="en-US" sz="2800" dirty="0" smtClean="0">
                <a:latin typeface="Century Gothic" pitchFamily="34" charset="0"/>
              </a:rPr>
              <a:t>onsil </a:t>
            </a:r>
            <a:r>
              <a:rPr lang="id-ID" sz="2800" dirty="0" smtClean="0">
                <a:latin typeface="Century Gothic" pitchFamily="34" charset="0"/>
              </a:rPr>
              <a:t>K</a:t>
            </a:r>
            <a:r>
              <a:rPr lang="en-US" sz="2800" dirty="0" smtClean="0">
                <a:latin typeface="Century Gothic" pitchFamily="34" charset="0"/>
              </a:rPr>
              <a:t>eperawatan (</a:t>
            </a:r>
            <a:r>
              <a:rPr lang="id-ID" sz="2800" dirty="0" smtClean="0">
                <a:latin typeface="Century Gothic" pitchFamily="34" charset="0"/>
              </a:rPr>
              <a:t> </a:t>
            </a:r>
            <a:r>
              <a:rPr lang="en-US" sz="2800" dirty="0" smtClean="0">
                <a:latin typeface="Century Gothic" pitchFamily="34" charset="0"/>
              </a:rPr>
              <a:t>pemerintah tdk</a:t>
            </a:r>
            <a:endParaRPr lang="id-ID" sz="2800" dirty="0" smtClean="0">
              <a:latin typeface="Century Gothic" pitchFamily="34" charset="0"/>
            </a:endParaRPr>
          </a:p>
          <a:p>
            <a:pPr>
              <a:defRPr/>
            </a:pPr>
            <a:r>
              <a:rPr lang="id-ID" sz="2800" dirty="0" smtClean="0">
                <a:latin typeface="Century Gothic" pitchFamily="34" charset="0"/>
              </a:rPr>
              <a:t> </a:t>
            </a:r>
            <a:r>
              <a:rPr lang="en-US" sz="2800" dirty="0" smtClean="0">
                <a:latin typeface="Century Gothic" pitchFamily="34" charset="0"/>
              </a:rPr>
              <a:t> menginginkan</a:t>
            </a:r>
            <a:r>
              <a:rPr lang="id-ID" sz="2800" dirty="0" smtClean="0">
                <a:latin typeface="Century Gothic" pitchFamily="34" charset="0"/>
              </a:rPr>
              <a:t> </a:t>
            </a:r>
            <a:r>
              <a:rPr lang="en-US" sz="2800" dirty="0" smtClean="0">
                <a:latin typeface="Century Gothic" pitchFamily="34" charset="0"/>
              </a:rPr>
              <a:t>adanya</a:t>
            </a:r>
            <a:r>
              <a:rPr lang="id-ID" sz="2800" dirty="0" smtClean="0">
                <a:latin typeface="Century Gothic" pitchFamily="34" charset="0"/>
              </a:rPr>
              <a:t> K</a:t>
            </a:r>
            <a:r>
              <a:rPr lang="en-US" sz="2800" dirty="0" smtClean="0">
                <a:latin typeface="Century Gothic" pitchFamily="34" charset="0"/>
              </a:rPr>
              <a:t>onsil</a:t>
            </a:r>
            <a:r>
              <a:rPr lang="id-ID" sz="2800" dirty="0" smtClean="0">
                <a:latin typeface="Century Gothic" pitchFamily="34" charset="0"/>
              </a:rPr>
              <a:t> </a:t>
            </a:r>
            <a:r>
              <a:rPr lang="en-US" sz="2800" dirty="0" smtClean="0">
                <a:latin typeface="Century Gothic" pitchFamily="34" charset="0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d-ID" sz="2800" dirty="0" smtClean="0">
                <a:latin typeface="Century Gothic" pitchFamily="34" charset="0"/>
              </a:rPr>
              <a:t> K</a:t>
            </a:r>
            <a:r>
              <a:rPr lang="en-US" sz="2800" dirty="0" smtClean="0">
                <a:latin typeface="Century Gothic" pitchFamily="34" charset="0"/>
              </a:rPr>
              <a:t>ewenangan </a:t>
            </a:r>
            <a:r>
              <a:rPr lang="id-ID" sz="2800" dirty="0" smtClean="0">
                <a:latin typeface="Century Gothic" pitchFamily="34" charset="0"/>
              </a:rPr>
              <a:t>P</a:t>
            </a:r>
            <a:r>
              <a:rPr lang="en-US" sz="2800" dirty="0" smtClean="0">
                <a:latin typeface="Century Gothic" pitchFamily="34" charset="0"/>
              </a:rPr>
              <a:t>erawat : masih ada </a:t>
            </a:r>
            <a:endParaRPr lang="id-ID" sz="2800" dirty="0" smtClean="0">
              <a:latin typeface="Century Gothic" pitchFamily="34" charset="0"/>
            </a:endParaRPr>
          </a:p>
          <a:p>
            <a:pPr>
              <a:defRPr/>
            </a:pPr>
            <a:r>
              <a:rPr lang="id-ID" sz="2800" dirty="0" smtClean="0">
                <a:latin typeface="Century Gothic" pitchFamily="34" charset="0"/>
              </a:rPr>
              <a:t>  </a:t>
            </a:r>
            <a:r>
              <a:rPr lang="en-US" sz="2800" dirty="0" smtClean="0">
                <a:latin typeface="Century Gothic" pitchFamily="34" charset="0"/>
              </a:rPr>
              <a:t>beberapa perbedaan</a:t>
            </a:r>
            <a:r>
              <a:rPr lang="id-ID" sz="2800" dirty="0" smtClean="0">
                <a:latin typeface="Century Gothic" pitchFamily="34" charset="0"/>
              </a:rPr>
              <a:t> </a:t>
            </a:r>
            <a:r>
              <a:rPr lang="en-US" sz="2800" dirty="0" smtClean="0">
                <a:latin typeface="Century Gothic" pitchFamily="34" charset="0"/>
              </a:rPr>
              <a:t>antara DPR –</a:t>
            </a:r>
            <a:r>
              <a:rPr lang="id-ID" sz="2800" dirty="0" smtClean="0"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id-ID" sz="2800" dirty="0" smtClean="0">
                <a:latin typeface="Century Gothic" pitchFamily="34" charset="0"/>
              </a:rPr>
              <a:t>  P</a:t>
            </a:r>
            <a:r>
              <a:rPr lang="en-US" sz="2800" dirty="0" smtClean="0">
                <a:latin typeface="Century Gothic" pitchFamily="34" charset="0"/>
              </a:rPr>
              <a:t>emerintah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d-ID" sz="2800" dirty="0" smtClean="0">
                <a:latin typeface="Century Gothic" pitchFamily="34" charset="0"/>
              </a:rPr>
              <a:t> O</a:t>
            </a:r>
            <a:r>
              <a:rPr lang="en-US" sz="2800" dirty="0" smtClean="0">
                <a:latin typeface="Century Gothic" pitchFamily="34" charset="0"/>
              </a:rPr>
              <a:t>rganisasi profesi perawat tdk ekspisit</a:t>
            </a:r>
            <a:endParaRPr lang="id-ID" sz="2800" dirty="0" smtClean="0">
              <a:latin typeface="Century Gothic" pitchFamily="34" charset="0"/>
            </a:endParaRPr>
          </a:p>
          <a:p>
            <a:pPr>
              <a:defRPr/>
            </a:pPr>
            <a:r>
              <a:rPr lang="id-ID" sz="2800" dirty="0" smtClean="0">
                <a:latin typeface="Century Gothic" pitchFamily="34" charset="0"/>
              </a:rPr>
              <a:t> </a:t>
            </a:r>
            <a:r>
              <a:rPr lang="en-US" sz="2800" dirty="0" smtClean="0">
                <a:latin typeface="Century Gothic" pitchFamily="34" charset="0"/>
              </a:rPr>
              <a:t> disebut PPNI</a:t>
            </a:r>
            <a:endParaRPr lang="id-ID" sz="2800" dirty="0">
              <a:latin typeface="Century Gothic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438400" y="0"/>
            <a:ext cx="3352800" cy="1143000"/>
          </a:xfrm>
          <a:prstGeom prst="down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3.gstatic.com/images?q=tbn:ANd9GcS8DPJTAZzp-4rc-zz_UFZhuKLkHNUUSHEpnLXKqBPsfgU1no_j9A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8625" y="1219200"/>
            <a:ext cx="87153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</a:rPr>
              <a:t>RUU KEPERAWATAN  ***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</a:rPr>
              <a:t>RUU TENAGA KESEHATAN ***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</a:rPr>
              <a:t>RUU KESWA 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</a:rPr>
              <a:t>RUU KEBIDANAN 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</a:rPr>
              <a:t>RUU KEFARMASIAN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6429375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*** SEDANG DIBAHAS</a:t>
            </a:r>
            <a:endParaRPr lang="id-ID" dirty="0"/>
          </a:p>
        </p:txBody>
      </p:sp>
      <p:sp>
        <p:nvSpPr>
          <p:cNvPr id="7" name="Down Arrow 6"/>
          <p:cNvSpPr/>
          <p:nvPr/>
        </p:nvSpPr>
        <p:spPr>
          <a:xfrm>
            <a:off x="4114800" y="4495800"/>
            <a:ext cx="1295400" cy="1143000"/>
          </a:xfrm>
          <a:prstGeom prst="downArrow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895600" y="5791200"/>
            <a:ext cx="4191000" cy="71437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TERGANTUNG PENILAIAN POLITIK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PETA POLITIK RUU KOMISI IX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ngsuhChe" pitchFamily="49" charset="-127"/>
              <a:ea typeface="GungsuhChe" pitchFamily="49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990600" y="152400"/>
            <a:ext cx="7315200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d-ID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ungsuhChe" pitchFamily="49" charset="-127"/>
                <a:ea typeface="GungsuhChe" pitchFamily="49" charset="-127"/>
              </a:rPr>
              <a:t>Hari Bersejarah Bagi Perawat Indonesia</a:t>
            </a:r>
            <a:endParaRPr lang="id-ID" sz="4800" dirty="0">
              <a:solidFill>
                <a:schemeClr val="accent6">
                  <a:lumMod val="40000"/>
                  <a:lumOff val="60000"/>
                </a:schemeClr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0574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Kamis, 25 September 2014</a:t>
            </a:r>
          </a:p>
          <a:p>
            <a:pPr algn="ctr"/>
            <a:r>
              <a:rPr lang="id-I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Jam 12.04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5943600"/>
            <a:ext cx="6405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UU Keperawatan disyahkan</a:t>
            </a:r>
            <a:endParaRPr lang="id-ID" sz="36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4600" y="3048000"/>
            <a:ext cx="4419600" cy="304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Picture 4" descr="http://isroi.files.wordpress.com/2010/01/ag00462_.gif?w=5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352800"/>
            <a:ext cx="2286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6" descr="https://encrypted-tbn0.gstatic.com/images?q=tbn:ANd9GcTl5u8MfalWl-D-3jZA3k9CcDHtqxJMmeu--GIPYC5QMiGxDGW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14800" y="1143000"/>
            <a:ext cx="3632200" cy="3524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sz="2000" dirty="0" smtClean="0">
                <a:solidFill>
                  <a:schemeClr val="bg1"/>
                </a:solidFill>
                <a:latin typeface="Century Gothic" pitchFamily="34" charset="0"/>
              </a:rPr>
              <a:t>Ketentuan Umum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14800" y="1600200"/>
            <a:ext cx="3632200" cy="30797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sz="2000" dirty="0" smtClean="0">
                <a:solidFill>
                  <a:schemeClr val="bg1"/>
                </a:solidFill>
                <a:latin typeface="Century Gothic" pitchFamily="34" charset="0"/>
              </a:rPr>
              <a:t>Jenis Perawat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14800" y="1981200"/>
            <a:ext cx="3632200" cy="304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sz="2000" dirty="0" smtClean="0">
                <a:solidFill>
                  <a:schemeClr val="bg1"/>
                </a:solidFill>
                <a:latin typeface="Century Gothic" pitchFamily="34" charset="0"/>
              </a:rPr>
              <a:t>Pend. Tinggi Keperawatan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114800" y="3124200"/>
            <a:ext cx="3657600" cy="304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chemeClr val="bg1"/>
                </a:solidFill>
                <a:latin typeface="Century Gothic" pitchFamily="34" charset="0"/>
              </a:rPr>
              <a:t>Hak dan Kewajiban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114800" y="2743200"/>
            <a:ext cx="3657600" cy="304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chemeClr val="bg1"/>
                </a:solidFill>
                <a:latin typeface="Century Gothic" pitchFamily="34" charset="0"/>
              </a:rPr>
              <a:t>Praktik Keperawatan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114800" y="2362200"/>
            <a:ext cx="3657600" cy="304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Berlin Sans FB" pitchFamily="34" charset="0"/>
              </a:rPr>
              <a:t>  </a:t>
            </a:r>
            <a:r>
              <a:rPr lang="id-ID" dirty="0" smtClean="0">
                <a:solidFill>
                  <a:schemeClr val="bg1"/>
                </a:solidFill>
                <a:latin typeface="Century Gothic" pitchFamily="34" charset="0"/>
              </a:rPr>
              <a:t>Regitr, Ijin Praktik, Reg. Ulang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7772400" y="10668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3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12" name="Oval 33"/>
          <p:cNvSpPr>
            <a:spLocks noChangeArrowheads="1"/>
          </p:cNvSpPr>
          <p:nvPr/>
        </p:nvSpPr>
        <p:spPr bwMode="auto">
          <a:xfrm>
            <a:off x="7772400" y="15240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1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7772400" y="19812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12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V="1">
            <a:off x="4267200" y="61722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 flipV="1">
            <a:off x="4267200" y="6629400"/>
            <a:ext cx="152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6" name="Oval 70"/>
          <p:cNvSpPr>
            <a:spLocks noChangeArrowheads="1"/>
          </p:cNvSpPr>
          <p:nvPr/>
        </p:nvSpPr>
        <p:spPr bwMode="auto">
          <a:xfrm>
            <a:off x="1828800" y="2895600"/>
            <a:ext cx="1600200" cy="14398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99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d-ID" sz="3200" dirty="0" smtClean="0">
                <a:latin typeface="Century Gothic" pitchFamily="34" charset="0"/>
              </a:rPr>
              <a:t>66 Ps</a:t>
            </a:r>
            <a:endParaRPr lang="en-GB" sz="3200" dirty="0">
              <a:latin typeface="Century Gothic" pitchFamily="34" charset="0"/>
            </a:endParaRPr>
          </a:p>
        </p:txBody>
      </p:sp>
      <p:sp>
        <p:nvSpPr>
          <p:cNvPr id="17" name="Oval 71"/>
          <p:cNvSpPr>
            <a:spLocks noChangeArrowheads="1"/>
          </p:cNvSpPr>
          <p:nvPr/>
        </p:nvSpPr>
        <p:spPr bwMode="auto">
          <a:xfrm>
            <a:off x="228601" y="3048000"/>
            <a:ext cx="1676400" cy="1368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99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d-ID" sz="2800" dirty="0" smtClean="0">
                <a:latin typeface="Century Gothic" pitchFamily="34" charset="0"/>
              </a:rPr>
              <a:t>13  BAB</a:t>
            </a:r>
            <a:endParaRPr lang="en-GB" sz="2800" dirty="0">
              <a:latin typeface="Century Gothic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114800" y="3505200"/>
            <a:ext cx="3657600" cy="304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chemeClr val="bg1"/>
                </a:solidFill>
                <a:latin typeface="Century Gothic" pitchFamily="34" charset="0"/>
              </a:rPr>
              <a:t>Organisasi Perawat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114800" y="3886200"/>
            <a:ext cx="3657600" cy="3810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chemeClr val="bg1"/>
                </a:solidFill>
                <a:latin typeface="Century Gothic" pitchFamily="34" charset="0"/>
              </a:rPr>
              <a:t>Kolegium Keperawatan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114800" y="4343400"/>
            <a:ext cx="3657600" cy="304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chemeClr val="bg1"/>
                </a:solidFill>
                <a:latin typeface="Century Gothic" pitchFamily="34" charset="0"/>
              </a:rPr>
              <a:t>Konsil Keperawatan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4114800" y="4724400"/>
            <a:ext cx="3657600" cy="3810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chemeClr val="bg1"/>
                </a:solidFill>
                <a:latin typeface="Century Gothic" pitchFamily="34" charset="0"/>
              </a:rPr>
              <a:t>Pengemb, Pembin, Pengawsn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4114800" y="5181600"/>
            <a:ext cx="3657600" cy="3810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chemeClr val="bg1"/>
                </a:solidFill>
                <a:latin typeface="Century Gothic" pitchFamily="34" charset="0"/>
              </a:rPr>
              <a:t>Sanksi Administratif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114800" y="5638800"/>
            <a:ext cx="3657600" cy="3810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chemeClr val="bg1"/>
                </a:solidFill>
                <a:latin typeface="Century Gothic" pitchFamily="34" charset="0"/>
              </a:rPr>
              <a:t>Ketentuan Peralihan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4114800" y="6096000"/>
            <a:ext cx="3657600" cy="3810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chemeClr val="bg1"/>
                </a:solidFill>
                <a:latin typeface="Century Gothic" pitchFamily="34" charset="0"/>
              </a:rPr>
              <a:t>Ketentuan Penutup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7848600" y="23622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11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7848600" y="27432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8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7848600" y="31242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5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28" name="Oval 32"/>
          <p:cNvSpPr>
            <a:spLocks noChangeArrowheads="1"/>
          </p:cNvSpPr>
          <p:nvPr/>
        </p:nvSpPr>
        <p:spPr bwMode="auto">
          <a:xfrm>
            <a:off x="7848600" y="35052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3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7848600" y="38862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3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>
            <a:off x="7848600" y="42672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400" dirty="0">
                <a:latin typeface="Berlin Sans FB" pitchFamily="34" charset="0"/>
              </a:rPr>
              <a:t>6</a:t>
            </a:r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7848600" y="46482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5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7848600" y="51054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1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848600" y="55626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3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7848600" y="6019800"/>
            <a:ext cx="533400" cy="457200"/>
          </a:xfrm>
          <a:prstGeom prst="ellipse">
            <a:avLst/>
          </a:prstGeom>
          <a:gradFill rotWithShape="1">
            <a:gsLst>
              <a:gs pos="0">
                <a:srgbClr val="FF5050"/>
              </a:gs>
              <a:gs pos="100000">
                <a:srgbClr val="FFFF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id-ID" sz="2400" dirty="0" smtClean="0">
                <a:latin typeface="Berlin Sans FB" pitchFamily="34" charset="0"/>
              </a:rPr>
              <a:t>5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429000" y="1143000"/>
            <a:ext cx="609600" cy="381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</a:t>
            </a:r>
            <a:endParaRPr lang="id-ID" dirty="0"/>
          </a:p>
        </p:txBody>
      </p:sp>
      <p:sp>
        <p:nvSpPr>
          <p:cNvPr id="36" name="Rounded Rectangle 35"/>
          <p:cNvSpPr/>
          <p:nvPr/>
        </p:nvSpPr>
        <p:spPr>
          <a:xfrm>
            <a:off x="3429000" y="1600200"/>
            <a:ext cx="609600" cy="30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II</a:t>
            </a:r>
            <a:endParaRPr lang="id-ID" dirty="0"/>
          </a:p>
        </p:txBody>
      </p:sp>
      <p:sp>
        <p:nvSpPr>
          <p:cNvPr id="37" name="Rounded Rectangle 36"/>
          <p:cNvSpPr/>
          <p:nvPr/>
        </p:nvSpPr>
        <p:spPr>
          <a:xfrm>
            <a:off x="3429000" y="1981200"/>
            <a:ext cx="609600" cy="30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III</a:t>
            </a:r>
            <a:endParaRPr lang="id-ID" dirty="0"/>
          </a:p>
        </p:txBody>
      </p:sp>
      <p:sp>
        <p:nvSpPr>
          <p:cNvPr id="38" name="Rounded Rectangle 37"/>
          <p:cNvSpPr/>
          <p:nvPr/>
        </p:nvSpPr>
        <p:spPr>
          <a:xfrm>
            <a:off x="3429000" y="2362200"/>
            <a:ext cx="609600" cy="30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IV</a:t>
            </a:r>
            <a:endParaRPr lang="id-ID" dirty="0"/>
          </a:p>
        </p:txBody>
      </p:sp>
      <p:sp>
        <p:nvSpPr>
          <p:cNvPr id="39" name="Rounded Rectangle 38"/>
          <p:cNvSpPr/>
          <p:nvPr/>
        </p:nvSpPr>
        <p:spPr>
          <a:xfrm>
            <a:off x="3429000" y="2743200"/>
            <a:ext cx="609600" cy="30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V</a:t>
            </a:r>
            <a:endParaRPr lang="id-ID" dirty="0"/>
          </a:p>
        </p:txBody>
      </p:sp>
      <p:sp>
        <p:nvSpPr>
          <p:cNvPr id="40" name="Rounded Rectangle 39"/>
          <p:cNvSpPr/>
          <p:nvPr/>
        </p:nvSpPr>
        <p:spPr>
          <a:xfrm>
            <a:off x="3429000" y="3124200"/>
            <a:ext cx="609600" cy="30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VI</a:t>
            </a:r>
            <a:endParaRPr lang="id-ID" dirty="0"/>
          </a:p>
        </p:txBody>
      </p:sp>
      <p:sp>
        <p:nvSpPr>
          <p:cNvPr id="41" name="Rounded Rectangle 40"/>
          <p:cNvSpPr/>
          <p:nvPr/>
        </p:nvSpPr>
        <p:spPr>
          <a:xfrm>
            <a:off x="3429000" y="3505200"/>
            <a:ext cx="609600" cy="30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VII</a:t>
            </a:r>
            <a:endParaRPr lang="id-ID" dirty="0"/>
          </a:p>
        </p:txBody>
      </p:sp>
      <p:sp>
        <p:nvSpPr>
          <p:cNvPr id="42" name="Rounded Rectangle 41"/>
          <p:cNvSpPr/>
          <p:nvPr/>
        </p:nvSpPr>
        <p:spPr>
          <a:xfrm>
            <a:off x="3429000" y="3886200"/>
            <a:ext cx="609600" cy="30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VIII</a:t>
            </a:r>
            <a:endParaRPr lang="id-ID" dirty="0"/>
          </a:p>
        </p:txBody>
      </p:sp>
      <p:sp>
        <p:nvSpPr>
          <p:cNvPr id="43" name="Rounded Rectangle 42"/>
          <p:cNvSpPr/>
          <p:nvPr/>
        </p:nvSpPr>
        <p:spPr>
          <a:xfrm>
            <a:off x="3429000" y="4267200"/>
            <a:ext cx="609600" cy="381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IX</a:t>
            </a:r>
            <a:endParaRPr lang="id-ID" dirty="0"/>
          </a:p>
        </p:txBody>
      </p:sp>
      <p:sp>
        <p:nvSpPr>
          <p:cNvPr id="44" name="Rounded Rectangle 43"/>
          <p:cNvSpPr/>
          <p:nvPr/>
        </p:nvSpPr>
        <p:spPr>
          <a:xfrm>
            <a:off x="3429000" y="4724400"/>
            <a:ext cx="609600" cy="381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X</a:t>
            </a:r>
            <a:endParaRPr lang="id-ID" dirty="0"/>
          </a:p>
        </p:txBody>
      </p:sp>
      <p:sp>
        <p:nvSpPr>
          <p:cNvPr id="45" name="Rounded Rectangle 44"/>
          <p:cNvSpPr/>
          <p:nvPr/>
        </p:nvSpPr>
        <p:spPr>
          <a:xfrm>
            <a:off x="3429000" y="5181600"/>
            <a:ext cx="609600" cy="381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XI</a:t>
            </a:r>
            <a:endParaRPr lang="id-ID" dirty="0"/>
          </a:p>
        </p:txBody>
      </p:sp>
      <p:sp>
        <p:nvSpPr>
          <p:cNvPr id="46" name="Rounded Rectangle 45"/>
          <p:cNvSpPr/>
          <p:nvPr/>
        </p:nvSpPr>
        <p:spPr>
          <a:xfrm>
            <a:off x="3429000" y="5638800"/>
            <a:ext cx="609600" cy="381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XII</a:t>
            </a:r>
            <a:endParaRPr lang="id-ID" dirty="0"/>
          </a:p>
        </p:txBody>
      </p:sp>
      <p:sp>
        <p:nvSpPr>
          <p:cNvPr id="47" name="Rounded Rectangle 46"/>
          <p:cNvSpPr/>
          <p:nvPr/>
        </p:nvSpPr>
        <p:spPr>
          <a:xfrm>
            <a:off x="3429000" y="6096000"/>
            <a:ext cx="609600" cy="381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XIII</a:t>
            </a:r>
            <a:endParaRPr lang="id-ID" dirty="0"/>
          </a:p>
        </p:txBody>
      </p:sp>
      <p:sp>
        <p:nvSpPr>
          <p:cNvPr id="48" name="TextBox 47"/>
          <p:cNvSpPr txBox="1"/>
          <p:nvPr/>
        </p:nvSpPr>
        <p:spPr>
          <a:xfrm>
            <a:off x="1143000" y="0"/>
            <a:ext cx="7467600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Print" pitchFamily="2" charset="0"/>
              </a:rPr>
              <a:t>Anatomi UU RI  No. 38 th 2014  </a:t>
            </a:r>
          </a:p>
          <a:p>
            <a:pPr algn="ctr"/>
            <a:r>
              <a:rPr lang="id-ID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egoe Print" pitchFamily="2" charset="0"/>
              </a:rPr>
              <a:t>tentang Keperawatan</a:t>
            </a:r>
            <a:endParaRPr lang="id-ID" sz="3200" dirty="0">
              <a:solidFill>
                <a:schemeClr val="accent6">
                  <a:lumMod val="20000"/>
                  <a:lumOff val="8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57912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Ketentuan Umum</a:t>
            </a:r>
            <a:endParaRPr lang="id-ID" sz="4800" dirty="0">
              <a:solidFill>
                <a:schemeClr val="accent5">
                  <a:lumMod val="20000"/>
                  <a:lumOff val="80000"/>
                </a:schemeClr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447800"/>
            <a:ext cx="495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id-ID" sz="2800" dirty="0" smtClean="0">
                <a:latin typeface="Century Gothic" pitchFamily="34" charset="0"/>
              </a:rPr>
              <a:t> </a:t>
            </a: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Keperawatan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Perawat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Pelayanan Keperawatan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Prakik Keperawatan 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Asuhan Keperawatan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Uji Kompetensi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Sertifikat Kompetensi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Sertifikat Profesi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Registrasi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Surat Tanda Registrasi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Surat Ijin Praktik Perawat</a:t>
            </a:r>
            <a:endParaRPr lang="id-ID" sz="2800" dirty="0">
              <a:solidFill>
                <a:schemeClr val="accent5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57912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4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Ketentuan Umum</a:t>
            </a:r>
            <a:endParaRPr lang="id-ID" sz="4800" dirty="0">
              <a:solidFill>
                <a:schemeClr val="accent5">
                  <a:lumMod val="20000"/>
                  <a:lumOff val="80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447800"/>
            <a:ext cx="670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id-ID" sz="2800" dirty="0" smtClean="0">
                <a:latin typeface="Century Gothic" pitchFamily="34" charset="0"/>
              </a:rPr>
              <a:t> </a:t>
            </a: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Fasilitas Pelayanan Keperawatan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Perawat Warga Negara Asing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Klien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Organisasi Profesi 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Kolegium Keperawatan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Konsil Keperawatan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Institusi Pendidikan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Wahana Pendidikan Keperawatan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Pemerintah Pusat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Pemerintah Daerah</a:t>
            </a:r>
          </a:p>
          <a:p>
            <a:pPr>
              <a:buBlip>
                <a:blip r:embed="rId3"/>
              </a:buBlip>
            </a:pP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Menteri</a:t>
            </a:r>
            <a:endParaRPr lang="id-ID" sz="2800" dirty="0">
              <a:solidFill>
                <a:schemeClr val="accent5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://i1.ytimg.com/vi/pSBQhMyUDbE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3" descr="DSC06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362200" y="259080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Informal Roman"/>
              </a:rPr>
              <a:t>Drs. H. Kirnantoro, SKM, MKes</a:t>
            </a:r>
          </a:p>
          <a:p>
            <a:pPr algn="ctr"/>
            <a:r>
              <a:rPr lang="id-ID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Informal Roman"/>
              </a:rPr>
              <a:t>Ketua PPNI Propinsi DIY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4" descr="https://encrypted-tbn2.gstatic.com/images?q=tbn:ANd9GcSuKQoYjeQA1Vt7ZgG-osQZz7RAO0I3zU0iUu_GmI0V-AGZ-E6Yqm6l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6000" contras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28600" y="1524000"/>
            <a:ext cx="3124200" cy="4191000"/>
          </a:xfrm>
          <a:prstGeom prst="rightArrow">
            <a:avLst/>
          </a:prstGeom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828800"/>
            <a:ext cx="5791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Perikemanusiaan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ilai ilmiah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tika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dan Profesionalitas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Manfaat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Keadilan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lindungan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esehatan dan 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id-ID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eselamatan Klien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  <a:latin typeface="Segoe Print" pitchFamily="2" charset="0"/>
              </a:rPr>
              <a:t>Azas</a:t>
            </a:r>
          </a:p>
          <a:p>
            <a:r>
              <a:rPr lang="id-ID" sz="2800" dirty="0" smtClean="0">
                <a:solidFill>
                  <a:schemeClr val="bg1"/>
                </a:solidFill>
                <a:latin typeface="Segoe Print" pitchFamily="2" charset="0"/>
              </a:rPr>
              <a:t>Praktik</a:t>
            </a:r>
          </a:p>
          <a:p>
            <a:r>
              <a:rPr lang="id-ID" sz="2800" dirty="0" smtClean="0">
                <a:solidFill>
                  <a:schemeClr val="bg1"/>
                </a:solidFill>
                <a:latin typeface="Segoe Print" pitchFamily="2" charset="0"/>
              </a:rPr>
              <a:t>Keperawatan</a:t>
            </a:r>
            <a:endParaRPr lang="id-ID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14800" y="228600"/>
            <a:ext cx="1600200" cy="1219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latin typeface="Segoe Print" pitchFamily="2" charset="0"/>
              </a:rPr>
              <a:t>Ps 2</a:t>
            </a:r>
            <a:endParaRPr lang="id-ID" sz="32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 descr="http://i437.photobucket.com/albums/qq94/Purplecalalilies/Backgrounds/purpledama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11000" contrast="1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114800" y="228600"/>
            <a:ext cx="16002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solidFill>
                  <a:schemeClr val="tx1"/>
                </a:solidFill>
                <a:latin typeface="Segoe Print" pitchFamily="2" charset="0"/>
              </a:rPr>
              <a:t>Ps 3</a:t>
            </a:r>
            <a:endParaRPr lang="id-ID" sz="32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24000"/>
            <a:ext cx="7772400" cy="1143000"/>
          </a:xfrm>
          <a:prstGeom prst="rect">
            <a:avLst/>
          </a:prstGeom>
          <a:solidFill>
            <a:srgbClr val="328A1A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ujuan </a:t>
            </a:r>
            <a:r>
              <a:rPr kumimoji="0" lang="id-I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P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engaturan</a:t>
            </a:r>
            <a:r>
              <a:rPr kumimoji="0" lang="id-ID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Keperawatan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2600" y="2743200"/>
            <a:ext cx="68580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1752600" y="3733800"/>
            <a:ext cx="68580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1752600" y="4724400"/>
            <a:ext cx="68580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1752600" y="5715000"/>
            <a:ext cx="68580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914400" y="2743200"/>
            <a:ext cx="762000" cy="914400"/>
          </a:xfrm>
          <a:prstGeom prst="ellipse">
            <a:avLst/>
          </a:prstGeom>
          <a:solidFill>
            <a:srgbClr val="328A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914400" y="3733800"/>
            <a:ext cx="762000" cy="914400"/>
          </a:xfrm>
          <a:prstGeom prst="ellipse">
            <a:avLst/>
          </a:prstGeom>
          <a:solidFill>
            <a:srgbClr val="328A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914400" y="4724400"/>
            <a:ext cx="762000" cy="914400"/>
          </a:xfrm>
          <a:prstGeom prst="ellipse">
            <a:avLst/>
          </a:prstGeom>
          <a:solidFill>
            <a:srgbClr val="328A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914400" y="5715000"/>
            <a:ext cx="762000" cy="914400"/>
          </a:xfrm>
          <a:prstGeom prst="ellipse">
            <a:avLst/>
          </a:prstGeom>
          <a:solidFill>
            <a:srgbClr val="328A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1981200" y="2895600"/>
            <a:ext cx="525175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d-ID" sz="2800" dirty="0" smtClean="0">
                <a:latin typeface="Century Gothic" pitchFamily="34" charset="0"/>
              </a:rPr>
              <a:t>M</a:t>
            </a:r>
            <a:r>
              <a:rPr lang="en-US" sz="2800" dirty="0" smtClean="0">
                <a:latin typeface="Century Gothic" pitchFamily="34" charset="0"/>
              </a:rPr>
              <a:t>eningkatkan mutu </a:t>
            </a:r>
            <a:r>
              <a:rPr lang="id-ID" sz="2800" dirty="0" smtClean="0">
                <a:latin typeface="Century Gothic" pitchFamily="34" charset="0"/>
              </a:rPr>
              <a:t>Perawat</a:t>
            </a:r>
            <a:endParaRPr lang="en-US" sz="2800" dirty="0" smtClean="0"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3962400"/>
            <a:ext cx="643317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d-ID" sz="2800" dirty="0" smtClean="0">
                <a:latin typeface="Century Gothic" pitchFamily="34" charset="0"/>
              </a:rPr>
              <a:t>Meningkatkan mutu P</a:t>
            </a:r>
            <a:r>
              <a:rPr lang="en-US" sz="2800" dirty="0" smtClean="0">
                <a:latin typeface="Century Gothic" pitchFamily="34" charset="0"/>
              </a:rPr>
              <a:t>el</a:t>
            </a:r>
            <a:r>
              <a:rPr lang="id-ID" sz="2800" dirty="0" smtClean="0">
                <a:latin typeface="Century Gothic" pitchFamily="34" charset="0"/>
              </a:rPr>
              <a:t>.</a:t>
            </a:r>
            <a:r>
              <a:rPr lang="en-US" sz="2800" dirty="0" smtClean="0">
                <a:latin typeface="Century Gothic" pitchFamily="34" charset="0"/>
              </a:rPr>
              <a:t> Keprwatan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81200" y="47244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dirty="0" smtClean="0">
                <a:latin typeface="Century Gothic" pitchFamily="34" charset="0"/>
              </a:rPr>
              <a:t>M</a:t>
            </a:r>
            <a:r>
              <a:rPr lang="en-US" sz="2400" dirty="0" smtClean="0">
                <a:latin typeface="Century Gothic" pitchFamily="34" charset="0"/>
              </a:rPr>
              <a:t>emberikan pelindungan dan kepastian hukum kpd Perawat dan Klien</a:t>
            </a:r>
            <a:endParaRPr lang="id-ID" sz="2400" dirty="0"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000" y="5867400"/>
            <a:ext cx="592341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id-ID" sz="2800" dirty="0" smtClean="0">
                <a:latin typeface="Century Gothic" pitchFamily="34" charset="0"/>
              </a:rPr>
              <a:t>M</a:t>
            </a:r>
            <a:r>
              <a:rPr lang="en-US" sz="2800" dirty="0" smtClean="0">
                <a:latin typeface="Century Gothic" pitchFamily="34" charset="0"/>
              </a:rPr>
              <a:t>eningkatkan derajat kes</a:t>
            </a:r>
            <a:r>
              <a:rPr lang="id-ID" sz="2800" dirty="0" smtClean="0">
                <a:latin typeface="Century Gothic" pitchFamily="34" charset="0"/>
              </a:rPr>
              <a:t>.</a:t>
            </a:r>
            <a:r>
              <a:rPr lang="en-US" sz="2800" dirty="0" smtClean="0">
                <a:latin typeface="Century Gothic" pitchFamily="34" charset="0"/>
              </a:rPr>
              <a:t> Masy</a:t>
            </a:r>
            <a:r>
              <a:rPr lang="id-ID" sz="2800" dirty="0" smtClean="0">
                <a:latin typeface="Century Gothic" pitchFamily="34" charset="0"/>
              </a:rPr>
              <a:t>.</a:t>
            </a:r>
            <a:endParaRPr lang="en-US" sz="2800" dirty="0" smtClean="0"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2819400"/>
            <a:ext cx="4427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d-ID" sz="3200" b="1" cap="none" spc="150" dirty="0" smtClean="0">
                <a:ln w="11430"/>
                <a:solidFill>
                  <a:srgbClr val="F8F8F8"/>
                </a:solidFill>
                <a:latin typeface="Gungsuh" pitchFamily="18" charset="-127"/>
                <a:ea typeface="Gungsuh" pitchFamily="18" charset="-127"/>
              </a:rPr>
              <a:t>1</a:t>
            </a:r>
            <a:endParaRPr lang="id-ID" sz="3200" b="1" cap="none" spc="150" dirty="0">
              <a:ln w="11430"/>
              <a:solidFill>
                <a:srgbClr val="F8F8F8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3886200"/>
            <a:ext cx="4395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d-ID" sz="3200" b="1" spc="150" dirty="0" smtClean="0">
                <a:ln w="11430"/>
                <a:solidFill>
                  <a:srgbClr val="F8F8F8"/>
                </a:solidFill>
                <a:latin typeface="Gungsuh" pitchFamily="18" charset="-127"/>
                <a:ea typeface="Gungsuh" pitchFamily="18" charset="-127"/>
              </a:rPr>
              <a:t>2</a:t>
            </a:r>
            <a:endParaRPr lang="id-ID" sz="3200" b="1" cap="none" spc="150" dirty="0">
              <a:ln w="11430"/>
              <a:solidFill>
                <a:srgbClr val="F8F8F8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6800" y="4876800"/>
            <a:ext cx="4395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d-ID" sz="3200" b="1" spc="150" dirty="0" smtClean="0">
                <a:ln w="11430"/>
                <a:solidFill>
                  <a:srgbClr val="F8F8F8"/>
                </a:solidFill>
                <a:latin typeface="Gungsuh" pitchFamily="18" charset="-127"/>
                <a:ea typeface="Gungsuh" pitchFamily="18" charset="-127"/>
              </a:rPr>
              <a:t>3</a:t>
            </a:r>
            <a:endParaRPr lang="id-ID" sz="3200" b="1" cap="none" spc="150" dirty="0">
              <a:ln w="11430"/>
              <a:solidFill>
                <a:srgbClr val="F8F8F8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5867400"/>
            <a:ext cx="4395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d-ID" sz="3200" b="1" spc="150" dirty="0" smtClean="0">
                <a:ln w="11430"/>
                <a:solidFill>
                  <a:srgbClr val="F8F8F8"/>
                </a:solidFill>
                <a:latin typeface="Gungsuh" pitchFamily="18" charset="-127"/>
                <a:ea typeface="Gungsuh" pitchFamily="18" charset="-127"/>
              </a:rPr>
              <a:t>4</a:t>
            </a:r>
            <a:endParaRPr lang="id-ID" sz="3200" b="1" cap="none" spc="150" dirty="0">
              <a:ln w="11430"/>
              <a:solidFill>
                <a:srgbClr val="F8F8F8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2" descr="https://encrypted-tbn3.gstatic.com/images?q=tbn:ANd9GcS2PPw2qCEVrDP0ItTEHohTHdkdwMUoFPr-U-3AmZvdUu_C25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38412" y="1524000"/>
            <a:ext cx="57150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6000" dirty="0" smtClean="0">
                <a:solidFill>
                  <a:srgbClr val="FFFF00"/>
                </a:solidFill>
                <a:latin typeface="Segoe Print" pitchFamily="2" charset="0"/>
              </a:rPr>
              <a:t>Jenis Perawat</a:t>
            </a:r>
            <a:endParaRPr lang="id-ID" sz="6000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43412" y="228600"/>
            <a:ext cx="1600200" cy="1219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latin typeface="Segoe Print" pitchFamily="2" charset="0"/>
              </a:rPr>
              <a:t>Ps 4</a:t>
            </a:r>
            <a:endParaRPr lang="id-ID" sz="3200" dirty="0">
              <a:latin typeface="Segoe Print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2332037"/>
            <a:ext cx="79009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id-I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id-I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erawat </a:t>
            </a:r>
            <a:r>
              <a:rPr kumimoji="0" lang="id-I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rofesi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ers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ers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pesialis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id-I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erawat </a:t>
            </a:r>
            <a:r>
              <a:rPr kumimoji="0" lang="id-I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V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okasi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4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2" descr="https://encrypted-tbn3.gstatic.com/images?q=tbn:ANd9GcS2PPw2qCEVrDP0ItTEHohTHdkdwMUoFPr-U-3AmZvdUu_C25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83058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4800" dirty="0" smtClean="0">
                <a:solidFill>
                  <a:srgbClr val="FFFF00"/>
                </a:solidFill>
                <a:latin typeface="Segoe Print" pitchFamily="2" charset="0"/>
              </a:rPr>
              <a:t>Pendidikan Keperawatan</a:t>
            </a:r>
            <a:endParaRPr lang="id-ID" sz="4800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905000"/>
            <a:ext cx="8305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id-ID" sz="3600" dirty="0" smtClean="0">
                <a:solidFill>
                  <a:srgbClr val="FFFF00"/>
                </a:solidFill>
                <a:latin typeface="Segoe Print" pitchFamily="2" charset="0"/>
              </a:rPr>
              <a:t> J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</a:rPr>
              <a:t>enis </a:t>
            </a:r>
            <a:r>
              <a:rPr lang="id-ID" sz="3600" dirty="0" smtClean="0">
                <a:solidFill>
                  <a:srgbClr val="FFFF00"/>
                </a:solidFill>
                <a:latin typeface="Segoe Print" pitchFamily="2" charset="0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</a:rPr>
              <a:t>endidikan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Vokasi	: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iploma , paling rendah DIII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id-ID" sz="2800" dirty="0" smtClean="0">
                <a:solidFill>
                  <a:srgbClr val="FFFF00"/>
                </a:solidFill>
                <a:latin typeface="Century Gothic" pitchFamily="34" charset="0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kademik	: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arjana,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agister,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oktor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id-ID" sz="2800" dirty="0" smtClean="0">
                <a:solidFill>
                  <a:srgbClr val="FFFF00"/>
                </a:solidFill>
                <a:latin typeface="Century Gothic" pitchFamily="34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rofesi	: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rofesi keperawatan,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8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pesialis keperawatan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4" descr="https://encrypted-tbn3.gstatic.com/images?q=tbn:ANd9GcRS4tTP5KO_6DG-58ZEIteWf3Kyh1P98lwJjJP3Wt87_ex-03z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8000" contrast="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38400" y="1600200"/>
            <a:ext cx="624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id-ID" sz="3200" dirty="0" smtClean="0">
                <a:latin typeface="Century Gothic" pitchFamily="34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entuk PT keperawatan :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universitas, institut, sekolah tinggi, politeknik &amp; akademi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id-ID" sz="3200" dirty="0" smtClean="0">
                <a:latin typeface="Century Gothic" pitchFamily="34" charset="0"/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enyelenggaraan harus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menyediakan fasyankes sbg wahana pendidikan : RS &amp; fasyankes TK 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berkoordinasi dg P</a:t>
            </a:r>
            <a:r>
              <a:rPr kumimoji="0" lang="id-ID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</a:t>
            </a:r>
            <a:r>
              <a:rPr lang="id-ID" sz="2800" i="1" dirty="0" smtClean="0">
                <a:solidFill>
                  <a:schemeClr val="bg1"/>
                </a:solidFill>
                <a:latin typeface="Century Gothic" pitchFamily="34" charset="0"/>
              </a:rPr>
              <a:t>NI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304800"/>
            <a:ext cx="77724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rgbClr val="FFFF00"/>
                </a:solidFill>
                <a:latin typeface="Segoe Print" pitchFamily="2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endidikan </a:t>
            </a:r>
            <a:r>
              <a:rPr lang="id-ID" sz="4400" dirty="0" smtClean="0">
                <a:solidFill>
                  <a:srgbClr val="FFFF00"/>
                </a:solidFill>
                <a:latin typeface="Segoe Print" pitchFamily="2" charset="0"/>
                <a:ea typeface="+mj-ea"/>
                <a:cs typeface="+mj-cs"/>
              </a:rPr>
              <a:t>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eperawatan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4" descr="https://encrypted-tbn1.gstatic.com/images?q=tbn:ANd9GcStPWELf4aFukMADDvDQ-N6LZvyMWxBo3EShsQFEP7jAQmwO2mFMw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3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penyelenggaraan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sesuai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SNPK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SNPK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sesuai dengan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SNPT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SNPK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disusun bersama-sama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KEMDIK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KEMKES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endidikan </a:t>
            </a:r>
            <a:r>
              <a:rPr lang="id-ID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+mj-ea"/>
                <a:cs typeface="+mj-cs"/>
              </a:rPr>
              <a:t>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eperawatan</a:t>
            </a:r>
          </a:p>
        </p:txBody>
      </p:sp>
      <p:pic>
        <p:nvPicPr>
          <p:cNvPr id="7" name="Picture 5" descr="ag0010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06970">
            <a:off x="6952794" y="1261430"/>
            <a:ext cx="2057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4" descr="https://encrypted-tbn1.gstatic.com/images?q=tbn:ANd9GcStPWELf4aFukMADDvDQ-N6LZvyMWxBo3EShsQFEP7jAQmwO2mFMw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3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id-ID" sz="3200" dirty="0" smtClean="0">
                <a:solidFill>
                  <a:srgbClr val="FFFF00"/>
                </a:solidFill>
                <a:latin typeface="Century Gothic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outa penerimaan calo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 mahasiswa keperawatan sesuai dg kuota nasional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dosen PT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dosen wahana pendidikan kep.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memiliki kesetaraan, pengakuan, angka kredit memperhitungkan kegiatan pelayanan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endidikan </a:t>
            </a:r>
            <a:r>
              <a:rPr lang="id-ID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  <a:ea typeface="+mj-ea"/>
                <a:cs typeface="+mj-cs"/>
              </a:rPr>
              <a:t>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eperawatan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2" descr="https://encrypted-tbn3.gstatic.com/images?q=tbn:ANd9GcS2PPw2qCEVrDP0ItTEHohTHdkdwMUoFPr-U-3AmZvdUu_C25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09800" y="1981200"/>
            <a:ext cx="6577013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Mhs pd akhir pendidikan Vokasi dan Profesi harus mengikuti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</a:rPr>
              <a:t>Uji Kompetensi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(UKOM)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UKOM diselenggarakan oleh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</a:rPr>
              <a:t>PT bekerjasama dengan OP, Lembaga Pelatihan, atau Lembaga Sertifikasi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yang terakreditasi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UKOM ditujukan utk mencapai 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</a:rPr>
              <a:t>Std Kompetensi lulusan yg memenuhi std Kompetensi kerja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egoe Print" pitchFamily="2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endidikan </a:t>
            </a:r>
            <a:r>
              <a:rPr lang="id-ID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egoe Print" pitchFamily="2" charset="0"/>
                <a:ea typeface="+mj-ea"/>
                <a:cs typeface="+mj-cs"/>
              </a:rPr>
              <a:t>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eperawatan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2" descr="https://encrypted-tbn3.gstatic.com/images?q=tbn:ANd9GcS2PPw2qCEVrDP0ItTEHohTHdkdwMUoFPr-U-3AmZvdUu_C25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egoe Print" pitchFamily="2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endidikan </a:t>
            </a:r>
            <a:r>
              <a:rPr lang="id-ID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egoe Print" pitchFamily="2" charset="0"/>
                <a:ea typeface="+mj-ea"/>
                <a:cs typeface="+mj-cs"/>
              </a:rPr>
              <a:t>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eperawatan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7400" y="1524000"/>
            <a:ext cx="6872288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Std Kompetensi kerja disusun oleh OP dan Konsil dan ditetapkan Menteri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</a:rPr>
              <a:t>Mhs Vokasi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sym typeface="Wingdings" pitchFamily="2" charset="2"/>
              </a:rPr>
              <a:t>Lulus : Sertifikat Kompetensi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sym typeface="Wingdings" pitchFamily="2" charset="2"/>
              </a:rPr>
              <a:t>Mhs Profesi Lulus : Sertifikat Profesi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sym typeface="Wingdings" pitchFamily="2" charset="2"/>
              </a:rPr>
              <a:t>Sertifikat Kompetensi dan Sertifikat Profesi dikeluarkan oleh Perguruan Tinggi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sym typeface="Wingdings" pitchFamily="2" charset="2"/>
              </a:rPr>
              <a:t>Pelaksanaan UKOM diatur Mendik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6" descr="https://encrypted-tbn0.gstatic.com/images?q=tbn:ANd9GcTl5u8MfalWl-D-3jZA3k9CcDHtqxJMmeu--GIPYC5QMiGxDGW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76400" y="838200"/>
            <a:ext cx="7086600" cy="5410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6" descr="http://2.bp.blogspot.com/-G6he8_H9KnQ/U0c4dt7n4zI/AAAAAAAAA8g/lkDkBk-87xY/s1600/Ngantu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4572000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71800" y="15240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Waduh ...</a:t>
            </a:r>
            <a:endParaRPr lang="id-ID" sz="72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1447800"/>
            <a:ext cx="3200400" cy="388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0116"/>
            <a:ext cx="2438400" cy="225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81400" y="4724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Banget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3505200" y="4572000"/>
            <a:ext cx="38862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Banget</a:t>
            </a:r>
            <a:endParaRPr lang="id-ID" sz="66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1071538" y="2428868"/>
            <a:ext cx="7143800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id-ID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Pendahuluan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6" descr="http://4.bp.blogspot.com/-ne0D8wp9nds/UChTI52NDHI/AAAAAAAAAMg/uZ23t9qm9CA/s1600/father-serm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9000" contrast="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590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REGIST</a:t>
            </a:r>
            <a:r>
              <a:rPr lang="id-ID" sz="4000" dirty="0" smtClean="0">
                <a:latin typeface="Segoe Print" pitchFamily="2" charset="0"/>
                <a:ea typeface="+mj-ea"/>
                <a:cs typeface="+mj-cs"/>
              </a:rPr>
              <a:t>RA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SI, IZIN PRAKTIK, REREGISTRASI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2.gstatic.com/images?q=tbn:ANd9GcQT5R2987g8lAoXF4XOkSgCl2TSjK5VccpZIKwgeZZOfIAP_5AJZ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71600" y="304800"/>
            <a:ext cx="3271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id-ID" sz="3600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egoe Print" pitchFamily="2" charset="0"/>
              </a:rPr>
              <a:t>REGIST</a:t>
            </a:r>
            <a:r>
              <a:rPr lang="id-ID" sz="3200" dirty="0" smtClean="0">
                <a:solidFill>
                  <a:srgbClr val="FFFF00"/>
                </a:solidFill>
                <a:latin typeface="Segoe Print" pitchFamily="2" charset="0"/>
              </a:rPr>
              <a:t>RA</a:t>
            </a:r>
            <a:r>
              <a:rPr lang="en-US" sz="3200" dirty="0" smtClean="0">
                <a:solidFill>
                  <a:srgbClr val="FFFF00"/>
                </a:solidFill>
                <a:latin typeface="Segoe Print" pitchFamily="2" charset="0"/>
              </a:rPr>
              <a:t>SI</a:t>
            </a:r>
            <a:endParaRPr lang="id-ID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143000"/>
            <a:ext cx="3276600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latin typeface="Century Gothic" pitchFamily="34" charset="0"/>
              </a:rPr>
              <a:t>Perawat Praktik</a:t>
            </a:r>
            <a:endParaRPr lang="id-ID" sz="3200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438400"/>
            <a:ext cx="2514600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/>
              <a:t>WAJIB  STR</a:t>
            </a:r>
            <a:endParaRPr lang="id-ID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2286000"/>
            <a:ext cx="2514600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KONSIL</a:t>
            </a:r>
          </a:p>
          <a:p>
            <a:pPr algn="ctr"/>
            <a:r>
              <a:rPr lang="id-ID" sz="2800" dirty="0" smtClean="0"/>
              <a:t>KEPERAWATAN</a:t>
            </a:r>
            <a:endParaRPr lang="id-ID" sz="2800" dirty="0"/>
          </a:p>
        </p:txBody>
      </p:sp>
      <p:sp>
        <p:nvSpPr>
          <p:cNvPr id="13" name="Rectangle 12"/>
          <p:cNvSpPr/>
          <p:nvPr/>
        </p:nvSpPr>
        <p:spPr>
          <a:xfrm>
            <a:off x="2057400" y="3810000"/>
            <a:ext cx="6324600" cy="260379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Century Gothic" pitchFamily="34" charset="0"/>
              </a:rPr>
              <a:t>Ijazah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Century Gothic" pitchFamily="34" charset="0"/>
              </a:rPr>
              <a:t>Serkom/SerProf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Century Gothic" pitchFamily="34" charset="0"/>
              </a:rPr>
              <a:t>Keterangan sehat fisik dan mental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Century Gothic" pitchFamily="34" charset="0"/>
              </a:rPr>
              <a:t>Pernyataan Telah ucap sumpah/janji Profesi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Century Gothic" pitchFamily="34" charset="0"/>
              </a:rPr>
              <a:t>Pernyataan mematuhi Etika Profesi</a:t>
            </a:r>
            <a:endParaRPr lang="id-ID" sz="2400" dirty="0">
              <a:latin typeface="Century Gothic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038600" y="1828800"/>
            <a:ext cx="762000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Down Arrow 14"/>
          <p:cNvSpPr/>
          <p:nvPr/>
        </p:nvSpPr>
        <p:spPr>
          <a:xfrm>
            <a:off x="4038600" y="3200400"/>
            <a:ext cx="762000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ight Arrow 15"/>
          <p:cNvSpPr/>
          <p:nvPr/>
        </p:nvSpPr>
        <p:spPr>
          <a:xfrm>
            <a:off x="5791200" y="2438400"/>
            <a:ext cx="6096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2.gstatic.com/images?q=tbn:ANd9GcQT5R2987g8lAoXF4XOkSgCl2TSjK5VccpZIKwgeZZOfIAP_5AJZ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447800" y="1295400"/>
            <a:ext cx="6781800" cy="39624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Curved Left Arrow 7"/>
          <p:cNvSpPr/>
          <p:nvPr/>
        </p:nvSpPr>
        <p:spPr>
          <a:xfrm>
            <a:off x="5181600" y="228600"/>
            <a:ext cx="3657600" cy="6629400"/>
          </a:xfrm>
          <a:prstGeom prst="curved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2057400"/>
            <a:ext cx="6172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entury Gothic" pitchFamily="34" charset="0"/>
              </a:rPr>
              <a:t>Berlaku 5 tahun dan dpt di registrasi</a:t>
            </a:r>
            <a:endParaRPr lang="id-ID" sz="2400" dirty="0" smtClean="0">
              <a:latin typeface="Century Gothic" pitchFamily="34" charset="0"/>
            </a:endParaRPr>
          </a:p>
          <a:p>
            <a:pPr>
              <a:defRPr/>
            </a:pPr>
            <a:r>
              <a:rPr lang="id-ID" sz="2400" dirty="0" smtClean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 ulang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entury Gothic" pitchFamily="34" charset="0"/>
              </a:rPr>
              <a:t>Telah mengabdi sbg perawat vokasi/profesi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d-ID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Kecukupan kegiatan pelayanan, diklat </a:t>
            </a:r>
            <a:endParaRPr lang="id-ID" sz="2000" dirty="0" smtClean="0">
              <a:latin typeface="Century Gothic" pitchFamily="34" charset="0"/>
            </a:endParaRPr>
          </a:p>
          <a:p>
            <a:pPr lvl="1">
              <a:defRPr/>
            </a:pPr>
            <a:r>
              <a:rPr lang="id-ID" sz="2000" dirty="0" smtClean="0">
                <a:latin typeface="Century Gothic" pitchFamily="34" charset="0"/>
              </a:rPr>
              <a:t>   </a:t>
            </a:r>
            <a:r>
              <a:rPr lang="en-US" sz="2000" dirty="0" smtClean="0">
                <a:latin typeface="Century Gothic" pitchFamily="34" charset="0"/>
              </a:rPr>
              <a:t>atau ilm</a:t>
            </a:r>
            <a:r>
              <a:rPr lang="id-ID" sz="2000" dirty="0" smtClean="0">
                <a:latin typeface="Century Gothic" pitchFamily="34" charset="0"/>
              </a:rPr>
              <a:t>i</a:t>
            </a:r>
            <a:r>
              <a:rPr lang="en-US" sz="2000" dirty="0" smtClean="0">
                <a:latin typeface="Century Gothic" pitchFamily="34" charset="0"/>
              </a:rPr>
              <a:t>ah lainnya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entury Gothic" pitchFamily="34" charset="0"/>
              </a:rPr>
              <a:t>Tata cara Registrasi diatur oleh Perkonsil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304800"/>
            <a:ext cx="31242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rgbClr val="FFFF00"/>
                </a:solidFill>
                <a:latin typeface="Segoe Print" pitchFamily="2" charset="0"/>
              </a:rPr>
              <a:t>Lanjutan ...</a:t>
            </a:r>
            <a:endParaRPr lang="id-ID" sz="4000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 descr="http://i437.photobucket.com/albums/qq94/Purplecalalilies/Backgrounds/purpledama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6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33400"/>
            <a:ext cx="4286751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Segoe Print" pitchFamily="2" charset="0"/>
              </a:rPr>
              <a:t>IZIN PRAKTIK :</a:t>
            </a:r>
            <a:endParaRPr lang="id-ID" sz="4000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2057400"/>
            <a:ext cx="2514600" cy="3276600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rgbClr val="FF0000"/>
                </a:solidFill>
                <a:latin typeface="Segoe Print" pitchFamily="2" charset="0"/>
              </a:rPr>
              <a:t>Perawat</a:t>
            </a:r>
          </a:p>
          <a:p>
            <a:pPr algn="ctr"/>
            <a:r>
              <a:rPr lang="id-ID" sz="2800" dirty="0" smtClean="0">
                <a:solidFill>
                  <a:srgbClr val="FF0000"/>
                </a:solidFill>
                <a:latin typeface="Segoe Print" pitchFamily="2" charset="0"/>
              </a:rPr>
              <a:t>Praktik</a:t>
            </a:r>
            <a:endParaRPr lang="id-ID" sz="28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0400" y="1828800"/>
            <a:ext cx="1447800" cy="3886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 rot="16200000">
            <a:off x="2575530" y="245367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dirty="0" smtClean="0">
                <a:latin typeface="Segoe Print" pitchFamily="2" charset="0"/>
              </a:rPr>
              <a:t>Wajib</a:t>
            </a:r>
          </a:p>
          <a:p>
            <a:r>
              <a:rPr lang="id-ID" sz="4800" dirty="0" smtClean="0">
                <a:latin typeface="Segoe Print" pitchFamily="2" charset="0"/>
              </a:rPr>
              <a:t>SIPP</a:t>
            </a:r>
            <a:endParaRPr lang="id-ID" sz="4800" dirty="0"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349200" y="33564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rgbClr val="FFFF00"/>
                </a:solidFill>
                <a:latin typeface="Century Gothic" pitchFamily="34" charset="0"/>
              </a:rPr>
              <a:t>Dikeluarkan oleh Pemda Kab/Kota</a:t>
            </a:r>
            <a:endParaRPr lang="id-ID" sz="24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2438400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Blip>
                <a:blip r:embed="rId3"/>
              </a:buBlip>
              <a:defRPr/>
            </a:pPr>
            <a:r>
              <a:rPr lang="id-ID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Salinan STR yg masih</a:t>
            </a:r>
            <a:endParaRPr lang="id-ID" sz="2400" i="1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id-ID" sz="2400" i="1" dirty="0" smtClean="0">
                <a:solidFill>
                  <a:schemeClr val="bg1"/>
                </a:solidFill>
              </a:rPr>
              <a:t>   </a:t>
            </a:r>
            <a:r>
              <a:rPr lang="en-US" sz="2400" i="1" dirty="0" smtClean="0">
                <a:solidFill>
                  <a:schemeClr val="bg1"/>
                </a:solidFill>
              </a:rPr>
              <a:t>berlaku</a:t>
            </a:r>
          </a:p>
          <a:p>
            <a:pPr lvl="1">
              <a:buBlip>
                <a:blip r:embed="rId3"/>
              </a:buBlip>
              <a:defRPr/>
            </a:pPr>
            <a:r>
              <a:rPr lang="id-ID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Rekomendasi OP</a:t>
            </a:r>
          </a:p>
          <a:p>
            <a:pPr lvl="1">
              <a:buBlip>
                <a:blip r:embed="rId3"/>
              </a:buBlip>
              <a:defRPr/>
            </a:pPr>
            <a:r>
              <a:rPr lang="id-ID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Pernyataan Memiliki</a:t>
            </a:r>
            <a:endParaRPr lang="id-ID" sz="2400" i="1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id-ID" sz="2400" i="1" dirty="0" smtClean="0">
                <a:solidFill>
                  <a:schemeClr val="bg1"/>
                </a:solidFill>
              </a:rPr>
              <a:t>   </a:t>
            </a:r>
            <a:r>
              <a:rPr lang="en-US" sz="2400" i="1" dirty="0" smtClean="0">
                <a:solidFill>
                  <a:schemeClr val="bg1"/>
                </a:solidFill>
              </a:rPr>
              <a:t> tempat praktik atau </a:t>
            </a:r>
            <a:endParaRPr lang="id-ID" sz="2400" i="1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id-ID" sz="2400" i="1" dirty="0" smtClean="0">
                <a:solidFill>
                  <a:schemeClr val="bg1"/>
                </a:solidFill>
              </a:rPr>
              <a:t>    </a:t>
            </a:r>
            <a:r>
              <a:rPr lang="en-US" sz="2400" i="1" dirty="0" smtClean="0">
                <a:solidFill>
                  <a:schemeClr val="bg1"/>
                </a:solidFill>
              </a:rPr>
              <a:t>keterangan Pimpinan</a:t>
            </a:r>
            <a:endParaRPr lang="id-ID" sz="2400" i="1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id-ID" sz="2400" i="1" dirty="0" smtClean="0">
                <a:solidFill>
                  <a:schemeClr val="bg1"/>
                </a:solidFill>
              </a:rPr>
              <a:t>   </a:t>
            </a:r>
            <a:r>
              <a:rPr lang="en-US" sz="2400" i="1" dirty="0" smtClean="0">
                <a:solidFill>
                  <a:schemeClr val="bg1"/>
                </a:solidFill>
              </a:rPr>
              <a:t> fasyankes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 descr="http://i437.photobucket.com/albums/qq94/Purplecalalilies/Backgrounds/purpledama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6000" contras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2209800"/>
            <a:ext cx="8458200" cy="206210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  <a:defRPr/>
            </a:pPr>
            <a:r>
              <a:rPr lang="id-ID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SIPP berlaku hanya </a:t>
            </a:r>
            <a:r>
              <a:rPr lang="en-US" sz="3200" dirty="0" smtClean="0">
                <a:solidFill>
                  <a:srgbClr val="FFFF00"/>
                </a:solidFill>
                <a:latin typeface="Segoe Print" pitchFamily="2" charset="0"/>
              </a:rPr>
              <a:t>1 tempat Praktik</a:t>
            </a:r>
            <a:endParaRPr lang="id-ID" sz="320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>
              <a:defRPr/>
            </a:pPr>
            <a:r>
              <a:rPr lang="id-ID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  <a:sym typeface="Wingdings" pitchFamily="2" charset="2"/>
              </a:rPr>
              <a:t>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paling banyak 2 tempat</a:t>
            </a:r>
          </a:p>
          <a:p>
            <a:pPr>
              <a:buBlip>
                <a:blip r:embed="rId3"/>
              </a:buBlip>
              <a:defRPr/>
            </a:pPr>
            <a:r>
              <a:rPr lang="id-ID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Praktik Mandiri </a:t>
            </a:r>
            <a:r>
              <a:rPr lang="en-US" sz="3200" dirty="0" smtClean="0">
                <a:solidFill>
                  <a:srgbClr val="FFFF00"/>
                </a:solidFill>
                <a:latin typeface="Segoe Print" pitchFamily="2" charset="0"/>
              </a:rPr>
              <a:t>harus pasang papan</a:t>
            </a:r>
            <a:endParaRPr lang="id-ID" sz="3200" dirty="0" smtClean="0">
              <a:solidFill>
                <a:srgbClr val="FFFF00"/>
              </a:solidFill>
              <a:latin typeface="Segoe Print" pitchFamily="2" charset="0"/>
            </a:endParaRPr>
          </a:p>
          <a:p>
            <a:pPr>
              <a:defRPr/>
            </a:pPr>
            <a:r>
              <a:rPr lang="id-ID" sz="3200" dirty="0" smtClean="0">
                <a:solidFill>
                  <a:srgbClr val="FFFF00"/>
                </a:solidFill>
                <a:latin typeface="Segoe Print" pitchFamily="2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Segoe Print" pitchFamily="2" charset="0"/>
              </a:rPr>
              <a:t>nama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066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rgbClr val="FFFF00"/>
                </a:solidFill>
                <a:latin typeface="Segoe Print" pitchFamily="2" charset="0"/>
              </a:rPr>
              <a:t>Lanjutan ...</a:t>
            </a:r>
            <a:endParaRPr lang="id-ID" sz="4000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http://www.christianbackgrounds123.com/images/powerpoint-presentation-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1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600200"/>
            <a:ext cx="802957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itchFamily="2" charset="0"/>
              </a:rPr>
              <a:t>wajib evaluasi kompetensi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Kelengkapan Administrasi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Keabsahan Ijazah oleh Mendik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Keterangan Sehat fisik dan mental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Penrnyataan mematuhi Etika Profesi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Penilaian kemampuan praktik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Keterangan te</a:t>
            </a:r>
            <a:r>
              <a:rPr kumimoji="0" lang="id-ID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L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ah mengikuti Program evaluasi Kompetensi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Sertifikat Kompetensi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28625"/>
            <a:ext cx="77724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latin typeface="Segoe Print" pitchFamily="2" charset="0"/>
                <a:ea typeface="+mj-ea"/>
                <a:cs typeface="+mj-cs"/>
              </a:rPr>
              <a:t>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zin </a:t>
            </a:r>
            <a:r>
              <a:rPr lang="id-ID" sz="4400" dirty="0" smtClean="0">
                <a:latin typeface="Segoe Print" pitchFamily="2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raktik </a:t>
            </a:r>
            <a:r>
              <a:rPr lang="id-ID" sz="4400" dirty="0" smtClean="0">
                <a:latin typeface="Segoe Print" pitchFamily="2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erawat WNA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7" name="Picture 5" descr="ag00108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6970">
            <a:off x="6952792" y="1337630"/>
            <a:ext cx="2057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http://www.christianbackgrounds123.com/images/powerpoint-presentation-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1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802957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Wajib STR Sementara (1 th)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Wajib SIPP (1 th) dan hanya perpanjangan 1 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Pendayagunaan  Perawat WNA diatuir PP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85800"/>
            <a:ext cx="58674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6000" dirty="0" smtClean="0">
                <a:solidFill>
                  <a:srgbClr val="C00000"/>
                </a:solidFill>
                <a:latin typeface="Segoe Print" pitchFamily="2" charset="0"/>
              </a:rPr>
              <a:t>Lanjutan ...</a:t>
            </a:r>
            <a:endParaRPr lang="id-ID" sz="60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 descr="https://encrypted-tbn2.gstatic.com/images?q=tbn:ANd9GcSJ8B19EmmrW6HEfC_kAbgduRRmqiPTKxUl7qTpG2pVpCB0lVB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3000" contrast="13000"/>
          </a:blip>
          <a:srcRect/>
          <a:stretch>
            <a:fillRect/>
          </a:stretch>
        </p:blipFill>
        <p:spPr bwMode="auto">
          <a:xfrm rot="10800000">
            <a:off x="-4" y="0"/>
            <a:ext cx="9144001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371600"/>
            <a:ext cx="802957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WAJIB EVALUASI KOMPETENSI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Kelengkapan Administrasi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Penilaian kemampuan praktik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STR dan SIPP sesuai dengan UU ini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Pendayagunaan  diatur Kemkes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28625"/>
            <a:ext cx="77724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zin </a:t>
            </a:r>
            <a:r>
              <a:rPr lang="id-ID" sz="44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raktik </a:t>
            </a:r>
            <a:r>
              <a:rPr lang="id-ID" sz="44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erawat WNI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ulusan </a:t>
            </a:r>
            <a:r>
              <a:rPr lang="id-ID" sz="44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uar </a:t>
            </a:r>
            <a:r>
              <a:rPr lang="id-ID" sz="44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egeri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 descr="https://encrypted-tbn2.gstatic.com/images?q=tbn:ANd9GcSJ8B19EmmrW6HEfC_kAbgduRRmqiPTKxUl7qTpG2pVpCB0lVB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3000" contrast="13000"/>
          </a:blip>
          <a:srcRect/>
          <a:stretch>
            <a:fillRect/>
          </a:stretch>
        </p:blipFill>
        <p:spPr bwMode="auto">
          <a:xfrm rot="10800000">
            <a:off x="-4" y="0"/>
            <a:ext cx="9144001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428625"/>
            <a:ext cx="77724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id-ID" sz="44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raktik </a:t>
            </a: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Kep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erawat</a:t>
            </a: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600200"/>
            <a:ext cx="84724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id-ID" sz="2800" dirty="0" smtClean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ilaksanakan di 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fasilitas pelayanan kesehatan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tempat lain sesuai dengan klien sasaran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id-ID" sz="2800" dirty="0" smtClean="0">
                <a:solidFill>
                  <a:srgbClr val="FFFF00"/>
                </a:solidFill>
                <a:latin typeface="Century Gothic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erdiri atas : praktik keperawatan 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mandiri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di fasyankes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 descr="https://encrypted-tbn2.gstatic.com/images?q=tbn:ANd9GcSJ8B19EmmrW6HEfC_kAbgduRRmqiPTKxUl7qTpG2pVpCB0lVB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3000" contrast="13000"/>
          </a:blip>
          <a:srcRect/>
          <a:stretch>
            <a:fillRect/>
          </a:stretch>
        </p:blipFill>
        <p:spPr bwMode="auto">
          <a:xfrm rot="10800000">
            <a:off x="-4" y="0"/>
            <a:ext cx="9144001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428625"/>
            <a:ext cx="77724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id-ID" sz="44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raktik </a:t>
            </a: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Kep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erawat</a:t>
            </a: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143000"/>
            <a:ext cx="84724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id-ID" sz="3200" dirty="0" smtClean="0">
                <a:solidFill>
                  <a:srgbClr val="FFFF00"/>
                </a:solidFill>
                <a:latin typeface="Century Gothic" pitchFamily="34" charset="0"/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raktik didasarkan:</a:t>
            </a:r>
          </a:p>
          <a:p>
            <a:pPr marL="742950" marR="0" lvl="1" indent="-28575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kode etik, standar pelayanan, standar profesi, spo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didasarkan kebutuhan yankes dan /atau yankep masyarakat di suatu wilayah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39999">
                <a:srgbClr val="00B050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381000" y="1371600"/>
            <a:ext cx="3000396" cy="107721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400" dirty="0">
                <a:latin typeface="Century Gothic" pitchFamily="34" charset="0"/>
              </a:rPr>
              <a:t> </a:t>
            </a:r>
            <a:r>
              <a:rPr lang="id-ID" sz="2000" dirty="0">
                <a:latin typeface="Century Gothic" pitchFamily="34" charset="0"/>
              </a:rPr>
              <a:t>Meningkatkatnya</a:t>
            </a:r>
          </a:p>
          <a:p>
            <a:pPr algn="ctr">
              <a:defRPr/>
            </a:pPr>
            <a:r>
              <a:rPr lang="id-ID" sz="2000" dirty="0">
                <a:latin typeface="Century Gothic" pitchFamily="34" charset="0"/>
              </a:rPr>
              <a:t>Kesadaran </a:t>
            </a:r>
            <a:r>
              <a:rPr lang="id-ID" sz="2000" dirty="0" smtClean="0">
                <a:latin typeface="Century Gothic" pitchFamily="34" charset="0"/>
              </a:rPr>
              <a:t>masya </a:t>
            </a:r>
            <a:r>
              <a:rPr lang="id-ID" sz="2000" dirty="0">
                <a:latin typeface="Century Gothic" pitchFamily="34" charset="0"/>
              </a:rPr>
              <a:t>thd</a:t>
            </a:r>
          </a:p>
          <a:p>
            <a:pPr algn="ctr">
              <a:defRPr/>
            </a:pPr>
            <a:r>
              <a:rPr lang="id-ID" sz="2000" dirty="0">
                <a:latin typeface="Century Gothic" pitchFamily="34" charset="0"/>
              </a:rPr>
              <a:t>hukum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2590800"/>
            <a:ext cx="300039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dirty="0">
                <a:latin typeface="Century Gothic" pitchFamily="34" charset="0"/>
              </a:rPr>
              <a:t>Masyarakat semakin kritis &amp; menghendaki pel.kes. bermutu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029200"/>
            <a:ext cx="2928958" cy="1631216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dirty="0">
                <a:latin typeface="Century Gothic" pitchFamily="34" charset="0"/>
              </a:rPr>
              <a:t>Mudah protes, mengajukan somasi, mengajukan gugatan, melaporkan ke kepolisian  </a:t>
            </a:r>
          </a:p>
        </p:txBody>
      </p:sp>
      <p:pic>
        <p:nvPicPr>
          <p:cNvPr id="18" name="Picture 22" descr="http://www.global-nurses.us/userfiles/image/nurse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571625"/>
            <a:ext cx="26670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http://www.global-nurses.us/userfiles/image/nurse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71625"/>
            <a:ext cx="26670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http://www.global-nurses.us/userfiles/image/nurse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643063"/>
            <a:ext cx="26670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3429002" y="1828802"/>
            <a:ext cx="1500186" cy="145732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86125" y="3286125"/>
            <a:ext cx="1571625" cy="714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928938" y="3929063"/>
            <a:ext cx="2214562" cy="16430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3733800"/>
            <a:ext cx="3000396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dirty="0">
                <a:latin typeface="Century Gothic" pitchFamily="34" charset="0"/>
              </a:rPr>
              <a:t>Pelanggan dilindungi  undang – undang ( UU Konsumen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286125" y="3500438"/>
            <a:ext cx="1571625" cy="7858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-5400000">
            <a:off x="2590006" y="2872582"/>
            <a:ext cx="3038476" cy="6461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3600" dirty="0" smtClean="0">
                <a:solidFill>
                  <a:schemeClr val="bg1"/>
                </a:solidFill>
                <a:latin typeface="Century Gothic" pitchFamily="34" charset="0"/>
              </a:rPr>
              <a:t>Diperlukan </a:t>
            </a:r>
            <a:endParaRPr lang="id-ID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0" y="4286250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800" dirty="0">
                <a:latin typeface="Century Gothic" pitchFamily="34" charset="0"/>
              </a:rPr>
              <a:t>Perawat Cerdas</a:t>
            </a:r>
          </a:p>
          <a:p>
            <a:pPr algn="ctr"/>
            <a:r>
              <a:rPr lang="id-ID" sz="2800" dirty="0">
                <a:latin typeface="Century Gothic" pitchFamily="34" charset="0"/>
              </a:rPr>
              <a:t>Profesional,Kompeten</a:t>
            </a:r>
          </a:p>
          <a:p>
            <a:pPr algn="ctr"/>
            <a:r>
              <a:rPr lang="id-ID" sz="2800" dirty="0" smtClean="0">
                <a:latin typeface="Century Gothic" pitchFamily="34" charset="0"/>
              </a:rPr>
              <a:t>Etis</a:t>
            </a:r>
          </a:p>
          <a:p>
            <a:pPr algn="ctr"/>
            <a:r>
              <a:rPr lang="id-ID" sz="2800" dirty="0" smtClean="0">
                <a:latin typeface="Century Gothic" pitchFamily="34" charset="0"/>
              </a:rPr>
              <a:t>Paham Perundangan</a:t>
            </a:r>
            <a:endParaRPr lang="id-ID" sz="2800" dirty="0">
              <a:latin typeface="Century Gothic" pitchFamily="34" charset="0"/>
            </a:endParaRPr>
          </a:p>
          <a:p>
            <a:pPr algn="ctr"/>
            <a:endParaRPr lang="id-ID" sz="2800" b="1" i="1" dirty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endParaRPr lang="id-ID" sz="28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52400"/>
            <a:ext cx="31242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id-ID" sz="2800" dirty="0" smtClean="0">
                <a:latin typeface="Century Gothic" pitchFamily="34" charset="0"/>
              </a:rPr>
              <a:t>Masyarakat</a:t>
            </a:r>
          </a:p>
          <a:p>
            <a:pPr algn="ctr"/>
            <a:r>
              <a:rPr lang="id-ID" sz="2800" dirty="0" smtClean="0">
                <a:latin typeface="Century Gothic" pitchFamily="34" charset="0"/>
              </a:rPr>
              <a:t>Maju/Modern</a:t>
            </a:r>
            <a:endParaRPr lang="id-ID" sz="2800" dirty="0">
              <a:latin typeface="Century Gothic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3048000" y="1143000"/>
            <a:ext cx="2362200" cy="1600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5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Pemberi Askep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Penyuluh dan Konselor Klien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Pengelola Pelayanan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Peneliti Keperawatan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Pelaksanatugas berdasar Pelimpahan wewenang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Pelaksana tugas dlm keterbatasan tertentu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Tugas secara bersama atau sendiri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Pelaksanaan tugas harus bertanggung jawab dan akuntabel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52400"/>
            <a:ext cx="23214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6000" dirty="0" smtClean="0">
                <a:solidFill>
                  <a:schemeClr val="bg1"/>
                </a:solidFill>
                <a:latin typeface="Century Gothic" pitchFamily="34" charset="0"/>
              </a:rPr>
              <a:t>Tugas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5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2438400"/>
            <a:ext cx="8610600" cy="678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Melakukan Pengkajian Kep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scr holistik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Menetapkan Diagnosis Keperawatan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Merencanakan tindakan Keperawatan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Melaksanakan tindakan keperawatan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Mengevaluasi tindakan keperawatan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Melakukan Rujukan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42938" y="357188"/>
            <a:ext cx="79295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entury Gothic" pitchFamily="34" charset="0"/>
              </a:rPr>
              <a:t>Wewenang ..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Century Gothic" pitchFamily="34" charset="0"/>
              </a:rPr>
              <a:t>Upaya Kesehatan Perorangan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5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71600" y="1295400"/>
            <a:ext cx="7772400" cy="678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Memberi tindakan gadar sesuai dg Kompetensi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Memberi Konsultasi keperaswatan dan berkolaborasi dg dokter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Melakukan penyuluhan kesehatan dan konseling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Melakukan penatalaksanaan pemberian obat kepada klien sesuai dengan resep tenaga medis atau obat bebas dan bebas terbatas.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dirty="0" smtClean="0">
                <a:solidFill>
                  <a:srgbClr val="FFFF00"/>
                </a:solidFill>
                <a:latin typeface="Segoe Print" pitchFamily="2" charset="0"/>
              </a:rPr>
              <a:t>Lanjutan ...</a:t>
            </a:r>
            <a:endParaRPr lang="id-ID" sz="4400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 descr="http://i437.photobucket.com/albums/qq94/Purplecalalilies/Backgrounds/purpledama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9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177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Melakukan Pengkajian Keperawatan Kesmas di tingkat keluarga dan masyarakat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Menetapkan permasalahan Keperawatan Kesmas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Membantu Penemuan kasus penyakit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Merencanakan tindakan keperawatan kesmas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Melakukan Rujukan kasus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Mengevaluasi hasil tindakan keperawatan kesmas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Menjalin kemitraan dalam perawatan Kesmas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Mengelola kasus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Melakukan penatalaksanaan keperawatan komplementer dan alternatif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Wewenang ….</a:t>
            </a:r>
            <a:br>
              <a:rPr kumimoji="0" lang="en-US" sz="40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en-US" sz="40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Upaya Kesehatan Masyarakat</a:t>
            </a:r>
            <a:br>
              <a:rPr kumimoji="0" lang="en-US" sz="40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 descr="http://i437.photobucket.com/albums/qq94/Purplecalalilies/Backgrounds/purpledama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9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Wewenang ….</a:t>
            </a:r>
            <a:b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lang="id-ID" sz="4000" dirty="0" smtClean="0">
                <a:solidFill>
                  <a:srgbClr val="FFFF00"/>
                </a:solidFill>
                <a:latin typeface="Segoe Print" pitchFamily="2" charset="0"/>
                <a:ea typeface="+mj-ea"/>
                <a:cs typeface="+mj-cs"/>
              </a:rPr>
              <a:t>Penyuluhan dan Konselor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1336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Melakukan pengkajian Keperawatan secara holistik ditingkat individu dan keluarga, serta tingkat kelompok masyarakat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Melakukan pemberdayaan masyarakat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Melakukan advokasi dalam perawatan kesmas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Menjalin kemitraan dalam perawatan kesmas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Melakukan Penyuluhan kesehatan &amp; Konseling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6" descr="http://www.bewallpaper.com/full/294004-blue-background-free-stock-photo-hd-public-domain-pictu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5000" contrast="14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590800"/>
            <a:ext cx="84582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Melakukan pengkajian dan menetapkan permasalahan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Merencanakan, melaksanakan, dan mengevaluasi pelayanan keperawatan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Mengelola kasus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762000"/>
            <a:ext cx="8243888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Wewenang …</a:t>
            </a:r>
            <a:b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Pengelola Pelayanan Keperawatan</a:t>
            </a:r>
            <a:b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7" name="Picture 5" descr="ag00108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6970">
            <a:off x="6687006" y="1566229"/>
            <a:ext cx="2057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6" descr="http://www.bewallpaper.com/full/294004-blue-background-free-stock-photo-hd-public-domain-pictu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5000" contrast="14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685800" y="6858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762000" y="1066800"/>
            <a:ext cx="66294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Wewenang …</a:t>
            </a:r>
            <a:endParaRPr kumimoji="0" lang="id-ID" sz="32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Pengelola Pelayanan</a:t>
            </a:r>
            <a:r>
              <a:rPr kumimoji="0" lang="id-ID" sz="32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Keprwtan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/>
            </a:r>
            <a:b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2600" y="2971800"/>
            <a:ext cx="6553200" cy="3143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Melakukan penelitian sesuai dengan Standar dan etika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Menggunakan sumber daya pada fasilitas pelayanan Kesehatan atas izin Pimpinan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Menggunakan pasien sebagai subjek penelitian sesuai dengan etika profesi dan ketentuan peraturan perundang-undangan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6" descr="https://encrypted-tbn0.gstatic.com/images?q=tbn:ANd9GcTl5u8MfalWl-D-3jZA3k9CcDHtqxJMmeu--GIPYC5QMiGxDGW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04800" y="2819400"/>
            <a:ext cx="2590800" cy="3810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6" name="Diagram 5"/>
          <p:cNvGraphicFramePr/>
          <p:nvPr/>
        </p:nvGraphicFramePr>
        <p:xfrm>
          <a:off x="2438400" y="2286000"/>
          <a:ext cx="6400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2438400" y="236220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DELEGATIF</a:t>
            </a:r>
            <a:r>
              <a:rPr lang="en-US" sz="2800" dirty="0" smtClean="0">
                <a:latin typeface="Century Gothic" pitchFamily="34" charset="0"/>
              </a:rPr>
              <a:t> : </a:t>
            </a:r>
            <a:endParaRPr lang="id-ID" sz="2800" dirty="0" smtClean="0">
              <a:latin typeface="Century Gothic" pitchFamily="34" charset="0"/>
            </a:endParaRPr>
          </a:p>
          <a:p>
            <a:endParaRPr lang="id-ID" sz="1200" dirty="0" smtClean="0">
              <a:latin typeface="Century Gothic" pitchFamily="34" charset="0"/>
            </a:endParaRPr>
          </a:p>
          <a:p>
            <a:pPr>
              <a:buBlip>
                <a:blip r:embed="rId7"/>
              </a:buBlip>
            </a:pPr>
            <a:r>
              <a:rPr lang="id-ID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tanggung jawab berpindah</a:t>
            </a:r>
            <a:endParaRPr lang="id-ID" sz="2000" dirty="0" smtClean="0">
              <a:latin typeface="Century Gothic" pitchFamily="34" charset="0"/>
            </a:endParaRPr>
          </a:p>
          <a:p>
            <a:pPr>
              <a:buBlip>
                <a:blip r:embed="rId7"/>
              </a:buBlip>
            </a:pPr>
            <a:r>
              <a:rPr lang="id-ID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hanya dapat diberikan kepada perawat</a:t>
            </a:r>
            <a:endParaRPr lang="id-ID" sz="2000" dirty="0" smtClean="0">
              <a:latin typeface="Century Gothic" pitchFamily="34" charset="0"/>
            </a:endParaRPr>
          </a:p>
          <a:p>
            <a:r>
              <a:rPr lang="id-ID" sz="2000" dirty="0" smtClean="0">
                <a:latin typeface="Century Gothic" pitchFamily="34" charset="0"/>
              </a:rPr>
              <a:t>  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id-ID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atau Perawat Vokasi terlatih se</a:t>
            </a:r>
            <a:r>
              <a:rPr lang="id-ID" sz="2000" dirty="0" smtClean="0">
                <a:latin typeface="Century Gothic" pitchFamily="34" charset="0"/>
              </a:rPr>
              <a:t>suai</a:t>
            </a:r>
            <a:r>
              <a:rPr lang="en-US" sz="2000" dirty="0" smtClean="0"/>
              <a:t> </a:t>
            </a:r>
            <a:endParaRPr lang="id-ID" sz="2000" dirty="0" smtClean="0"/>
          </a:p>
          <a:p>
            <a:r>
              <a:rPr lang="id-ID" sz="2000" dirty="0" smtClean="0">
                <a:latin typeface="Century Gothic" pitchFamily="34" charset="0"/>
              </a:rPr>
              <a:t>    </a:t>
            </a:r>
            <a:r>
              <a:rPr lang="en-US" sz="2000" dirty="0" smtClean="0">
                <a:latin typeface="Century Gothic" pitchFamily="34" charset="0"/>
              </a:rPr>
              <a:t>kompetensi yg dibutuhkan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4724400"/>
            <a:ext cx="533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MANDAT</a:t>
            </a:r>
            <a:r>
              <a:rPr lang="en-US" sz="2800" dirty="0" smtClean="0"/>
              <a:t> : </a:t>
            </a:r>
            <a:endParaRPr lang="id-ID" sz="2800" dirty="0" smtClean="0"/>
          </a:p>
          <a:p>
            <a:endParaRPr lang="id-ID" sz="1600" dirty="0" smtClean="0"/>
          </a:p>
          <a:p>
            <a:pPr>
              <a:buBlip>
                <a:blip r:embed="rId7"/>
              </a:buBlip>
            </a:pPr>
            <a:r>
              <a:rPr lang="en-US" sz="2000" dirty="0" smtClean="0"/>
              <a:t> </a:t>
            </a:r>
            <a:r>
              <a:rPr lang="en-US" sz="2000" dirty="0" smtClean="0">
                <a:latin typeface="Century Gothic" pitchFamily="34" charset="0"/>
              </a:rPr>
              <a:t>oleh medis – pwt  : tindakan medis </a:t>
            </a:r>
          </a:p>
          <a:p>
            <a:pPr>
              <a:buBlip>
                <a:blip r:embed="rId7"/>
              </a:buBlip>
            </a:pPr>
            <a:r>
              <a:rPr lang="en-US" sz="2000" dirty="0" smtClean="0">
                <a:latin typeface="Century Gothic" pitchFamily="34" charset="0"/>
              </a:rPr>
              <a:t> dibawah pengawasan</a:t>
            </a:r>
            <a:endParaRPr lang="id-ID" sz="2000" dirty="0" smtClean="0">
              <a:latin typeface="Century Gothic" pitchFamily="34" charset="0"/>
            </a:endParaRPr>
          </a:p>
          <a:p>
            <a:pPr>
              <a:buBlip>
                <a:blip r:embed="rId7"/>
              </a:buBlip>
            </a:pPr>
            <a:r>
              <a:rPr lang="en-US" sz="2000" dirty="0" smtClean="0">
                <a:latin typeface="Century Gothic" pitchFamily="34" charset="0"/>
              </a:rPr>
              <a:t> Tg  jwb berada pd pemberi</a:t>
            </a:r>
            <a:r>
              <a:rPr lang="id-ID" sz="2000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wewenang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4191000"/>
            <a:ext cx="243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Dilakukan </a:t>
            </a:r>
            <a:endParaRPr lang="id-ID" sz="3200" dirty="0" smtClean="0">
              <a:latin typeface="Century Gothic" pitchFamily="34" charset="0"/>
            </a:endParaRPr>
          </a:p>
          <a:p>
            <a:r>
              <a:rPr lang="en-US" sz="3200" dirty="0" smtClean="0">
                <a:latin typeface="Century Gothic" pitchFamily="34" charset="0"/>
              </a:rPr>
              <a:t>secara</a:t>
            </a:r>
            <a:r>
              <a:rPr lang="en-US" sz="3200" dirty="0" smtClean="0"/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28600"/>
            <a:ext cx="8686800" cy="838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rgbClr val="FFFF99"/>
                </a:solidFill>
                <a:latin typeface="Segoe Print" pitchFamily="2" charset="0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elimpahan </a:t>
            </a:r>
            <a:r>
              <a:rPr lang="id-ID" sz="4400" dirty="0" smtClean="0">
                <a:solidFill>
                  <a:srgbClr val="FFFF99"/>
                </a:solidFill>
                <a:latin typeface="Segoe Print" pitchFamily="2" charset="0"/>
                <a:ea typeface="+mj-ea"/>
                <a:cs typeface="+mj-cs"/>
              </a:rPr>
              <a:t>W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ewenang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12192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Century Gothic" pitchFamily="34" charset="0"/>
              </a:rPr>
              <a:t>Hanya dpt tertulis medis – pwt  suatu tindakan medis, dan dievaluasi pelaksanaannya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6" descr="https://encrypted-tbn0.gstatic.com/images?q=tbn:ANd9GcTl5u8MfalWl-D-3jZA3k9CcDHtqxJMmeu--GIPYC5QMiGxDGW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81000" y="1752600"/>
            <a:ext cx="8305800" cy="472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590800"/>
            <a:ext cx="6705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Melaksanakan tindakan medis sesuai dengan kompetensinya atas pelimpahan wewenang delegatif  tenaga medis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Melakukan tindakan medis dibawah pengawasan atas pelimpahan wewenang mandat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Memberi pelayanan Kesehatan sesuai dg program pemerintah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rgbClr val="FFFF99"/>
                </a:solidFill>
                <a:latin typeface="Segoe Print" pitchFamily="2" charset="0"/>
                <a:ea typeface="+mj-ea"/>
                <a:cs typeface="+mj-cs"/>
              </a:rPr>
              <a:t>W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ewenang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alam </a:t>
            </a:r>
            <a:r>
              <a:rPr lang="id-ID" sz="4400" dirty="0" smtClean="0">
                <a:solidFill>
                  <a:srgbClr val="FFFF99"/>
                </a:solidFill>
                <a:latin typeface="Segoe Print" pitchFamily="2" charset="0"/>
                <a:ea typeface="+mj-ea"/>
                <a:cs typeface="+mj-cs"/>
              </a:rPr>
              <a:t>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ugas </a:t>
            </a:r>
            <a:r>
              <a:rPr lang="id-ID" sz="4400" dirty="0" smtClean="0">
                <a:solidFill>
                  <a:srgbClr val="FFFF99"/>
                </a:solidFill>
                <a:latin typeface="Segoe Print" pitchFamily="2" charset="0"/>
                <a:ea typeface="+mj-ea"/>
                <a:cs typeface="+mj-cs"/>
              </a:rPr>
              <a:t>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impah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4" descr="https://encrypted-tbn2.gstatic.com/images?q=tbn:ANd9GcSuKQoYjeQA1Vt7ZgG-osQZz7RAO0I3zU0iUu_GmI0V-AGZ-E6Yqm6l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4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1336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Penugasan pemerintah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Keadaan tidak adanya TM dan /atau TK disuatu wilayah tempat perawat bertugas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Keadaan tsb ditetapkan oleh SKPD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Pelaksanaan tugas memperhatikan kompetensi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09600"/>
            <a:ext cx="8686800" cy="838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Tugas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D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alam 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eadaan 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eterbatasan 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ertentu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43013" name="Picture 6" descr="mister b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0"/>
            <a:ext cx="3357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81000" y="60960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GungsuhChe" pitchFamily="49" charset="-127"/>
                <a:ea typeface="GungsuhChe" pitchFamily="49" charset="-127"/>
              </a:rPr>
              <a:t>Urgensi </a:t>
            </a:r>
            <a:r>
              <a:rPr lang="en-GB" sz="6600" dirty="0">
                <a:solidFill>
                  <a:schemeClr val="accent4">
                    <a:lumMod val="20000"/>
                    <a:lumOff val="80000"/>
                  </a:schemeClr>
                </a:solidFill>
                <a:latin typeface="GungsuhChe" pitchFamily="49" charset="-127"/>
                <a:ea typeface="GungsuhChe" pitchFamily="49" charset="-127"/>
              </a:rPr>
              <a:t>UUK</a:t>
            </a:r>
            <a:endParaRPr lang="en-US" sz="6600" dirty="0">
              <a:solidFill>
                <a:schemeClr val="accent4">
                  <a:lumMod val="20000"/>
                  <a:lumOff val="80000"/>
                </a:schemeClr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228600" y="2438400"/>
            <a:ext cx="7696200" cy="3833813"/>
          </a:xfrm>
        </p:spPr>
        <p:txBody>
          <a:bodyPr>
            <a:normAutofit fontScale="85000" lnSpcReduction="20000"/>
          </a:bodyPr>
          <a:lstStyle/>
          <a:p>
            <a:pPr marL="365125" indent="-255588" eaLnBrk="1" hangingPunct="1">
              <a:buFont typeface="Wingdings 2" pitchFamily="18" charset="2"/>
              <a:buNone/>
            </a:pPr>
            <a:endParaRPr lang="en-US" sz="1400" dirty="0" smtClean="0"/>
          </a:p>
          <a:p>
            <a:pPr marL="365125" indent="-255588" eaLnBrk="1" hangingPunct="1"/>
            <a:r>
              <a:rPr lang="id-ID" dirty="0" smtClean="0">
                <a:solidFill>
                  <a:srgbClr val="FFFF00"/>
                </a:solidFill>
                <a:latin typeface="Century Gothic" pitchFamily="34" charset="0"/>
              </a:rPr>
              <a:t>M</a:t>
            </a:r>
            <a:r>
              <a:rPr lang="en-US" dirty="0" smtClean="0">
                <a:solidFill>
                  <a:srgbClr val="FFFF00"/>
                </a:solidFill>
                <a:latin typeface="Century Gothic" pitchFamily="34" charset="0"/>
              </a:rPr>
              <a:t>enata “sistem” keperawatan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</a:t>
            </a:r>
          </a:p>
          <a:p>
            <a:pPr marL="765175" lvl="1" indent="-255588" eaLnBrk="1" hangingPunct="1">
              <a:buFontTx/>
              <a:buChar char="-"/>
            </a:pP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pengakuan </a:t>
            </a:r>
          </a:p>
          <a:p>
            <a:pPr marL="765175" lvl="1" indent="-255588" eaLnBrk="1" hangingPunct="1">
              <a:buFontTx/>
              <a:buChar char="-"/>
            </a:pP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bentuk praktik/ asuhan</a:t>
            </a:r>
          </a:p>
          <a:p>
            <a:pPr marL="765175" lvl="1" indent="-255588" eaLnBrk="1" hangingPunct="1">
              <a:buFontTx/>
              <a:buChar char="-"/>
            </a:pP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kualifikasi dan kompetansi</a:t>
            </a:r>
          </a:p>
          <a:p>
            <a:pPr marL="765175" lvl="1" indent="-255588" eaLnBrk="1" hangingPunct="1">
              <a:buFontTx/>
              <a:buChar char="-"/>
            </a:pP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standarisasi </a:t>
            </a:r>
          </a:p>
          <a:p>
            <a:pPr marL="365125" indent="-255588" eaLnBrk="1" hangingPunct="1"/>
            <a:r>
              <a:rPr lang="id-ID" dirty="0" smtClean="0">
                <a:solidFill>
                  <a:srgbClr val="FFFF00"/>
                </a:solidFill>
                <a:latin typeface="Century Gothic" pitchFamily="34" charset="0"/>
              </a:rPr>
              <a:t>P</a:t>
            </a:r>
            <a:r>
              <a:rPr lang="en-US" dirty="0" smtClean="0">
                <a:solidFill>
                  <a:srgbClr val="FFFF00"/>
                </a:solidFill>
                <a:latin typeface="Century Gothic" pitchFamily="34" charset="0"/>
              </a:rPr>
              <a:t>erlindungan dan kepastian hukum</a:t>
            </a:r>
          </a:p>
        </p:txBody>
      </p:sp>
      <p:pic>
        <p:nvPicPr>
          <p:cNvPr id="7" name="Picture 5" descr="ag0010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6970">
            <a:off x="2267407" y="1642431"/>
            <a:ext cx="2057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4" descr="https://encrypted-tbn2.gstatic.com/images?q=tbn:ANd9GcSuKQoYjeQA1Vt7ZgG-osQZz7RAO0I3zU0iUu_GmI0V-AGZ-E6Yqm6l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4000" contras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09600"/>
            <a:ext cx="8686800" cy="838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Tugas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</a:b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D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alam 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eadaan 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eterbatasan 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ertentu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2332037"/>
            <a:ext cx="670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Melakukan pengobatan utk penyakit umum dalam hal tdk terdapat tenaga medis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Merujuk Pasien sesuai ketentuan pada sistem rujukan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Melakukan pelayanan kefarmasian terbatas dlm hal tidak terdapat TK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600200"/>
            <a:ext cx="7620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Untuk Pertolongan pertama perawat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Segoe Print" pitchFamily="2" charset="0"/>
              </a:rPr>
              <a:t>dpt melakukan tindakan medis dan pemberian obat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sesuai dg kompetensinya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TUJUAN untuk menyelamatkan nyawa dan mencegah kecacatan lebih lanjut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Keadaan darurat : Keadaan mengancam nyawa atau kecacatan Klien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Ditetapkan oleh Perawat berdasarkan keilmuannya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81000"/>
            <a:ext cx="8686800" cy="838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800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D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alam </a:t>
            </a:r>
            <a:r>
              <a:rPr lang="id-ID" sz="4800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K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eadaan </a:t>
            </a:r>
            <a:r>
              <a:rPr lang="id-ID" sz="4800" dirty="0" smtClean="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rPr>
              <a:t>D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arurat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381000"/>
            <a:ext cx="8686800" cy="838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Hak</a:t>
            </a:r>
            <a:r>
              <a:rPr kumimoji="0" lang="id-ID" sz="6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&amp; Kewajiban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76600" y="1295400"/>
            <a:ext cx="5638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Memperoleh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</a:rPr>
              <a:t>perlindungan hukum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sepanjang melaksanakan tugas sesuai : std profesi, std pelayanan, SPO dan ketentuan Peruu-an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Memperoleh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</a:rPr>
              <a:t>Informasi yang benar, jeas dan jujur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dari klien dan/atau keluarga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Menerima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</a:rPr>
              <a:t>imbal jasa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atas Pelayanan Keperawatan yang telah diberikan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</a:rPr>
              <a:t>Menolak keinginan Klien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yg bertentangan dengan Standar (profesi/Pelayanan/PO/ Kode etik) dan per UU-an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Memperoleh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Print" pitchFamily="2" charset="0"/>
              </a:rPr>
              <a:t>fasilitas kerja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sesuai standar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24000" y="2514600"/>
            <a:ext cx="1676400" cy="3048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 smtClean="0">
                <a:latin typeface="Century Gothic" pitchFamily="34" charset="0"/>
              </a:rPr>
              <a:t>Hak</a:t>
            </a:r>
            <a:endParaRPr lang="id-ID" sz="4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2" descr="https://encrypted-tbn2.gstatic.com/images?q=tbn:ANd9GcR6DmLRBukB-2rJS8Cwt4h0Fk-HlUdGK87PQ-PT5WrAb0SwqgTOD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240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Melengkapi sarana dan Prasarana Pelayanan keperawatan sesuai dg standar Pelayanan keperawatan dan ketentuan Per UU-an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Memberi Peleyanan Keperawatan sesuai Standar (profesi/Pelayanan/PO/ Kode etik) dan per UU-an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Merujuk Klien yang tidak dapat ditangani kepada perawat atau nakes lain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Mendokumentasikan Asuhan keperawatan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09600" y="381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d-ID" sz="5400" dirty="0" smtClean="0">
                <a:solidFill>
                  <a:srgbClr val="FFFF00"/>
                </a:solidFill>
                <a:latin typeface="Segoe Print" pitchFamily="2" charset="0"/>
              </a:rPr>
              <a:t>K</a:t>
            </a:r>
            <a:r>
              <a:rPr lang="en-US" sz="5400" dirty="0" smtClean="0">
                <a:solidFill>
                  <a:srgbClr val="FFFF00"/>
                </a:solidFill>
                <a:latin typeface="Segoe Print" pitchFamily="2" charset="0"/>
              </a:rPr>
              <a:t>ewajiban </a:t>
            </a:r>
            <a:r>
              <a:rPr lang="id-ID" sz="5400" dirty="0" smtClean="0">
                <a:solidFill>
                  <a:srgbClr val="FFFF00"/>
                </a:solidFill>
                <a:latin typeface="Segoe Print" pitchFamily="2" charset="0"/>
              </a:rPr>
              <a:t>P</a:t>
            </a:r>
            <a:r>
              <a:rPr lang="en-US" sz="5400" dirty="0" smtClean="0">
                <a:solidFill>
                  <a:srgbClr val="FFFF00"/>
                </a:solidFill>
                <a:latin typeface="Segoe Print" pitchFamily="2" charset="0"/>
              </a:rPr>
              <a:t>erawat</a:t>
            </a:r>
            <a:endParaRPr lang="en-US" sz="5400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2" descr="https://encrypted-tbn2.gstatic.com/images?q=tbn:ANd9GcR6DmLRBukB-2rJS8Cwt4h0Fk-HlUdGK87PQ-PT5WrAb0SwqgTOD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Memberi informasi yang lengkap, jujur, benar, jelasn dan mudah dimengerti mengenai tindakan keperawatan kpd klien dan/atau keluarga sesuai dengan batas kewenangannya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Melaksanakan tindakan Pelimpahan wewenang dari Nakes lain sesuai dengan kompetensi Perawat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Melaksanakan penugasan khusus yang ditetapkan pemerintah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685800"/>
            <a:ext cx="449580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5400" dirty="0" smtClean="0">
                <a:latin typeface="Segoe Print" pitchFamily="2" charset="0"/>
              </a:rPr>
              <a:t>Lanjutan ...</a:t>
            </a:r>
            <a:endParaRPr lang="id-ID" sz="54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2.gstatic.com/images?q=tbn:ANd9GcQT5R2987g8lAoXF4XOkSgCl2TSjK5VccpZIKwgeZZOfIAP_5AJ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-5000" contras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1524000" y="685800"/>
          <a:ext cx="7620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676400" y="838200"/>
            <a:ext cx="3929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5400" dirty="0" smtClean="0">
                <a:solidFill>
                  <a:srgbClr val="FFFF00"/>
                </a:solidFill>
                <a:latin typeface="Segoe Print" pitchFamily="2" charset="0"/>
              </a:rPr>
              <a:t>H</a:t>
            </a:r>
            <a:r>
              <a:rPr lang="en-US" sz="5400" dirty="0" smtClean="0">
                <a:solidFill>
                  <a:srgbClr val="FFFF00"/>
                </a:solidFill>
                <a:latin typeface="Segoe Print" pitchFamily="2" charset="0"/>
              </a:rPr>
              <a:t>ak </a:t>
            </a:r>
            <a:r>
              <a:rPr lang="id-ID" sz="5400" dirty="0" smtClean="0">
                <a:solidFill>
                  <a:srgbClr val="FFFF00"/>
                </a:solidFill>
                <a:latin typeface="Segoe Print" pitchFamily="2" charset="0"/>
              </a:rPr>
              <a:t>K</a:t>
            </a:r>
            <a:r>
              <a:rPr lang="en-US" sz="5400" dirty="0" smtClean="0">
                <a:solidFill>
                  <a:srgbClr val="FFFF00"/>
                </a:solidFill>
                <a:latin typeface="Segoe Print" pitchFamily="2" charset="0"/>
              </a:rPr>
              <a:t>lien</a:t>
            </a:r>
            <a:endParaRPr lang="en-US" sz="5400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33600" y="2362200"/>
            <a:ext cx="6553200" cy="3763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lang="id-ID" sz="2400" dirty="0" smtClean="0">
                <a:latin typeface="Century Gothic" pitchFamily="34" charset="0"/>
              </a:rPr>
              <a:t>M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endapatkan informasi secara benar, jelas, dan jujur tentang tindakan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K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eperawatanyang akan dilakukan;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lang="id-ID" sz="2400" dirty="0" smtClean="0">
                <a:latin typeface="Century Gothic" pitchFamily="34" charset="0"/>
              </a:rPr>
              <a:t>M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eminta pendapat Perawat lain dan/atau tenaga kesehatan lainnya;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lang="id-ID" sz="2400" dirty="0" smtClean="0">
                <a:latin typeface="Century Gothic" pitchFamily="34" charset="0"/>
              </a:rPr>
              <a:t>M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endapatkan Pelayanan Keperawatan sesuai dengan kode etik,standar Pelayanan Keperawatan, standar profesi, standar prosedur operasional, dan ketentuan Peraturan Perundang-undangan;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lang="id-ID" sz="2400" dirty="0" smtClean="0">
                <a:latin typeface="Century Gothic" pitchFamily="34" charset="0"/>
              </a:rPr>
              <a:t>M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emberi persetujuan atau penolakan tindakan Keperawatan yang akan diterimanya; 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lang="id-ID" sz="2400" dirty="0" smtClean="0">
                <a:latin typeface="Century Gothic" pitchFamily="34" charset="0"/>
              </a:rPr>
              <a:t>M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emperoleh keterjagaan kerahasiaan kondisi kesehatannya.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2.gstatic.com/images?q=tbn:ANd9GcQT5R2987g8lAoXF4XOkSgCl2TSjK5VccpZIKwgeZZOfIAP_5AJ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-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1524000" y="685800"/>
          <a:ext cx="7620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2743200"/>
            <a:ext cx="6553200" cy="3395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memberikan informasi yang benar, jelas, dan jujur tentang masalah kesehatannya;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mematuhi nasihat dan petunjuk Perawat;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mematuhi ketentuan yang berlaku di Fasilitas Pelayanan Kesehatan; dan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memberikan imbalan jasa atas pelayanan yang diterima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600200" y="838200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4800" dirty="0" smtClean="0">
                <a:solidFill>
                  <a:srgbClr val="FFFF00"/>
                </a:solidFill>
                <a:latin typeface="Segoe Print" pitchFamily="2" charset="0"/>
              </a:rPr>
              <a:t>K</a:t>
            </a:r>
            <a:r>
              <a:rPr lang="en-US" sz="4800" dirty="0" smtClean="0">
                <a:solidFill>
                  <a:srgbClr val="FFFF00"/>
                </a:solidFill>
                <a:latin typeface="Segoe Print" pitchFamily="2" charset="0"/>
              </a:rPr>
              <a:t>ewajiban </a:t>
            </a:r>
            <a:r>
              <a:rPr lang="id-ID" sz="4800" dirty="0" smtClean="0">
                <a:solidFill>
                  <a:srgbClr val="FFFF00"/>
                </a:solidFill>
                <a:latin typeface="Segoe Print" pitchFamily="2" charset="0"/>
              </a:rPr>
              <a:t>K</a:t>
            </a:r>
            <a:r>
              <a:rPr lang="en-US" sz="4800" dirty="0" smtClean="0">
                <a:solidFill>
                  <a:srgbClr val="FFFF00"/>
                </a:solidFill>
                <a:latin typeface="Segoe Print" pitchFamily="2" charset="0"/>
              </a:rPr>
              <a:t>lien </a:t>
            </a:r>
            <a:endParaRPr lang="en-US" sz="4800" dirty="0"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2" descr="https://encrypted-tbn3.gstatic.com/images?q=tbn:ANd9GcS2PPw2qCEVrDP0ItTEHohTHdkdwMUoFPr-U-3AmZvdUu_C25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1295400"/>
            <a:ext cx="7086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Sebagai wadah yang menghimpun perawat secara nasional dan berbadan hukum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Tujuan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Meningkatkan dan /atau mengembangkan pengetahuan dan keterampilan, martabat, dan etika profesi perawat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Mempersatukan dan memberdayakan perawat dalam rangka menunjang pembangunan kesehatan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54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+mj-cs"/>
              </a:rPr>
              <a:t>O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rganisasi </a:t>
            </a:r>
            <a:r>
              <a:rPr lang="id-ID" sz="54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+mj-cs"/>
              </a:rPr>
              <a:t>P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rofesi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2" descr="https://encrypted-tbn3.gstatic.com/images?q=tbn:ANd9GcS2PPw2qCEVrDP0ItTEHohTHdkdwMUoFPr-U-3AmZvdUu_C25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09800" y="1785938"/>
            <a:ext cx="655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Berfungsi : Pemersatu, pembina, Pengembang dan Pengawas keperawatan di INDONESIA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Berlokasi di IBU KOTA NKRI dan dapat membentuk perwakilan di daerah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685800"/>
            <a:ext cx="518160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5400" dirty="0" smtClean="0">
                <a:solidFill>
                  <a:schemeClr val="bg1"/>
                </a:solidFill>
                <a:latin typeface="Segoe Print" pitchFamily="2" charset="0"/>
              </a:rPr>
              <a:t>Lanjutan ...</a:t>
            </a:r>
            <a:endParaRPr lang="id-ID" sz="54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3.gstatic.com/images?q=tbn:ANd9GcS8DPJTAZzp-4rc-zz_UFZhuKLkHNUUSHEpnLXKqBPsfgU1no_j9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514600" y="1295400"/>
            <a:ext cx="6400800" cy="5334000"/>
          </a:xfrm>
          <a:prstGeom prst="ellipse">
            <a:avLst/>
          </a:prstGeom>
          <a:solidFill>
            <a:srgbClr val="F6F5C3"/>
          </a:solidFill>
          <a:ln>
            <a:solidFill>
              <a:srgbClr val="DA4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2209800"/>
            <a:ext cx="5738813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Badan otonom di dalam organisasi profesi perawat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Bertanggung jawab Kepada OP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Fungsi : mengembangkan cabang disiplin ilmu Kep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dan mengembangkan standar pendidikan tinggi bagi perawat profesi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54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+mj-cs"/>
              </a:rPr>
              <a:t>K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olegium </a:t>
            </a:r>
            <a:r>
              <a:rPr lang="id-ID" sz="54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+mj-cs"/>
              </a:rPr>
              <a:t>K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eperawatan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0" descr="https://encrypted-tbn3.gstatic.com/images?q=tbn:ANd9GcQOm0-lmX_Ob6Y7hMZGgqvJKbAAFtUp-g8eO7Uo3-ekrOJ3US2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819400" y="1676400"/>
            <a:ext cx="6324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6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Perawat tetap akan menjadi pendukung tenaga medis dalam pelayanan kesehatan (pelengkap penderita),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6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Arah pengembangan Profesi perawat di Indonesia tidak jelas sangat tergantung persepsi Kementerian Kesehatan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6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Tidak akan ada Pengakuan dari Asuransi terhadap asuhan keperawatan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6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Perawat Indonesia suit bersaing karena di negara lain terjadi Down Grade akibat belum mempunyai sistem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65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Tidak adanya penghargaan yang setimpa terhadap tugas-tugas khusus yang merupakan pengabdian luar biasa pada remote area.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401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ondisi </a:t>
            </a:r>
            <a:r>
              <a:rPr lang="id-ID" sz="36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erawat </a:t>
            </a:r>
            <a:r>
              <a:rPr lang="id-ID" sz="36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B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ila </a:t>
            </a:r>
            <a:r>
              <a:rPr lang="id-ID" sz="36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idak </a:t>
            </a:r>
            <a:r>
              <a:rPr lang="id-ID" sz="36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da U</a:t>
            </a: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U</a:t>
            </a:r>
            <a:r>
              <a:rPr lang="id-ID" sz="36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AngsanaUPC" pitchFamily="18" charset="-34"/>
              </a:rPr>
              <a:t>K</a:t>
            </a:r>
            <a:endParaRPr kumimoji="0" lang="id-ID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ungsuhChe" pitchFamily="49" charset="-127"/>
              <a:ea typeface="GungsuhChe" pitchFamily="49" charset="-127"/>
              <a:cs typeface="AngsanaUPC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828800"/>
            <a:ext cx="2743200" cy="35052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13" descr="NURS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44" y="2667000"/>
            <a:ext cx="2127956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3.gstatic.com/images?q=tbn:ANd9GcS8DPJTAZzp-4rc-zz_UFZhuKLkHNUUSHEpnLXKqBPsfgU1no_j9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id-ID" sz="2800" dirty="0" smtClean="0">
                <a:solidFill>
                  <a:schemeClr val="bg1"/>
                </a:solidFill>
                <a:latin typeface="Century Gothic" pitchFamily="34" charset="0"/>
              </a:rPr>
              <a:t>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ntuk meningkatkan mutu praktik keperawatan, memberi perlindungan serta kepastian hukum kepada perawat dan masyarakat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id-ID" sz="280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erupakan bagian dari konsil nakes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id-ID" sz="2800" dirty="0" smtClean="0">
                <a:solidFill>
                  <a:schemeClr val="bg1"/>
                </a:solidFill>
                <a:latin typeface="Century Gothic" pitchFamily="34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erkedudukan di ibu kota negara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id-ID" sz="2800" dirty="0" smtClean="0">
                <a:solidFill>
                  <a:schemeClr val="bg1"/>
                </a:solidFill>
                <a:latin typeface="Century Gothic" pitchFamily="34" charset="0"/>
              </a:rPr>
              <a:t>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ungsi pengaturan, penetapan dan pembinaan perawat dalam menjalankan praktik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60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onsil </a:t>
            </a:r>
            <a:r>
              <a:rPr lang="id-ID" sz="60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eperawatan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3.gstatic.com/images?q=tbn:ANd9GcS8DPJTAZzp-4rc-zz_UFZhuKLkHNUUSHEpnLXKqBPsfgU1no_j9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8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Melakukan Registrasi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Melakukan Pembinaan perawat dalam menjalankan Praktik keperawatan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Menyusun standar Pendidikan keperawatan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Menyusun standar Praktik dan Standar Kompetensi Perawat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Menegakkan didiplin perawat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60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ugas </a:t>
            </a:r>
            <a:r>
              <a:rPr lang="id-ID" sz="60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onsil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4" descr="https://encrypted-tbn1.gstatic.com/images?q=tbn:ANd9GcStPWELf4aFukMADDvDQ-N6LZvyMWxBo3EShsQFEP7jAQmwO2mFM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-33000" contras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Menyetujui/menolak permohonan registrasi Perawat termasuk perawat WNA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Menerbitkan atau mencabut STR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Menyelidiki dan menangani masalah pelanggaran disiplin perawat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Menetapkan dan memberikan sanksi disiplin profesi perawat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Memberi pertimbangan pendirian atau penutupan Institusi Pendidikan keperawtan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286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Wewenang KONSIL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4" descr="https://encrypted-tbn1.gstatic.com/images?q=tbn:ANd9GcStPWELf4aFukMADDvDQ-N6LZvyMWxBo3EShsQFEP7jAQmwO2mFM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-33000" contrast="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133600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id-ID" sz="2800" dirty="0" smtClean="0">
                <a:solidFill>
                  <a:srgbClr val="FFFF99"/>
                </a:solidFill>
                <a:latin typeface="Century Gothic" pitchFamily="34" charset="0"/>
              </a:rPr>
              <a:t>J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umlah paling banyak 9 orang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lang="id-ID" sz="2800" dirty="0" smtClean="0">
                <a:solidFill>
                  <a:srgbClr val="FFFF99"/>
                </a:solidFill>
                <a:latin typeface="Century Gothic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rdiri atas unsur : pemerintah, op, kolegium, asosiasi institusi pendidikan keperawatan, asosiasi fasyankes dan tomas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id-ID" sz="4000" dirty="0" smtClean="0">
                <a:solidFill>
                  <a:srgbClr val="FFFF99"/>
                </a:solidFill>
                <a:latin typeface="GungsuhChe" pitchFamily="49" charset="-127"/>
                <a:ea typeface="GungsuhChe" pitchFamily="49" charset="-127"/>
              </a:rPr>
              <a:t>P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</a:rPr>
              <a:t>embiayaan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APBN dan Sumber lain yang tidak</a:t>
            </a:r>
            <a:r>
              <a:rPr kumimoji="0" lang="id-ID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mengikat sesuai Pr UU-an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6000" dirty="0" smtClean="0">
                <a:solidFill>
                  <a:srgbClr val="F6F5C3"/>
                </a:solidFill>
                <a:latin typeface="GungsuhChe" pitchFamily="49" charset="-127"/>
                <a:ea typeface="GungsuhChe" pitchFamily="49" charset="-127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eanggotaan </a:t>
            </a:r>
            <a:r>
              <a:rPr lang="id-ID" sz="6000" dirty="0" smtClean="0">
                <a:solidFill>
                  <a:srgbClr val="F6F5C3"/>
                </a:solidFill>
                <a:latin typeface="GungsuhChe" pitchFamily="49" charset="-127"/>
                <a:ea typeface="GungsuhChe" pitchFamily="49" charset="-127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onsil</a:t>
            </a:r>
          </a:p>
        </p:txBody>
      </p:sp>
      <p:pic>
        <p:nvPicPr>
          <p:cNvPr id="6" name="Picture 5" descr="ag0010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06970">
            <a:off x="6687006" y="1261430"/>
            <a:ext cx="2057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2" descr="http://i437.photobucket.com/albums/qq94/Purplecalalilies/Backgrounds/purpledama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524000"/>
            <a:ext cx="8991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entury Gothic" pitchFamily="34" charset="0"/>
              </a:rPr>
              <a:t>Pengembangan Praktik Keperawatan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Tujuan mempertahankan dan meningkatkan Keprofesionalan Perawat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melalui : Pendidikan Formal dan Non formal atau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Segoe Print" pitchFamily="2" charset="0"/>
              </a:rPr>
              <a:t>Pendidikan berkelanjutan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Pemilik atau pengelola Fasyankes harus memfasilitiasi Perawat mengikuti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Segoe Print" pitchFamily="2" charset="0"/>
              </a:rPr>
              <a:t>Pendidikan Berkelanjutan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Pendidikan Non forMal dan berkelanjutan dapat diaksanakan oleh : 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Pemerintah, Pemda, Organisasi Profesi atau lembaga lain yg terakreditasi sesuai dengan Per uu-an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Dasar : kebutuhan sesuai dg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Segoe Print" pitchFamily="2" charset="0"/>
              </a:rPr>
              <a:t>Std Pelayanan, Std profesi dan SPO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57200"/>
            <a:ext cx="77724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rgbClr val="FFFF66"/>
                </a:solidFill>
                <a:latin typeface="GungsuhChe" pitchFamily="49" charset="-127"/>
                <a:ea typeface="GungsuhChe" pitchFamily="49" charset="-127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engembangan, </a:t>
            </a: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embinaan,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dan </a:t>
            </a: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engawasan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GungsuhChe" pitchFamily="49" charset="-127"/>
              <a:ea typeface="GungsuhChe" pitchFamily="49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0.gstatic.com/images?q=tbn:ANd9GcRLqu3xj-mO0ZTcY5by4U0Olf0AFUfNy7T3SlkQAUdFezFHhLJq1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09800" y="2332037"/>
            <a:ext cx="6934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Teguran Lisan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Peringatan Tertulis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Denda Administratif dan/atau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Pencabutan izin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0" y="9144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5400" dirty="0" smtClean="0">
                <a:solidFill>
                  <a:srgbClr val="F6F5C3"/>
                </a:solidFill>
                <a:latin typeface="GungsuhChe" pitchFamily="49" charset="-127"/>
                <a:ea typeface="GungsuhChe" pitchFamily="49" charset="-127"/>
                <a:cs typeface="+mj-cs"/>
              </a:rPr>
              <a:t>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anksi </a:t>
            </a:r>
            <a:r>
              <a:rPr lang="id-ID" sz="5400" dirty="0" smtClean="0">
                <a:solidFill>
                  <a:srgbClr val="F6F5C3"/>
                </a:solidFill>
                <a:latin typeface="GungsuhChe" pitchFamily="49" charset="-127"/>
                <a:ea typeface="GungsuhChe" pitchFamily="49" charset="-127"/>
                <a:cs typeface="+mj-cs"/>
              </a:rPr>
              <a:t>A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dministratif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0.gstatic.com/images?q=tbn:ANd9GcRLqu3xj-mO0ZTcY5by4U0Olf0AFUfNy7T3SlkQAUdFezFHhLJq1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1600200"/>
            <a:ext cx="670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STR dan SIPP yang telah dimiliki oleh Perawat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Segoe Print" pitchFamily="2" charset="0"/>
              </a:rPr>
              <a:t>sebelum Undang-Undang ini diundangkan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dinyatakan tetap berlaku sampai jangka waktu STR dan SIPP berakhir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Selama Konsil Keperawatan belum terbentuk,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Segoe Print" pitchFamily="2" charset="0"/>
              </a:rPr>
              <a:t>permohonan untuk memperoleh STR yang masih dalam proses diselesaikan dengan prosedur yang berlaku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sebelum Undang-Undang ini diundangkan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Perawat lulusan sekolah perawat kesehatan yang telah melakukan Praktik Keperawatan sebelum Undang-Undang ini diundangkan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Segoe Print" pitchFamily="2" charset="0"/>
              </a:rPr>
              <a:t>masih diberikan kewenangan melakukan Praktik Keperawatan untuk jangka waktu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itchFamily="2" charset="0"/>
              </a:rPr>
              <a:t>6 (enam) tahun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5C3"/>
                </a:solidFill>
                <a:effectLst/>
                <a:uLnTx/>
                <a:uFillTx/>
                <a:latin typeface="Century Gothic" pitchFamily="34" charset="0"/>
              </a:rPr>
              <a:t>setelah Undang-Undang ini diundangkan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6F5C3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286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6000" dirty="0" smtClean="0">
                <a:solidFill>
                  <a:srgbClr val="FFFF99"/>
                </a:solidFill>
                <a:latin typeface="GungsuhChe" pitchFamily="49" charset="-127"/>
                <a:ea typeface="GungsuhChe" pitchFamily="49" charset="-127"/>
                <a:cs typeface="+mj-cs"/>
              </a:rPr>
              <a:t>P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eralihan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GungsuhChe" pitchFamily="49" charset="-127"/>
              <a:ea typeface="GungsuhChe" pitchFamily="49" charset="-127"/>
              <a:cs typeface="+mj-cs"/>
            </a:endParaRPr>
          </a:p>
        </p:txBody>
      </p:sp>
      <p:pic>
        <p:nvPicPr>
          <p:cNvPr id="6" name="Picture 5" descr="ag0010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6387">
            <a:off x="6476341" y="326419"/>
            <a:ext cx="2057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http://www.christianbackgrounds123.com/images/powerpoint-presentation-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1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600200"/>
            <a:ext cx="7010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Institusi Pendidikan Keperawatan yang telah ada sebelum Undang-Undang ini diundangkan harus menyesuaikan persyaratan sebagaimana dimaksud dalam Pasal 9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</a:rPr>
              <a:t>paling lama 3 (tiga) tahun setelah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Undang-Undang ini diundangkan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Konsil Keperawatan dibentuk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</a:rPr>
              <a:t>paling lama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</a:rPr>
              <a:t>2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</a:rPr>
              <a:t>(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</a:rPr>
              <a:t>dua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</a:rPr>
              <a:t>) tahun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sejak Undang-Undang ini diundangkan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Peraturan pelaksanaan dari Undang-Undang ini harus ditetapkan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</a:rPr>
              <a:t>paling lama 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</a:rPr>
              <a:t> (</a:t>
            </a: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</a:rPr>
              <a:t>dua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</a:rPr>
              <a:t>) tahun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terhitung sejak Undang-Undang ini diundangkan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Undang-undang ini mulai berlaku pada tanggal diundangkan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8800" dirty="0" smtClean="0">
                <a:solidFill>
                  <a:srgbClr val="FFFF99"/>
                </a:solidFill>
                <a:latin typeface="GungsuhChe" pitchFamily="49" charset="-127"/>
                <a:ea typeface="GungsuhChe" pitchFamily="49" charset="-127"/>
                <a:cs typeface="+mj-cs"/>
              </a:rPr>
              <a:t>P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enutup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GungsuhChe" pitchFamily="49" charset="-127"/>
              <a:ea typeface="GungsuhChe" pitchFamily="49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2" descr="https://encrypted-tbn2.gstatic.com/images?q=tbn:ANd9GcR6DmLRBukB-2rJS8Cwt4h0Fk-HlUdGK87PQ-PT5WrAb0SwqgTOD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67000" y="1828800"/>
            <a:ext cx="5410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Meningkatkan: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Keterlibatan perawat dalam formulasi kebijakan dan perencanaan kesehatan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Perencanaan strategis pelayanan dan ketenagaan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Koordinasi antara pelayanan dan pendidikan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Kriteria calon mahasiswa perawat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Implikasi UUK bagi Perawat: Setelah ada UUK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ngsuhChe" pitchFamily="49" charset="-127"/>
              <a:ea typeface="GungsuhChe" pitchFamily="49" charset="-127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286000"/>
            <a:ext cx="2667000" cy="32766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22" descr="http://www.global-nurses.us/userfiles/image/nurse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2643206" cy="214314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4" descr="https://encrypted-tbn2.gstatic.com/images?q=tbn:ANd9GcSuKQoYjeQA1Vt7ZgG-osQZz7RAO0I3zU0iUu_GmI0V-AGZ-E6Yqm6l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381000" y="1397000"/>
          <a:ext cx="63246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2743200"/>
            <a:ext cx="525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smtClean="0">
                <a:latin typeface="Century Gothic" pitchFamily="34" charset="0"/>
              </a:rPr>
              <a:t>Perlindungan hukum dalam bekerja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smtClean="0">
                <a:latin typeface="Century Gothic" pitchFamily="34" charset="0"/>
              </a:rPr>
              <a:t>Budaya profesional, kejelasan peran profesi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smtClean="0">
                <a:latin typeface="Century Gothic" pitchFamily="34" charset="0"/>
              </a:rPr>
              <a:t>Budaya pendidikan berkelanjutan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smtClean="0">
                <a:latin typeface="Century Gothic" pitchFamily="34" charset="0"/>
              </a:rPr>
              <a:t>Formulasi skill mix competency sesuai kebutuhan masyarakat (pemerintah)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smtClean="0">
                <a:latin typeface="Century Gothic" pitchFamily="34" charset="0"/>
              </a:rPr>
              <a:t>Kondisi kerja sesuai standar keselamatan dan praktek/profesi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smtClean="0">
                <a:latin typeface="Century Gothic" pitchFamily="34" charset="0"/>
              </a:rPr>
              <a:t>Jenjang karir dan system incentive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smtClean="0">
                <a:latin typeface="Century Gothic" pitchFamily="34" charset="0"/>
              </a:rPr>
              <a:t>Kepuasan konsumen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000" dirty="0" smtClean="0">
                <a:latin typeface="Century Gothic" pitchFamily="34" charset="0"/>
              </a:rPr>
              <a:t>Kepuasan kerja perawat </a:t>
            </a:r>
            <a:endParaRPr lang="en-US" sz="2000" dirty="0" smtClean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447800"/>
            <a:ext cx="2693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2800" dirty="0" smtClean="0">
                <a:latin typeface="Century Gothic" pitchFamily="34" charset="0"/>
              </a:rPr>
              <a:t>Meningkatkan</a:t>
            </a:r>
            <a:endParaRPr lang="id-ID" sz="2800" dirty="0">
              <a:latin typeface="Century Gothic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Implikasi UUK bagi Perawat: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ungsuhChe" pitchFamily="49" charset="-127"/>
              <a:ea typeface="GungsuhChe" pitchFamily="49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4" name="Picture 10" descr="https://encrypted-tbn3.gstatic.com/images?q=tbn:ANd9GcQOm0-lmX_Ob6Y7hMZGgqvJKbAAFtUp-g8eO7Uo3-ekrOJ3US2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66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Kontrol terhadap Pengembangan Pendidikan yang multi persepsi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66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Kriminaisasi Perawat dalam menjalankan tugas makin meningkat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66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Tidak je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as tanggung jawab dalam pelayanan Pasien dimana Perawat menjadi sasaran empuk terhadap kelalaian kesehatan terutama daam tindakan medik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66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Citra perawat makin terpuruk, dan perawat tidak akan mendapat pengakuan dengan martabat yang tinggi karena pengabdiannya pada pelayanan kesehatan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7200"/>
            <a:ext cx="563880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60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</a:rPr>
              <a:t>Lanjutan ...</a:t>
            </a:r>
            <a:endParaRPr lang="id-ID" sz="6000" dirty="0">
              <a:solidFill>
                <a:schemeClr val="bg1"/>
              </a:solidFill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52600" y="2133600"/>
            <a:ext cx="5791200" cy="2308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d-ID" sz="7200" dirty="0" smtClean="0">
                <a:solidFill>
                  <a:srgbClr val="FFFF99"/>
                </a:solidFill>
                <a:latin typeface="GungsuhChe" pitchFamily="49" charset="-127"/>
                <a:ea typeface="GungsuhChe" pitchFamily="49" charset="-127"/>
              </a:rPr>
              <a:t>Jalan Masih Panjang</a:t>
            </a:r>
            <a:endParaRPr lang="id-ID" sz="7200" dirty="0">
              <a:solidFill>
                <a:srgbClr val="FFFF99"/>
              </a:solidFill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2.gstatic.com/images?q=tbn:ANd9GcQT5R2987g8lAoXF4XOkSgCl2TSjK5VccpZIKwgeZZOfIAP_5AJ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-12000" contras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1676400"/>
            <a:ext cx="7086600" cy="5038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id-ID" sz="4100" dirty="0" smtClean="0">
                <a:solidFill>
                  <a:srgbClr val="FFFF99"/>
                </a:solidFill>
                <a:latin typeface="Century Gothic" pitchFamily="34" charset="0"/>
              </a:rPr>
              <a:t>P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eraturan </a:t>
            </a:r>
            <a:r>
              <a:rPr lang="id-ID" sz="4100" dirty="0" smtClean="0">
                <a:solidFill>
                  <a:srgbClr val="FFFF99"/>
                </a:solidFill>
                <a:latin typeface="Century Gothic" pitchFamily="34" charset="0"/>
              </a:rPr>
              <a:t>P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emerintah (3)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Kesetaraan, pengakuan, dan angka kredit dosen pada Wahana Pendidikan Keperawatan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Pendayagunaan dan praktik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Perawat Warga Negara Asing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ata  cara  pengenaan  sanksi administratif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id-ID" sz="4600" dirty="0" smtClean="0">
                <a:solidFill>
                  <a:srgbClr val="FFFF99"/>
                </a:solidFill>
                <a:latin typeface="Century Gothic" pitchFamily="34" charset="0"/>
              </a:rPr>
              <a:t>P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eraturan </a:t>
            </a:r>
            <a:r>
              <a:rPr lang="id-ID" sz="4600" dirty="0" smtClean="0">
                <a:solidFill>
                  <a:srgbClr val="FFFF99"/>
                </a:solidFill>
                <a:latin typeface="Century Gothic" pitchFamily="34" charset="0"/>
              </a:rPr>
              <a:t>P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entury Gothic" pitchFamily="34" charset="0"/>
              </a:rPr>
              <a:t>residen (1)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1. 	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susunan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organisasi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pengangkatan, pemberhentian,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keanggotaan Konsil Keperawatan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47800" y="0"/>
            <a:ext cx="7391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P</a:t>
            </a:r>
            <a:r>
              <a:rPr lang="en-US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eraturan </a:t>
            </a:r>
            <a:r>
              <a:rPr lang="id-ID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P</a:t>
            </a:r>
            <a:r>
              <a:rPr lang="en-US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elaksanaan </a:t>
            </a:r>
          </a:p>
          <a:p>
            <a:pPr>
              <a:defRPr/>
            </a:pPr>
            <a:r>
              <a:rPr lang="en-US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UU </a:t>
            </a:r>
            <a:r>
              <a:rPr lang="id-ID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K</a:t>
            </a:r>
            <a:r>
              <a:rPr lang="en-US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eperawatan</a:t>
            </a:r>
            <a:r>
              <a:rPr lang="id-ID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..</a:t>
            </a:r>
            <a:r>
              <a:rPr lang="en-US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.</a:t>
            </a:r>
            <a:endParaRPr lang="en-US" sz="4400" dirty="0">
              <a:solidFill>
                <a:srgbClr val="FFFF00"/>
              </a:solidFill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2.gstatic.com/images?q=tbn:ANd9GcQT5R2987g8lAoXF4XOkSgCl2TSjK5VccpZIKwgeZZOfIAP_5AJ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-12000" contras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47800" y="0"/>
            <a:ext cx="7391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P</a:t>
            </a:r>
            <a:r>
              <a:rPr lang="en-US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eraturan </a:t>
            </a:r>
            <a:r>
              <a:rPr lang="id-ID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P</a:t>
            </a:r>
            <a:r>
              <a:rPr lang="en-US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elaksanaan </a:t>
            </a:r>
          </a:p>
          <a:p>
            <a:pPr>
              <a:defRPr/>
            </a:pPr>
            <a:r>
              <a:rPr lang="en-US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UU </a:t>
            </a:r>
            <a:r>
              <a:rPr lang="id-ID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K</a:t>
            </a:r>
            <a:r>
              <a:rPr lang="en-US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eperawatan</a:t>
            </a:r>
            <a:r>
              <a:rPr lang="id-ID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..</a:t>
            </a:r>
            <a:r>
              <a:rPr lang="en-US" sz="4400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.</a:t>
            </a:r>
            <a:endParaRPr lang="en-US" sz="4400" dirty="0">
              <a:solidFill>
                <a:srgbClr val="FFFF00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7800" y="1936751"/>
            <a:ext cx="7239000" cy="4692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id-ID" sz="4100" dirty="0" smtClean="0">
                <a:solidFill>
                  <a:srgbClr val="FFFF00"/>
                </a:solidFill>
              </a:rPr>
              <a:t>P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eraturan </a:t>
            </a:r>
            <a:r>
              <a:rPr lang="id-ID" sz="4100" dirty="0" smtClean="0">
                <a:solidFill>
                  <a:srgbClr val="FFFF00"/>
                </a:solidFill>
              </a:rPr>
              <a:t>K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onsil (3)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Persyaratan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telah mengabdikan diri sebagai tenaga profesi atau vokasi di bidangnya; 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memenuhi kecukupan dalam kegiatan pelayanan, pendidikan, pelatihan,  dan/atau kegiatan ilmiah lainnya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tata cara Registrasi dan Registrasi ulang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pelaksanaan fungsi dan tugas KONSIL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id-ID" sz="4100" dirty="0" smtClean="0">
                <a:solidFill>
                  <a:srgbClr val="FFFF00"/>
                </a:solidFill>
                <a:latin typeface="Century Gothic" pitchFamily="34" charset="0"/>
              </a:rPr>
              <a:t>P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eraturan </a:t>
            </a:r>
            <a:r>
              <a:rPr lang="id-ID" sz="4100" dirty="0" smtClean="0">
                <a:solidFill>
                  <a:srgbClr val="FFFF00"/>
                </a:solidFill>
                <a:latin typeface="Century Gothic" pitchFamily="34" charset="0"/>
              </a:rPr>
              <a:t>O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rganisasi </a:t>
            </a:r>
            <a:r>
              <a:rPr lang="id-ID" sz="4100" dirty="0" smtClean="0">
                <a:solidFill>
                  <a:srgbClr val="FFFF00"/>
                </a:solidFill>
                <a:latin typeface="Century Gothic" pitchFamily="34" charset="0"/>
              </a:rPr>
              <a:t>P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</a:rPr>
              <a:t>rofesi (1)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1. Kolegium Keperawatan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8" name="Picture 5" descr="ag0010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6970">
            <a:off x="6610807" y="956630"/>
            <a:ext cx="2057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4" descr="https://encrypted-tbn2.gstatic.com/images?q=tbn:ANd9GcQT5R2987g8lAoXF4XOkSgCl2TSjK5VccpZIKwgeZZOfIAP_5AJ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-12000" contrast="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295400" y="1752600"/>
            <a:ext cx="75438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Berkoordinasi dlm hal penyekenggaran Pendidikan Tinggi Keperawatan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Menyusun SNPKep bersama Mendik, Menkes, AIP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Menyusun Standar Kompetensi bersama Konsil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Rekomendasi sbg syarat permohonan SIPP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Melakukan Pengembangan, Pembinaan dan pengawasan sesuai fungsi OP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Penyelenggaraan Pendidikan Non formal dan Pendidikan berkelanjutan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228600"/>
            <a:ext cx="82296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rgbClr val="FFFF99"/>
                </a:solidFill>
                <a:latin typeface="GungsuhChe" pitchFamily="49" charset="-127"/>
                <a:ea typeface="GungsuhChe" pitchFamily="49" charset="-127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eran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ungsuhChe" pitchFamily="49" charset="-127"/>
                <a:ea typeface="GungsuhChe" pitchFamily="49" charset="-127"/>
                <a:cs typeface="+mj-cs"/>
              </a:rPr>
              <a:t>dalam UU Kep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GungsuhChe" pitchFamily="49" charset="-127"/>
              <a:ea typeface="GungsuhChe" pitchFamily="49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2" descr="https://encrypted-tbn2.gstatic.com/images?q=tbn:ANd9GcSJ8B19EmmrW6HEfC_kAbgduRRmqiPTKxUl7qTpG2pVpCB0lVB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</p:spPr>
      </p:pic>
      <p:pic>
        <p:nvPicPr>
          <p:cNvPr id="43011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33400"/>
            <a:ext cx="7391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990600" y="2743200"/>
            <a:ext cx="7010400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6000" dirty="0">
                <a:solidFill>
                  <a:srgbClr val="C00000"/>
                </a:solidFill>
                <a:latin typeface="Segoe Print" pitchFamily="2" charset="0"/>
              </a:rPr>
              <a:t>Peserta </a:t>
            </a:r>
            <a:r>
              <a:rPr lang="id-ID" sz="6000" dirty="0" smtClean="0">
                <a:solidFill>
                  <a:srgbClr val="C00000"/>
                </a:solidFill>
                <a:latin typeface="Segoe Print" pitchFamily="2" charset="0"/>
              </a:rPr>
              <a:t>Seminar</a:t>
            </a:r>
            <a:endParaRPr lang="id-ID" sz="6000" dirty="0">
              <a:solidFill>
                <a:srgbClr val="C00000"/>
              </a:solidFill>
              <a:latin typeface="Segoe Print" pitchFamily="2" charset="0"/>
            </a:endParaRPr>
          </a:p>
          <a:p>
            <a:pPr algn="ctr"/>
            <a:r>
              <a:rPr lang="id-ID" sz="6000" dirty="0" smtClean="0">
                <a:solidFill>
                  <a:srgbClr val="C00000"/>
                </a:solidFill>
                <a:latin typeface="Segoe Print" pitchFamily="2" charset="0"/>
              </a:rPr>
              <a:t>RS. Bethesda</a:t>
            </a:r>
            <a:endParaRPr lang="id-ID" sz="6000" dirty="0">
              <a:solidFill>
                <a:srgbClr val="C00000"/>
              </a:solidFill>
              <a:latin typeface="Segoe Print" pitchFamily="2" charset="0"/>
            </a:endParaRPr>
          </a:p>
          <a:p>
            <a:pPr algn="ctr"/>
            <a:endParaRPr lang="id-ID" sz="1100" dirty="0">
              <a:solidFill>
                <a:srgbClr val="C00000"/>
              </a:solidFill>
              <a:latin typeface="Brush Script MT" pitchFamily="66" charset="0"/>
            </a:endParaRPr>
          </a:p>
          <a:p>
            <a:pPr algn="ctr"/>
            <a:r>
              <a:rPr lang="id-ID" sz="9600" dirty="0">
                <a:solidFill>
                  <a:srgbClr val="C00000"/>
                </a:solidFill>
                <a:latin typeface="Brush Script MT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A2F8BF"/>
              </a:gs>
              <a:gs pos="100000">
                <a:srgbClr val="F9F3A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14" descr="http://thehottestwallpapers.org/wp-content/uploads/2014/05/tumblr-backgrounds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3" descr="Tepuk tang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990600"/>
            <a:ext cx="6477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s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pic>
        <p:nvPicPr>
          <p:cNvPr id="60419" name="Picture 3" descr="Tepuk tangan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457200"/>
            <a:ext cx="6477000" cy="4724400"/>
          </a:xfrm>
          <a:noFill/>
        </p:spPr>
      </p:pic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533400" y="5257800"/>
            <a:ext cx="8077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chemeClr val="accent2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chemeClr val="bg1"/>
                  </a:outerShdw>
                </a:effectLst>
                <a:latin typeface="Broadway"/>
              </a:rPr>
              <a:t>                              </a:t>
            </a:r>
          </a:p>
          <a:p>
            <a:pPr algn="ctr">
              <a:defRPr/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chemeClr val="accent2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chemeClr val="bg1"/>
                  </a:outerShdw>
                </a:effectLst>
                <a:latin typeface="Broadway"/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8" descr="http://featurepics.com/FI/Thumb300/20111030/Pastel-Abstract-Background-20331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762000" y="1397000"/>
          <a:ext cx="7391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133600" y="1524000"/>
            <a:ext cx="3212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IDE 1985-1998</a:t>
            </a:r>
            <a:endParaRPr lang="id-ID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8194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400" dirty="0" smtClean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osialisasi ide (bersama pemerintah)</a:t>
            </a: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1998-2004</a:t>
            </a:r>
            <a:endParaRPr lang="id-ID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1148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400" dirty="0" smtClean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umusan </a:t>
            </a:r>
            <a:r>
              <a:rPr lang="id-ID" sz="2400" dirty="0" smtClean="0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raft (bersama pemerintah) </a:t>
            </a: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2004-2007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5410200"/>
            <a:ext cx="4092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pergerakan pengesahan </a:t>
            </a:r>
            <a:endParaRPr lang="id-ID" sz="2400" dirty="0" smtClean="0">
              <a:solidFill>
                <a:schemeClr val="bg1"/>
              </a:solidFill>
              <a:latin typeface="Century Gothic" pitchFamily="34" charset="0"/>
              <a:sym typeface="Wingdings" pitchFamily="2" charset="2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2008-sekarang</a:t>
            </a:r>
            <a:endParaRPr lang="id-ID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0"/>
            <a:ext cx="358140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7200" dirty="0" smtClean="0">
                <a:latin typeface="GungsuhChe" pitchFamily="49" charset="-127"/>
                <a:ea typeface="GungsuhChe" pitchFamily="49" charset="-127"/>
              </a:rPr>
              <a:t>Progres</a:t>
            </a:r>
            <a:endParaRPr lang="id-ID" sz="7200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11" name="Picture 5" descr="ag00108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06970">
            <a:off x="6077407" y="804231"/>
            <a:ext cx="2057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8" descr="http://featurepics.com/FI/Thumb300/20111030/Pastel-Abstract-Background-20331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Group 4"/>
          <p:cNvGrpSpPr/>
          <p:nvPr/>
        </p:nvGrpSpPr>
        <p:grpSpPr>
          <a:xfrm>
            <a:off x="304800" y="1905000"/>
            <a:ext cx="8496859" cy="1905217"/>
            <a:chOff x="-514629" y="2910"/>
            <a:chExt cx="8496859" cy="1905217"/>
          </a:xfrm>
          <a:solidFill>
            <a:srgbClr val="EE96E1"/>
          </a:solidFill>
        </p:grpSpPr>
        <p:sp>
          <p:nvSpPr>
            <p:cNvPr id="6" name="Rounded Rectangle 5"/>
            <p:cNvSpPr/>
            <p:nvPr/>
          </p:nvSpPr>
          <p:spPr>
            <a:xfrm>
              <a:off x="-514629" y="2910"/>
              <a:ext cx="8496859" cy="1905217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-458827" y="58712"/>
              <a:ext cx="8385255" cy="179361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Usulan</a:t>
              </a:r>
              <a:r>
                <a:rPr lang="en-US" sz="2800" kern="1200" dirty="0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 Draft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sudah</a:t>
              </a:r>
              <a:r>
                <a:rPr lang="en-US" sz="2800" kern="1200" dirty="0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sejak</a:t>
              </a:r>
              <a:r>
                <a:rPr lang="en-US" sz="2800" kern="1200" dirty="0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tahun</a:t>
              </a:r>
              <a:r>
                <a:rPr lang="en-US" sz="2800" kern="1200" dirty="0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 1998</a:t>
              </a:r>
              <a:endParaRPr lang="en-US" sz="2800" kern="1200" dirty="0" smtClean="0">
                <a:solidFill>
                  <a:schemeClr val="tx1"/>
                </a:solidFill>
                <a:latin typeface="Century Gothic" pitchFamily="34" charset="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Century Gothic" pitchFamily="34" charset="0"/>
                </a:rPr>
                <a:t>Prolegnas</a:t>
              </a:r>
              <a:r>
                <a:rPr lang="en-US" sz="2800" kern="1200" dirty="0" smtClean="0">
                  <a:solidFill>
                    <a:schemeClr val="tx1"/>
                  </a:solidFill>
                  <a:latin typeface="Century Gothic" pitchFamily="34" charset="0"/>
                </a:rPr>
                <a:t> 2004-2009 no 160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Century Gothic" pitchFamily="34" charset="0"/>
                </a:rPr>
                <a:t>Sampai</a:t>
              </a:r>
              <a:r>
                <a:rPr lang="en-US" sz="2800" kern="1200" dirty="0" smtClean="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Century Gothic" pitchFamily="34" charset="0"/>
                </a:rPr>
                <a:t>dengan</a:t>
              </a:r>
              <a:r>
                <a:rPr lang="en-US" sz="2800" kern="1200" dirty="0" smtClean="0">
                  <a:solidFill>
                    <a:schemeClr val="tx1"/>
                  </a:solidFill>
                  <a:latin typeface="Century Gothic" pitchFamily="34" charset="0"/>
                </a:rPr>
                <a:t> 2008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Century Gothic" pitchFamily="34" charset="0"/>
                </a:rPr>
                <a:t>tidak</a:t>
              </a:r>
              <a:r>
                <a:rPr lang="en-US" sz="2800" kern="1200" dirty="0" smtClean="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Century Gothic" pitchFamily="34" charset="0"/>
                </a:rPr>
                <a:t>menjadi</a:t>
              </a:r>
              <a:r>
                <a:rPr lang="en-US" sz="2800" kern="1200" dirty="0" smtClean="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Century Gothic" pitchFamily="34" charset="0"/>
                </a:rPr>
                <a:t>Prioritas</a:t>
              </a:r>
              <a:endParaRPr lang="id-ID" sz="2800" kern="12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990600" y="4419600"/>
            <a:ext cx="7467600" cy="1905217"/>
            <a:chOff x="0" y="2860736"/>
            <a:chExt cx="7467600" cy="1905217"/>
          </a:xfrm>
          <a:solidFill>
            <a:srgbClr val="EE96E1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2860736"/>
              <a:ext cx="7467600" cy="1905217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5802" y="2916538"/>
              <a:ext cx="7355996" cy="1793613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chemeClr val="tx1"/>
                  </a:solidFill>
                  <a:latin typeface="Century Gothic" pitchFamily="34" charset="0"/>
                </a:rPr>
                <a:t>Aksi</a:t>
              </a:r>
              <a:r>
                <a:rPr lang="en-US" sz="3200" kern="1200" dirty="0" smtClean="0">
                  <a:solidFill>
                    <a:schemeClr val="tx1"/>
                  </a:solidFill>
                  <a:latin typeface="Century Gothic" pitchFamily="34" charset="0"/>
                </a:rPr>
                <a:t> GERAKAN NASIONAL  2008 </a:t>
              </a:r>
              <a:r>
                <a:rPr lang="en-US" sz="3200" kern="1200" dirty="0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  RUUK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akan</a:t>
              </a:r>
              <a:r>
                <a:rPr lang="en-US" sz="3200" kern="1200" dirty="0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Inisistif</a:t>
              </a:r>
              <a:r>
                <a:rPr lang="en-US" sz="3200" kern="1200" dirty="0" smtClean="0">
                  <a:solidFill>
                    <a:schemeClr val="tx1"/>
                  </a:solidFill>
                  <a:latin typeface="Century Gothic" pitchFamily="34" charset="0"/>
                  <a:sym typeface="Wingdings" pitchFamily="2" charset="2"/>
                </a:rPr>
                <a:t> DPR 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90800" y="228600"/>
            <a:ext cx="358140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d-ID" sz="7200" dirty="0" smtClean="0">
                <a:latin typeface="GungsuhChe" pitchFamily="49" charset="-127"/>
                <a:ea typeface="GungsuhChe" pitchFamily="49" charset="-127"/>
              </a:rPr>
              <a:t>Progres</a:t>
            </a:r>
            <a:endParaRPr lang="id-ID" sz="7200" dirty="0"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2593</Words>
  <Application>Microsoft Office PowerPoint</Application>
  <PresentationFormat>On-screen Show (4:3)</PresentationFormat>
  <Paragraphs>549</Paragraphs>
  <Slides>77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</vt:lpstr>
      <vt:lpstr>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</vt:vector>
  </TitlesOfParts>
  <Company>POLTEKES DEPKES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38</cp:revision>
  <dcterms:created xsi:type="dcterms:W3CDTF">2014-11-12T14:23:10Z</dcterms:created>
  <dcterms:modified xsi:type="dcterms:W3CDTF">2014-11-15T03:35:39Z</dcterms:modified>
</cp:coreProperties>
</file>