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8" r:id="rId3"/>
    <p:sldId id="259" r:id="rId4"/>
    <p:sldId id="260" r:id="rId5"/>
    <p:sldId id="261" r:id="rId6"/>
    <p:sldId id="299" r:id="rId7"/>
    <p:sldId id="292" r:id="rId8"/>
    <p:sldId id="293" r:id="rId9"/>
    <p:sldId id="295" r:id="rId10"/>
    <p:sldId id="296" r:id="rId11"/>
    <p:sldId id="262" r:id="rId12"/>
    <p:sldId id="281" r:id="rId13"/>
    <p:sldId id="282" r:id="rId14"/>
    <p:sldId id="298" r:id="rId15"/>
    <p:sldId id="284" r:id="rId16"/>
    <p:sldId id="285" r:id="rId17"/>
    <p:sldId id="286" r:id="rId18"/>
    <p:sldId id="302" r:id="rId19"/>
    <p:sldId id="303" r:id="rId20"/>
    <p:sldId id="301"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72" d="100"/>
          <a:sy n="72" d="100"/>
        </p:scale>
        <p:origin x="-8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E059B-86B3-4F43-A304-3F6BBCE1BDBB}" type="datetimeFigureOut">
              <a:rPr lang="en-US" smtClean="0"/>
              <a:pPr/>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187440-678D-48A8-977B-5BF50ABC1D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A3E6FEA-37AD-4E50-872D-C79E527965DA}" type="slidenum">
              <a:rPr lang="en-GB" smtClean="0"/>
              <a:pPr/>
              <a:t>12</a:t>
            </a:fld>
            <a:endParaRPr 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GB" sz="1100" b="1" smtClean="0">
                <a:cs typeface="Times New Roman" charset="0"/>
              </a:rPr>
              <a:t>Initial management of peptic ulcer bleeding</a:t>
            </a:r>
          </a:p>
          <a:p>
            <a:pPr eaLnBrk="1" hangingPunct="1"/>
            <a:r>
              <a:rPr lang="en-GB" sz="1100" smtClean="0">
                <a:cs typeface="Arial" charset="0"/>
              </a:rPr>
              <a:t>In the initial management of peptic ulcer bleeding, the aims are to stabilize the circulation, stop ongoing bleeding and prevent re-bleeding. Treatment therefore includes:</a:t>
            </a:r>
          </a:p>
          <a:p>
            <a:pPr eaLnBrk="1" hangingPunct="1">
              <a:buFontTx/>
              <a:buChar char="•"/>
            </a:pPr>
            <a:r>
              <a:rPr lang="en-GB" sz="1100" smtClean="0">
                <a:cs typeface="Arial" charset="0"/>
              </a:rPr>
              <a:t> fluid replacement (with blood transfusion if needed) </a:t>
            </a:r>
          </a:p>
          <a:p>
            <a:pPr eaLnBrk="1" hangingPunct="1">
              <a:buFontTx/>
              <a:buChar char="•"/>
            </a:pPr>
            <a:r>
              <a:rPr lang="en-GB" sz="1100" smtClean="0">
                <a:cs typeface="Arial" charset="0"/>
              </a:rPr>
              <a:t> prompt endoscopy, with endoscopic haemostasis treatment if necessary </a:t>
            </a:r>
          </a:p>
          <a:p>
            <a:pPr eaLnBrk="1" hangingPunct="1">
              <a:buFontTx/>
              <a:buChar char="•"/>
            </a:pPr>
            <a:r>
              <a:rPr lang="en-GB" sz="1100" smtClean="0">
                <a:cs typeface="Arial" charset="0"/>
              </a:rPr>
              <a:t> surgery, if bleeding cannot be controlled by the above measures.</a:t>
            </a:r>
            <a:r>
              <a:rPr lang="en-GB" sz="1100" baseline="30000" smtClean="0">
                <a:cs typeface="Arial" charset="0"/>
              </a:rPr>
              <a:t>1</a:t>
            </a:r>
          </a:p>
          <a:p>
            <a:pPr eaLnBrk="1" hangingPunct="1">
              <a:buFontTx/>
              <a:buChar char="•"/>
            </a:pPr>
            <a:endParaRPr lang="en-GB" sz="1100" baseline="30000" smtClean="0">
              <a:cs typeface="Arial" charset="0"/>
            </a:endParaRPr>
          </a:p>
          <a:p>
            <a:pPr eaLnBrk="1" hangingPunct="1"/>
            <a:r>
              <a:rPr lang="en-GB" sz="1100" smtClean="0">
                <a:cs typeface="Times New Roman" charset="0"/>
              </a:rPr>
              <a:t>1. Leontiadis GI, et al. Health Technol Assess 2007;11:1–164.</a:t>
            </a:r>
          </a:p>
          <a:p>
            <a:pPr eaLnBrk="1" hangingPunct="1"/>
            <a:endParaRPr lang="en-GB" sz="1100" smtClean="0">
              <a:cs typeface="Arial" charset="0"/>
            </a:endParaRPr>
          </a:p>
          <a:p>
            <a:pPr eaLnBrk="1" hangingPunct="1"/>
            <a:endParaRPr lang="en-GB" sz="1100" smtClean="0">
              <a:cs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C9CCA45-F33B-4EDF-A71C-A8F8FA83A72D}" type="slidenum">
              <a:rPr lang="en-GB" smtClean="0"/>
              <a:pPr/>
              <a:t>13</a:t>
            </a:fld>
            <a:endParaRPr lang="en-GB" smtClean="0"/>
          </a:p>
        </p:txBody>
      </p:sp>
      <p:sp>
        <p:nvSpPr>
          <p:cNvPr id="44035" name="Rectangle 1026"/>
          <p:cNvSpPr>
            <a:spLocks noGrp="1" noRot="1" noChangeAspect="1" noChangeArrowheads="1" noTextEdit="1"/>
          </p:cNvSpPr>
          <p:nvPr>
            <p:ph type="sldImg"/>
          </p:nvPr>
        </p:nvSpPr>
        <p:spPr>
          <a:ln/>
        </p:spPr>
      </p:sp>
      <p:sp>
        <p:nvSpPr>
          <p:cNvPr id="44036" name="Rectangle 1027"/>
          <p:cNvSpPr>
            <a:spLocks noGrp="1" noChangeArrowheads="1"/>
          </p:cNvSpPr>
          <p:nvPr>
            <p:ph type="body" idx="1"/>
          </p:nvPr>
        </p:nvSpPr>
        <p:spPr>
          <a:noFill/>
          <a:ln/>
        </p:spPr>
        <p:txBody>
          <a:bodyPr/>
          <a:lstStyle/>
          <a:p>
            <a:pPr eaLnBrk="1" hangingPunct="1"/>
            <a:r>
              <a:rPr lang="en-GB" sz="1100" b="1" smtClean="0">
                <a:cs typeface="Times New Roman" charset="0"/>
              </a:rPr>
              <a:t>Gastric acid inhibits haemostasis in bleeding peptic ulcers</a:t>
            </a:r>
          </a:p>
          <a:p>
            <a:pPr eaLnBrk="1" hangingPunct="1"/>
            <a:r>
              <a:rPr lang="en-GB" sz="1100" smtClean="0">
                <a:cs typeface="Times New Roman" charset="0"/>
              </a:rPr>
              <a:t>The cessation of bleeding from a peptic ulcer is inhibited by gastric acid, which interferes with clot formation, promotes clot lysis and causes on-going tissue damage.</a:t>
            </a:r>
            <a:r>
              <a:rPr lang="en-GB" sz="1100" baseline="30000" smtClean="0">
                <a:cs typeface="Times New Roman" charset="0"/>
              </a:rPr>
              <a:t>1</a:t>
            </a:r>
            <a:r>
              <a:rPr lang="en-GB" sz="1100" smtClean="0">
                <a:cs typeface="Times New Roman" charset="0"/>
              </a:rPr>
              <a:t> </a:t>
            </a:r>
          </a:p>
          <a:p>
            <a:pPr eaLnBrk="1" hangingPunct="1"/>
            <a:endParaRPr lang="en-GB" sz="1100" smtClean="0">
              <a:cs typeface="Times New Roman" charset="0"/>
            </a:endParaRPr>
          </a:p>
          <a:p>
            <a:pPr eaLnBrk="1" hangingPunct="1"/>
            <a:r>
              <a:rPr lang="en-GB" sz="1100" smtClean="0">
                <a:cs typeface="Times New Roman" charset="0"/>
              </a:rPr>
              <a:t>1. Leontiadis GI, et al. Cochrane Database Syst Rev 2006 Jan 25;(1):CD002094. </a:t>
            </a:r>
          </a:p>
          <a:p>
            <a:pPr eaLnBrk="1" hangingPunct="1"/>
            <a:endParaRPr lang="en-GB" sz="11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91D44D-4A61-4DBA-99E5-4B1F9C8978FA}" type="slidenum">
              <a:rPr lang="en-GB" smtClean="0">
                <a:latin typeface="Times New Roman" pitchFamily="18" charset="0"/>
              </a:rPr>
              <a:pPr/>
              <a:t>14</a:t>
            </a:fld>
            <a:endParaRPr lang="en-GB" smtClean="0">
              <a:latin typeface="Times New Roman" pitchFamily="18" charset="0"/>
            </a:endParaRPr>
          </a:p>
        </p:txBody>
      </p:sp>
      <p:sp>
        <p:nvSpPr>
          <p:cNvPr id="45059" name="Rectangle 2"/>
          <p:cNvSpPr>
            <a:spLocks noGrp="1" noRot="1" noChangeAspect="1" noChangeArrowheads="1" noTextEdit="1"/>
          </p:cNvSpPr>
          <p:nvPr>
            <p:ph type="sldImg"/>
          </p:nvPr>
        </p:nvSpPr>
        <p:spPr>
          <a:xfrm>
            <a:off x="1154113" y="690563"/>
            <a:ext cx="4554537" cy="3414712"/>
          </a:xfrm>
          <a:ln w="12700" cap="flat">
            <a:solidFill>
              <a:schemeClr val="tx1"/>
            </a:solidFill>
          </a:ln>
        </p:spPr>
      </p:sp>
      <p:sp>
        <p:nvSpPr>
          <p:cNvPr id="45060" name="Rectangle 3"/>
          <p:cNvSpPr>
            <a:spLocks noGrp="1" noChangeArrowheads="1"/>
          </p:cNvSpPr>
          <p:nvPr>
            <p:ph type="body" idx="1"/>
          </p:nvPr>
        </p:nvSpPr>
        <p:spPr>
          <a:xfrm>
            <a:off x="912906" y="4342450"/>
            <a:ext cx="5032190" cy="4115824"/>
          </a:xfrm>
          <a:noFill/>
          <a:ln/>
        </p:spPr>
        <p:txBody>
          <a:bodyPr lIns="95230" tIns="47615" rIns="95230" bIns="47615"/>
          <a:lstStyle/>
          <a:p>
            <a:pPr defTabSz="773113" eaLnBrk="1" hangingPunct="1"/>
            <a:r>
              <a:rPr lang="en-GB" sz="1100" b="1" smtClean="0"/>
              <a:t>A pH&gt;6 is needed to maintain platelet aggregation</a:t>
            </a:r>
            <a:endParaRPr lang="en-GB" sz="1100" smtClean="0">
              <a:cs typeface="Times New Roman" pitchFamily="18" charset="0"/>
            </a:endParaRPr>
          </a:p>
          <a:p>
            <a:pPr defTabSz="773113" eaLnBrk="1" hangingPunct="1"/>
            <a:r>
              <a:rPr lang="en-GB" sz="1100" smtClean="0"/>
              <a:t>The first step in repairing the breach of a blood vessel in the upper GI tract is the development of a platelet plug. These early platelet plugs can achieve initial haemostasis for several hours but will then disintegrate unless they are reinforced by a fibrin clot.</a:t>
            </a:r>
            <a:r>
              <a:rPr lang="en-GB" sz="1100" baseline="30000" smtClean="0"/>
              <a:t>1</a:t>
            </a:r>
            <a:r>
              <a:rPr lang="en-GB" sz="1100" smtClean="0"/>
              <a:t> </a:t>
            </a:r>
            <a:r>
              <a:rPr lang="en-GB" sz="1100" i="1" smtClean="0"/>
              <a:t>In vitro </a:t>
            </a:r>
            <a:r>
              <a:rPr lang="en-GB" sz="1100" smtClean="0"/>
              <a:t>data indicate that acid plays an important role in impairing haemostasis and causing clot digestion.</a:t>
            </a:r>
          </a:p>
          <a:p>
            <a:pPr defTabSz="773113" eaLnBrk="1" hangingPunct="1"/>
            <a:r>
              <a:rPr lang="en-GB" sz="1100" smtClean="0"/>
              <a:t>In the </a:t>
            </a:r>
            <a:r>
              <a:rPr lang="en-GB" sz="1100" i="1" smtClean="0"/>
              <a:t>in vitro </a:t>
            </a:r>
            <a:r>
              <a:rPr lang="en-GB" sz="1100" smtClean="0"/>
              <a:t>experiment shown in this slide, platelet aggregation was promoted by the addition of adenosine diphosphate, followed by the subsequent application of a buffer solution or dilutions of hydrochloric acid. It shows that, at pH 6, there was disaggregation of 77% of previously aggregated platelets. This effect could be overcome by elevating the pH above 6.</a:t>
            </a:r>
            <a:r>
              <a:rPr lang="en-GB" sz="1100" baseline="30000" smtClean="0"/>
              <a:t>2</a:t>
            </a:r>
            <a:r>
              <a:rPr lang="en-GB" sz="1100" smtClean="0"/>
              <a:t> Highly effective acid suppression to elevate the intragastric pH should therefore aid clot formation in upper GI bleeding.</a:t>
            </a:r>
          </a:p>
          <a:p>
            <a:pPr defTabSz="773113" eaLnBrk="1" hangingPunct="1">
              <a:spcBef>
                <a:spcPct val="0"/>
              </a:spcBef>
            </a:pPr>
            <a:endParaRPr lang="en-GB" sz="1100" smtClean="0">
              <a:cs typeface="Times New Roman" pitchFamily="18" charset="0"/>
            </a:endParaRPr>
          </a:p>
          <a:p>
            <a:pPr defTabSz="773113" eaLnBrk="1" hangingPunct="1">
              <a:spcBef>
                <a:spcPct val="0"/>
              </a:spcBef>
            </a:pPr>
            <a:r>
              <a:rPr lang="en-GB" sz="1100" smtClean="0">
                <a:cs typeface="Times New Roman" pitchFamily="18" charset="0"/>
              </a:rPr>
              <a:t>1. Berger S. Can Med Assoc J 1970;102:1271–4.</a:t>
            </a:r>
          </a:p>
          <a:p>
            <a:pPr defTabSz="773113" eaLnBrk="1" hangingPunct="1">
              <a:spcBef>
                <a:spcPct val="0"/>
              </a:spcBef>
            </a:pPr>
            <a:r>
              <a:rPr lang="en-GB" sz="1100" smtClean="0">
                <a:cs typeface="Times New Roman" pitchFamily="18" charset="0"/>
              </a:rPr>
              <a:t>2. Green FW, et al. Gastroenterology 1978;74:38–43.</a:t>
            </a:r>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spcBef>
                <a:spcPct val="0"/>
              </a:spcBef>
            </a:pPr>
            <a:endParaRPr lang="en-GB" sz="1100" smtClean="0"/>
          </a:p>
          <a:p>
            <a:pPr defTabSz="773113" eaLnBrk="1" hangingPunct="1"/>
            <a:r>
              <a:rPr lang="en-GB" sz="900" smtClean="0"/>
              <a:t>Slide reprinted from Green FW, et al. Gastroenterology 1978;74:38–43, with permission from Elsevier, Inc.</a:t>
            </a:r>
            <a:endParaRPr lang="en-GB" sz="900" smtClean="0">
              <a:sym typeface="Symbol" pitchFamily="18" charset="2"/>
            </a:endParaRPr>
          </a:p>
          <a:p>
            <a:pPr defTabSz="773113" eaLnBrk="1" hangingPunct="1">
              <a:spcBef>
                <a:spcPct val="0"/>
              </a:spcBef>
            </a:pPr>
            <a:endParaRPr lang="en-GB" sz="11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9B32018-65F7-4851-B88D-5DC28C4BADE9}" type="slidenum">
              <a:rPr lang="en-GB" smtClean="0"/>
              <a:pPr/>
              <a:t>15</a:t>
            </a:fld>
            <a:endParaRPr lang="en-GB"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p:spPr>
        <p:txBody>
          <a:bodyPr/>
          <a:lstStyle/>
          <a:p>
            <a:pPr eaLnBrk="1" hangingPunct="1"/>
            <a:r>
              <a:rPr lang="en-GB" sz="1100" b="1" smtClean="0">
                <a:cs typeface="Times New Roman" charset="0"/>
              </a:rPr>
              <a:t>H</a:t>
            </a:r>
            <a:r>
              <a:rPr lang="en-GB" sz="1100" b="1" baseline="-30000" smtClean="0">
                <a:cs typeface="Times New Roman" charset="0"/>
              </a:rPr>
              <a:t>2</a:t>
            </a:r>
            <a:r>
              <a:rPr lang="en-GB" sz="1100" b="1" smtClean="0">
                <a:cs typeface="Times New Roman" charset="0"/>
              </a:rPr>
              <a:t>-receptor antagonists do not reliably increase gastric pH to 6</a:t>
            </a:r>
          </a:p>
          <a:p>
            <a:pPr eaLnBrk="1" hangingPunct="1"/>
            <a:r>
              <a:rPr lang="en-GB" sz="1100" smtClean="0">
                <a:cs typeface="Times New Roman" charset="0"/>
              </a:rPr>
              <a:t>The inability of the H</a:t>
            </a:r>
            <a:r>
              <a:rPr lang="en-GB" sz="1100" baseline="-25000" smtClean="0">
                <a:cs typeface="Times New Roman" charset="0"/>
              </a:rPr>
              <a:t>2</a:t>
            </a:r>
            <a:r>
              <a:rPr lang="en-GB" sz="1100" smtClean="0">
                <a:cs typeface="Times New Roman" charset="0"/>
              </a:rPr>
              <a:t>-receptor antagonists to provide an adequate level of pH control for the management of peptic ulcer bleeding is highlighted in the British Society of Gastroenterology guidelines on the management of non-variceal upper gastrointestinal haemorrhage. These state that</a:t>
            </a:r>
            <a:r>
              <a:rPr lang="en-US" sz="1100" smtClean="0">
                <a:cs typeface="Arial" charset="0"/>
              </a:rPr>
              <a:t>: </a:t>
            </a:r>
            <a:r>
              <a:rPr lang="en-US" sz="1100" i="1" smtClean="0">
                <a:cs typeface="Arial" charset="0"/>
              </a:rPr>
              <a:t>“There are no convincing data to support the use of </a:t>
            </a:r>
            <a:r>
              <a:rPr lang="en-GB" sz="1100" i="1" smtClean="0">
                <a:cs typeface="Times New Roman" charset="0"/>
              </a:rPr>
              <a:t>H</a:t>
            </a:r>
            <a:r>
              <a:rPr lang="en-GB" sz="1100" i="1" baseline="-25000" smtClean="0">
                <a:cs typeface="Times New Roman" charset="0"/>
              </a:rPr>
              <a:t>2</a:t>
            </a:r>
            <a:r>
              <a:rPr lang="en-GB" sz="1100" i="1" smtClean="0">
                <a:cs typeface="Times New Roman" charset="0"/>
              </a:rPr>
              <a:t>-receptor antagonists [in non-variceal bleeding], and these drugs do not reliably or consistently increase gastric pH to 6.” </a:t>
            </a:r>
            <a:endParaRPr lang="en-US" sz="1100" i="1" smtClean="0">
              <a:cs typeface="Arial" charset="0"/>
            </a:endParaRPr>
          </a:p>
          <a:p>
            <a:pPr eaLnBrk="1" hangingPunct="1"/>
            <a:endParaRPr lang="en-US" sz="1100" i="1" smtClean="0">
              <a:cs typeface="Arial" charset="0"/>
            </a:endParaRPr>
          </a:p>
          <a:p>
            <a:pPr eaLnBrk="1" hangingPunct="1"/>
            <a:r>
              <a:rPr lang="en-US" sz="1100" smtClean="0">
                <a:cs typeface="Arial" charset="0"/>
              </a:rPr>
              <a:t>1. British Society of Gastroenterology Endoscopy Committee. Gut 2002;51(Suppl IV):iv1–iv6.</a:t>
            </a:r>
            <a:endParaRPr lang="en-GB" sz="1100" smtClean="0">
              <a:cs typeface="Times New Roman" charset="0"/>
            </a:endParaRPr>
          </a:p>
          <a:p>
            <a:pPr eaLnBrk="1" hangingPunct="1"/>
            <a:endParaRPr lang="en-GB" sz="11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37CC23C-8245-4A35-AFC5-2E2B53834E01}" type="slidenum">
              <a:rPr lang="en-GB" smtClean="0"/>
              <a:pPr/>
              <a:t>16</a:t>
            </a:fld>
            <a:endParaRPr lang="en-GB"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GB" sz="1100" b="1" smtClean="0">
                <a:cs typeface="Times New Roman" charset="0"/>
              </a:rPr>
              <a:t>Guidelines recommend high-dose i.v. PPI therapy for the treatment of bleeding peptic ulcers but no PPI currently has the indication</a:t>
            </a:r>
          </a:p>
          <a:p>
            <a:pPr eaLnBrk="1" hangingPunct="1"/>
            <a:r>
              <a:rPr lang="en-GB" sz="1100" smtClean="0">
                <a:cs typeface="Times New Roman" charset="0"/>
              </a:rPr>
              <a:t>Clinical guidelines on the management of patients with non-variceal upper GI bleeding have been developed by the multidisciplinary Non-variceal Upper GI Bleeding Consensus Conference Group, representing 11 national societies.</a:t>
            </a:r>
            <a:r>
              <a:rPr lang="en-GB" sz="1100" baseline="30000" smtClean="0">
                <a:cs typeface="Times New Roman" charset="0"/>
              </a:rPr>
              <a:t>1</a:t>
            </a:r>
            <a:r>
              <a:rPr lang="en-GB" sz="1100" smtClean="0">
                <a:cs typeface="Times New Roman" charset="0"/>
              </a:rPr>
              <a:t> </a:t>
            </a:r>
          </a:p>
          <a:p>
            <a:pPr eaLnBrk="1" hangingPunct="1"/>
            <a:r>
              <a:rPr lang="en-GB" sz="1100" smtClean="0">
                <a:cs typeface="Times New Roman" charset="0"/>
              </a:rPr>
              <a:t>In recognition of the proven benefit of PPIs in preventing persistent or recurrent bleeding of peptic ulcers, they recommend that: </a:t>
            </a:r>
            <a:r>
              <a:rPr lang="en-GB" sz="1100" i="1" smtClean="0">
                <a:cs typeface="Times New Roman" charset="0"/>
              </a:rPr>
              <a:t>“An intravenous bolus followed by continuous infusion proton pump inhibitor is effective in decreasing re-bleeding in patients who have undergone successful endoscopic therapy.”</a:t>
            </a:r>
            <a:r>
              <a:rPr lang="en-GB" sz="1100" smtClean="0">
                <a:cs typeface="Times New Roman" charset="0"/>
              </a:rPr>
              <a:t> </a:t>
            </a:r>
          </a:p>
          <a:p>
            <a:pPr eaLnBrk="1" hangingPunct="1"/>
            <a:r>
              <a:rPr lang="en-GB" sz="1100" smtClean="0">
                <a:cs typeface="Times New Roman" charset="0"/>
              </a:rPr>
              <a:t>The guidelines also state that H</a:t>
            </a:r>
            <a:r>
              <a:rPr lang="en-GB" sz="1100" baseline="-30000" smtClean="0">
                <a:cs typeface="Times New Roman" charset="0"/>
              </a:rPr>
              <a:t>2</a:t>
            </a:r>
            <a:r>
              <a:rPr lang="en-GB" sz="1100" smtClean="0">
                <a:cs typeface="Times New Roman" charset="0"/>
              </a:rPr>
              <a:t>-receptor antagonists are not recommended for the management of acute upper GI bleeding.</a:t>
            </a:r>
            <a:r>
              <a:rPr lang="en-GB" sz="1100" baseline="30000" smtClean="0">
                <a:cs typeface="Times New Roman" charset="0"/>
              </a:rPr>
              <a:t>1</a:t>
            </a:r>
            <a:r>
              <a:rPr lang="en-GB" sz="1100" smtClean="0">
                <a:cs typeface="Times New Roman" charset="0"/>
              </a:rPr>
              <a:t> Based on these guidelines and the available data, i.v. PPIs are widely used off-label for the management of bleeding peptic ulcers, although no PPI currently has the indication.</a:t>
            </a:r>
          </a:p>
          <a:p>
            <a:pPr eaLnBrk="1" hangingPunct="1"/>
            <a:r>
              <a:rPr lang="en-GB" sz="1100" smtClean="0">
                <a:cs typeface="Times New Roman" charset="0"/>
              </a:rPr>
              <a:t>New </a:t>
            </a:r>
            <a:r>
              <a:rPr lang="en-US" sz="1100" smtClean="0">
                <a:cs typeface="Arial" charset="0"/>
              </a:rPr>
              <a:t>guidelines on the management of peptic ulcer bleeding are currently being developed, based on a consensus meeting, and should be published during 2009. </a:t>
            </a:r>
          </a:p>
          <a:p>
            <a:pPr eaLnBrk="1" hangingPunct="1"/>
            <a:endParaRPr lang="en-US" sz="1100" smtClean="0">
              <a:cs typeface="Arial" charset="0"/>
            </a:endParaRPr>
          </a:p>
          <a:p>
            <a:pPr eaLnBrk="1" hangingPunct="1"/>
            <a:r>
              <a:rPr lang="en-US" sz="1100" smtClean="0">
                <a:cs typeface="Arial" charset="0"/>
              </a:rPr>
              <a:t>1. Barkun A, et al. Ann Intern Med 2003;139:843–57.</a:t>
            </a:r>
            <a:endParaRPr lang="en-GB" sz="1100" smtClean="0">
              <a:cs typeface="Times New Roman" charset="0"/>
            </a:endParaRPr>
          </a:p>
          <a:p>
            <a:pPr eaLnBrk="1" hangingPunct="1"/>
            <a:endParaRPr lang="en-GB" sz="11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629C660-ABB9-403F-8775-495DD3B1EC8B}" type="slidenum">
              <a:rPr lang="en-GB" smtClean="0"/>
              <a:pPr/>
              <a:t>17</a:t>
            </a:fld>
            <a:endParaRPr lang="en-GB"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GB" sz="1100" b="1" smtClean="0">
                <a:cs typeface="Times New Roman" charset="0"/>
              </a:rPr>
              <a:t>Guidelines recommend high-dose i.v. PPI therapy for the treatment of bleeding peptic ulcers but no PPI currently has the indication</a:t>
            </a:r>
          </a:p>
          <a:p>
            <a:pPr eaLnBrk="1" hangingPunct="1"/>
            <a:r>
              <a:rPr lang="en-GB" sz="1100" smtClean="0">
                <a:cs typeface="Times New Roman" charset="0"/>
              </a:rPr>
              <a:t>Clinical guidelines on the management of patients with non-variceal upper GI bleeding have been developed by the multidisciplinary Non-variceal Upper GI Bleeding Consensus Conference Group, representing 11 national societies.</a:t>
            </a:r>
            <a:r>
              <a:rPr lang="en-GB" sz="1100" baseline="30000" smtClean="0">
                <a:cs typeface="Times New Roman" charset="0"/>
              </a:rPr>
              <a:t>1</a:t>
            </a:r>
            <a:r>
              <a:rPr lang="en-GB" sz="1100" smtClean="0">
                <a:cs typeface="Times New Roman" charset="0"/>
              </a:rPr>
              <a:t> </a:t>
            </a:r>
          </a:p>
          <a:p>
            <a:pPr eaLnBrk="1" hangingPunct="1"/>
            <a:r>
              <a:rPr lang="en-GB" sz="1100" smtClean="0">
                <a:cs typeface="Times New Roman" charset="0"/>
              </a:rPr>
              <a:t>In recognition of the proven benefit of PPIs in preventing persistent or recurrent bleeding of peptic ulcers, they recommend that: </a:t>
            </a:r>
            <a:r>
              <a:rPr lang="en-GB" sz="1100" i="1" smtClean="0">
                <a:cs typeface="Times New Roman" charset="0"/>
              </a:rPr>
              <a:t>“An intravenous bolus followed by continuous infusion proton pump inhibitor is effective in decreasing re-bleeding in patients who have undergone successful endoscopic therapy.”</a:t>
            </a:r>
            <a:r>
              <a:rPr lang="en-GB" sz="1100" smtClean="0">
                <a:cs typeface="Times New Roman" charset="0"/>
              </a:rPr>
              <a:t> </a:t>
            </a:r>
          </a:p>
          <a:p>
            <a:pPr eaLnBrk="1" hangingPunct="1"/>
            <a:r>
              <a:rPr lang="en-GB" sz="1100" smtClean="0">
                <a:cs typeface="Times New Roman" charset="0"/>
              </a:rPr>
              <a:t>The guidelines also state that H</a:t>
            </a:r>
            <a:r>
              <a:rPr lang="en-GB" sz="1100" baseline="-30000" smtClean="0">
                <a:cs typeface="Times New Roman" charset="0"/>
              </a:rPr>
              <a:t>2</a:t>
            </a:r>
            <a:r>
              <a:rPr lang="en-GB" sz="1100" smtClean="0">
                <a:cs typeface="Times New Roman" charset="0"/>
              </a:rPr>
              <a:t>-receptor antagonists are not recommended for the management of acute upper GI bleeding.</a:t>
            </a:r>
            <a:r>
              <a:rPr lang="en-GB" sz="1100" baseline="30000" smtClean="0">
                <a:cs typeface="Times New Roman" charset="0"/>
              </a:rPr>
              <a:t>1</a:t>
            </a:r>
            <a:r>
              <a:rPr lang="en-GB" sz="1100" smtClean="0">
                <a:cs typeface="Times New Roman" charset="0"/>
              </a:rPr>
              <a:t> Based on these guidelines and the available data, i.v. PPIs are widely used off-label for the management of bleeding peptic ulcers, although no PPI currently has the indication.</a:t>
            </a:r>
          </a:p>
          <a:p>
            <a:pPr eaLnBrk="1" hangingPunct="1"/>
            <a:r>
              <a:rPr lang="en-GB" sz="1100" smtClean="0">
                <a:cs typeface="Times New Roman" charset="0"/>
              </a:rPr>
              <a:t>New </a:t>
            </a:r>
            <a:r>
              <a:rPr lang="en-US" sz="1100" smtClean="0">
                <a:cs typeface="Arial" charset="0"/>
              </a:rPr>
              <a:t>guidelines on the management of peptic ulcer bleeding are currently being developed, based on a consensus meeting, and should be published during 2009. </a:t>
            </a:r>
          </a:p>
          <a:p>
            <a:pPr eaLnBrk="1" hangingPunct="1"/>
            <a:endParaRPr lang="en-US" sz="1100" smtClean="0">
              <a:cs typeface="Arial" charset="0"/>
            </a:endParaRPr>
          </a:p>
          <a:p>
            <a:pPr eaLnBrk="1" hangingPunct="1"/>
            <a:r>
              <a:rPr lang="en-US" sz="1100" smtClean="0">
                <a:cs typeface="Arial" charset="0"/>
              </a:rPr>
              <a:t>1. Barkun A, et al. Ann Intern Med 2003;139:843–57.</a:t>
            </a:r>
            <a:endParaRPr lang="en-GB" sz="1100" smtClean="0">
              <a:cs typeface="Times New Roman" charset="0"/>
            </a:endParaRPr>
          </a:p>
          <a:p>
            <a:pPr eaLnBrk="1" hangingPunct="1"/>
            <a:endParaRPr lang="en-GB" sz="11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A8BF802-7E55-4238-8D71-8F20503B444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BF802-7E55-4238-8D71-8F20503B444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8BF802-7E55-4238-8D71-8F20503B444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3B5499-39F7-4ACC-9122-2F44A68F684B}" type="datetimeFigureOut">
              <a:rPr lang="en-US" smtClean="0"/>
              <a:pPr/>
              <a:t>6/16/2015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BF802-7E55-4238-8D71-8F20503B44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43B5499-39F7-4ACC-9122-2F44A68F684B}" type="datetimeFigureOut">
              <a:rPr lang="en-US" smtClean="0"/>
              <a:pPr/>
              <a:t>6/16/2015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A8BF802-7E55-4238-8D71-8F20503B44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43B5499-39F7-4ACC-9122-2F44A68F684B}" type="datetimeFigureOut">
              <a:rPr lang="en-US" smtClean="0"/>
              <a:pPr/>
              <a:t>6/16/2015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A8BF802-7E55-4238-8D71-8F20503B44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STRESS ULCER</a:t>
            </a:r>
            <a:endParaRPr lang="en-US" sz="6600" dirty="0"/>
          </a:p>
        </p:txBody>
      </p:sp>
      <p:sp>
        <p:nvSpPr>
          <p:cNvPr id="3" name="Subtitle 2"/>
          <p:cNvSpPr>
            <a:spLocks noGrp="1"/>
          </p:cNvSpPr>
          <p:nvPr>
            <p:ph type="subTitle" idx="1"/>
          </p:nvPr>
        </p:nvSpPr>
        <p:spPr>
          <a:xfrm>
            <a:off x="838200" y="2286000"/>
            <a:ext cx="7772400" cy="1508760"/>
          </a:xfrm>
        </p:spPr>
        <p:txBody>
          <a:bodyPr>
            <a:normAutofit/>
          </a:bodyPr>
          <a:lstStyle/>
          <a:p>
            <a:r>
              <a:rPr lang="en-US" sz="2400" dirty="0" smtClean="0"/>
              <a:t>Dr. </a:t>
            </a:r>
            <a:r>
              <a:rPr lang="en-US" sz="2400" dirty="0" err="1" smtClean="0"/>
              <a:t>Sapto</a:t>
            </a:r>
            <a:r>
              <a:rPr lang="en-US" sz="2400" dirty="0" smtClean="0"/>
              <a:t> </a:t>
            </a:r>
            <a:r>
              <a:rPr lang="en-US" sz="2400" dirty="0" err="1" smtClean="0"/>
              <a:t>Priatmo</a:t>
            </a:r>
            <a:r>
              <a:rPr lang="en-US" sz="2400" dirty="0" smtClean="0"/>
              <a:t>, </a:t>
            </a:r>
            <a:r>
              <a:rPr lang="en-US" sz="2400" dirty="0" err="1" smtClean="0"/>
              <a:t>Sp.PD</a:t>
            </a:r>
            <a:endParaRPr lang="en-US" sz="2400" dirty="0" smtClean="0"/>
          </a:p>
          <a:p>
            <a:r>
              <a:rPr lang="en-US" sz="2400" dirty="0" smtClean="0"/>
              <a:t>SMF </a:t>
            </a:r>
            <a:r>
              <a:rPr lang="en-US" sz="2400" dirty="0" err="1" smtClean="0"/>
              <a:t>Penyakit</a:t>
            </a:r>
            <a:r>
              <a:rPr lang="en-US" sz="2400" dirty="0" smtClean="0"/>
              <a:t> </a:t>
            </a:r>
            <a:r>
              <a:rPr lang="en-US" sz="2400" dirty="0" err="1" smtClean="0"/>
              <a:t>Dalam</a:t>
            </a:r>
            <a:endParaRPr lang="en-US" sz="2400" dirty="0" smtClean="0"/>
          </a:p>
          <a:p>
            <a:r>
              <a:rPr lang="en-US" sz="2400" dirty="0" smtClean="0"/>
              <a:t>RS BETHESDA</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srcRect/>
          <a:stretch>
            <a:fillRect/>
          </a:stretch>
        </p:blipFill>
        <p:spPr bwMode="auto">
          <a:xfrm>
            <a:off x="1524000" y="1219200"/>
            <a:ext cx="60198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err="1" smtClean="0"/>
              <a:t>Morbiditas</a:t>
            </a:r>
            <a:r>
              <a:rPr lang="en-US" dirty="0" smtClean="0"/>
              <a:t>/</a:t>
            </a:r>
            <a:r>
              <a:rPr lang="en-US" dirty="0" err="1" smtClean="0"/>
              <a:t>Mortalitas</a:t>
            </a:r>
            <a:endParaRPr lang="en-US" dirty="0" smtClean="0"/>
          </a:p>
        </p:txBody>
      </p:sp>
      <p:sp>
        <p:nvSpPr>
          <p:cNvPr id="8195" name="Content Placeholder 2"/>
          <p:cNvSpPr>
            <a:spLocks noGrp="1"/>
          </p:cNvSpPr>
          <p:nvPr>
            <p:ph idx="1"/>
          </p:nvPr>
        </p:nvSpPr>
        <p:spPr>
          <a:xfrm>
            <a:off x="457200" y="1600200"/>
            <a:ext cx="6248400" cy="4708525"/>
          </a:xfrm>
        </p:spPr>
        <p:txBody>
          <a:bodyPr>
            <a:normAutofit/>
          </a:bodyPr>
          <a:lstStyle/>
          <a:p>
            <a:pPr eaLnBrk="1" hangingPunct="1"/>
            <a:r>
              <a:rPr lang="en-US" dirty="0" err="1" smtClean="0"/>
              <a:t>Mortalitas</a:t>
            </a:r>
            <a:r>
              <a:rPr lang="en-US" dirty="0" smtClean="0"/>
              <a:t> </a:t>
            </a:r>
            <a:r>
              <a:rPr lang="en-US" dirty="0" err="1" smtClean="0"/>
              <a:t>pasien</a:t>
            </a:r>
            <a:r>
              <a:rPr lang="en-US" dirty="0" smtClean="0"/>
              <a:t> :</a:t>
            </a:r>
          </a:p>
          <a:p>
            <a:pPr lvl="1" eaLnBrk="1" hangingPunct="1"/>
            <a:r>
              <a:rPr lang="en-US" dirty="0" smtClean="0"/>
              <a:t>48.5%  dg </a:t>
            </a:r>
            <a:r>
              <a:rPr lang="en-US" dirty="0" err="1" smtClean="0"/>
              <a:t>perdarahan</a:t>
            </a:r>
            <a:r>
              <a:rPr lang="en-US" dirty="0" smtClean="0"/>
              <a:t> </a:t>
            </a:r>
            <a:r>
              <a:rPr lang="en-US" dirty="0" err="1" smtClean="0"/>
              <a:t>yg</a:t>
            </a:r>
            <a:r>
              <a:rPr lang="en-US" dirty="0" smtClean="0"/>
              <a:t> </a:t>
            </a:r>
            <a:r>
              <a:rPr lang="en-US" dirty="0" err="1" smtClean="0"/>
              <a:t>bermakn</a:t>
            </a:r>
            <a:endParaRPr lang="en-US" dirty="0" smtClean="0"/>
          </a:p>
          <a:p>
            <a:pPr lvl="1"/>
            <a:r>
              <a:rPr lang="en-US" dirty="0" smtClean="0"/>
              <a:t>9.1%  </a:t>
            </a:r>
            <a:r>
              <a:rPr lang="en-US" dirty="0" err="1" smtClean="0"/>
              <a:t>tanpa</a:t>
            </a:r>
            <a:r>
              <a:rPr lang="en-US" dirty="0" smtClean="0"/>
              <a:t> </a:t>
            </a:r>
            <a:r>
              <a:rPr lang="en-US" dirty="0" err="1" smtClean="0"/>
              <a:t>perdarahan</a:t>
            </a:r>
            <a:r>
              <a:rPr lang="en-US" dirty="0" smtClean="0"/>
              <a:t> </a:t>
            </a:r>
            <a:r>
              <a:rPr lang="en-US" dirty="0" err="1" smtClean="0"/>
              <a:t>yg</a:t>
            </a:r>
            <a:r>
              <a:rPr lang="en-US" dirty="0" smtClean="0"/>
              <a:t> </a:t>
            </a:r>
            <a:r>
              <a:rPr lang="en-US" dirty="0" err="1" smtClean="0"/>
              <a:t>bermakna</a:t>
            </a:r>
            <a:endParaRPr lang="en-US" dirty="0" smtClean="0"/>
          </a:p>
        </p:txBody>
      </p:sp>
      <p:sp>
        <p:nvSpPr>
          <p:cNvPr id="8196" name="TextBox 4"/>
          <p:cNvSpPr txBox="1">
            <a:spLocks noChangeArrowheads="1"/>
          </p:cNvSpPr>
          <p:nvPr/>
        </p:nvSpPr>
        <p:spPr bwMode="auto">
          <a:xfrm>
            <a:off x="381000" y="5943600"/>
            <a:ext cx="8229600" cy="523875"/>
          </a:xfrm>
          <a:prstGeom prst="rect">
            <a:avLst/>
          </a:prstGeom>
          <a:noFill/>
          <a:ln w="9525">
            <a:noFill/>
            <a:miter lim="800000"/>
            <a:headEnd/>
            <a:tailEnd/>
          </a:ln>
        </p:spPr>
        <p:txBody>
          <a:bodyPr>
            <a:spAutoFit/>
          </a:bodyPr>
          <a:lstStyle/>
          <a:p>
            <a:r>
              <a:rPr lang="en-US" sz="1400"/>
              <a:t>Cook DJ, et al.  Risk factors for gastrointestinal bleeding in critically ill patients. NEJM 1994;330(6):377-81</a:t>
            </a:r>
          </a:p>
        </p:txBody>
      </p:sp>
      <p:pic>
        <p:nvPicPr>
          <p:cNvPr id="5" name="Picture 2" descr="C:\Documents and Settings\vhasyrwillit1\Local Settings\Temporary Internet Files\Content.IE5\ASGOUH06\MCj02386410000[1].wmf"/>
          <p:cNvPicPr>
            <a:picLocks noChangeAspect="1" noChangeArrowheads="1"/>
          </p:cNvPicPr>
          <p:nvPr/>
        </p:nvPicPr>
        <p:blipFill>
          <a:blip r:embed="rId2"/>
          <a:srcRect/>
          <a:stretch>
            <a:fillRect/>
          </a:stretch>
        </p:blipFill>
        <p:spPr bwMode="auto">
          <a:xfrm>
            <a:off x="6019800" y="2362200"/>
            <a:ext cx="3152775"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2000"/>
                                        <p:tgtEl>
                                          <p:spTgt spid="819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fade">
                                      <p:cBhvr>
                                        <p:cTn id="13" dur="2000"/>
                                        <p:tgtEl>
                                          <p:spTgt spid="8195">
                                            <p:txEl>
                                              <p:pRg st="2" end="2"/>
                                            </p:txEl>
                                          </p:spTgt>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6"/>
          <p:cNvSpPr>
            <a:spLocks noGrp="1" noChangeArrowheads="1"/>
          </p:cNvSpPr>
          <p:nvPr>
            <p:ph type="body" idx="4294967295"/>
          </p:nvPr>
        </p:nvSpPr>
        <p:spPr>
          <a:xfrm>
            <a:off x="638175" y="1476375"/>
            <a:ext cx="8505825" cy="790575"/>
          </a:xfrm>
        </p:spPr>
        <p:txBody>
          <a:bodyPr>
            <a:noAutofit/>
          </a:bodyPr>
          <a:lstStyle/>
          <a:p>
            <a:pPr marL="0" indent="0" eaLnBrk="1" hangingPunct="1">
              <a:buFontTx/>
              <a:buNone/>
            </a:pPr>
            <a:r>
              <a:rPr lang="en-GB" sz="2400" b="1" dirty="0" err="1" smtClean="0"/>
              <a:t>Pengobatan</a:t>
            </a:r>
            <a:r>
              <a:rPr lang="en-GB" sz="2400" b="1" dirty="0" smtClean="0"/>
              <a:t> </a:t>
            </a:r>
            <a:r>
              <a:rPr lang="en-GB" sz="2400" b="1" dirty="0" err="1" smtClean="0"/>
              <a:t>perdarahan</a:t>
            </a:r>
            <a:r>
              <a:rPr lang="en-GB" sz="2400" b="1" dirty="0" smtClean="0"/>
              <a:t> </a:t>
            </a:r>
            <a:r>
              <a:rPr lang="en-GB" sz="2400" b="1" dirty="0" err="1" smtClean="0"/>
              <a:t>ulkus</a:t>
            </a:r>
            <a:r>
              <a:rPr lang="en-GB" sz="2400" b="1" dirty="0" smtClean="0"/>
              <a:t> </a:t>
            </a:r>
            <a:r>
              <a:rPr lang="en-GB" sz="2400" b="1" dirty="0" err="1" smtClean="0"/>
              <a:t>peptikum</a:t>
            </a:r>
            <a:r>
              <a:rPr lang="en-GB" sz="2400" b="1" dirty="0" smtClean="0"/>
              <a:t> </a:t>
            </a:r>
            <a:r>
              <a:rPr lang="en-GB" sz="2400" b="1" dirty="0" err="1" smtClean="0"/>
              <a:t>bertujuan</a:t>
            </a:r>
            <a:r>
              <a:rPr lang="en-GB" sz="2400" b="1" dirty="0" smtClean="0"/>
              <a:t> </a:t>
            </a:r>
            <a:r>
              <a:rPr lang="en-GB" sz="2400" b="1" dirty="0" err="1" smtClean="0"/>
              <a:t>untuk</a:t>
            </a:r>
            <a:r>
              <a:rPr lang="en-GB" sz="2400" b="1" dirty="0" smtClean="0"/>
              <a:t> </a:t>
            </a:r>
            <a:r>
              <a:rPr lang="en-GB" sz="2400" b="1" dirty="0" err="1" smtClean="0"/>
              <a:t>menstabilkan</a:t>
            </a:r>
            <a:r>
              <a:rPr lang="en-GB" sz="2400" b="1" dirty="0" smtClean="0"/>
              <a:t> </a:t>
            </a:r>
            <a:r>
              <a:rPr lang="en-GB" sz="2400" b="1" dirty="0" err="1" smtClean="0"/>
              <a:t>sirkulasi</a:t>
            </a:r>
            <a:r>
              <a:rPr lang="en-GB" sz="2400" b="1" dirty="0" smtClean="0"/>
              <a:t>, </a:t>
            </a:r>
            <a:r>
              <a:rPr lang="en-GB" sz="2400" b="1" dirty="0" err="1" smtClean="0"/>
              <a:t>menghentikan</a:t>
            </a:r>
            <a:r>
              <a:rPr lang="en-GB" sz="2400" b="1" dirty="0" smtClean="0"/>
              <a:t> </a:t>
            </a:r>
            <a:r>
              <a:rPr lang="en-GB" sz="2400" b="1" dirty="0" err="1" smtClean="0"/>
              <a:t>perdarahan</a:t>
            </a:r>
            <a:r>
              <a:rPr lang="en-GB" sz="2400" b="1" dirty="0" smtClean="0"/>
              <a:t> yang </a:t>
            </a:r>
            <a:r>
              <a:rPr lang="en-GB" sz="2400" b="1" dirty="0" err="1" smtClean="0"/>
              <a:t>sedang</a:t>
            </a:r>
            <a:r>
              <a:rPr lang="en-GB" sz="2400" b="1" dirty="0" smtClean="0"/>
              <a:t> </a:t>
            </a:r>
            <a:r>
              <a:rPr lang="en-GB" sz="2400" b="1" dirty="0" err="1" smtClean="0"/>
              <a:t>terjadi</a:t>
            </a:r>
            <a:r>
              <a:rPr lang="en-GB" sz="2400" b="1" dirty="0" smtClean="0"/>
              <a:t> </a:t>
            </a:r>
            <a:r>
              <a:rPr lang="en-GB" sz="2400" b="1" dirty="0" err="1" smtClean="0"/>
              <a:t>dan</a:t>
            </a:r>
            <a:r>
              <a:rPr lang="en-GB" sz="2400" b="1" dirty="0" smtClean="0"/>
              <a:t> </a:t>
            </a:r>
            <a:r>
              <a:rPr lang="en-GB" sz="2400" b="1" dirty="0" err="1" smtClean="0"/>
              <a:t>mencegah</a:t>
            </a:r>
            <a:r>
              <a:rPr lang="en-GB" sz="2400" b="1" dirty="0" smtClean="0"/>
              <a:t> </a:t>
            </a:r>
            <a:r>
              <a:rPr lang="en-GB" sz="2400" b="1" dirty="0" err="1" smtClean="0"/>
              <a:t>perdarahan</a:t>
            </a:r>
            <a:r>
              <a:rPr lang="en-GB" sz="2400" b="1" dirty="0" smtClean="0"/>
              <a:t> </a:t>
            </a:r>
            <a:r>
              <a:rPr lang="en-GB" sz="2400" b="1" dirty="0" err="1" smtClean="0"/>
              <a:t>ulang</a:t>
            </a:r>
            <a:r>
              <a:rPr lang="en-GB" sz="2400" b="1" dirty="0" smtClean="0"/>
              <a:t>. </a:t>
            </a:r>
            <a:r>
              <a:rPr lang="en-GB" sz="2400" b="1" dirty="0" err="1" smtClean="0"/>
              <a:t>Adapun</a:t>
            </a:r>
            <a:r>
              <a:rPr lang="en-GB" sz="2400" b="1" dirty="0" smtClean="0"/>
              <a:t> </a:t>
            </a:r>
            <a:r>
              <a:rPr lang="en-GB" sz="2400" b="1" dirty="0" err="1" smtClean="0"/>
              <a:t>pengobatannya</a:t>
            </a:r>
            <a:r>
              <a:rPr lang="en-GB" sz="2400" b="1" dirty="0" smtClean="0"/>
              <a:t> </a:t>
            </a:r>
            <a:r>
              <a:rPr lang="en-GB" sz="2400" b="1" dirty="0" err="1" smtClean="0"/>
              <a:t>termasuk</a:t>
            </a:r>
            <a:r>
              <a:rPr lang="en-GB" sz="2400" b="1" dirty="0" smtClean="0"/>
              <a:t>:</a:t>
            </a:r>
          </a:p>
          <a:p>
            <a:pPr marL="0" indent="0" eaLnBrk="1" hangingPunct="1">
              <a:buFontTx/>
              <a:buNone/>
            </a:pPr>
            <a:endParaRPr lang="en-GB" sz="2400" b="1" dirty="0" smtClean="0"/>
          </a:p>
          <a:p>
            <a:pPr marL="0" indent="0" eaLnBrk="1" hangingPunct="1">
              <a:buFontTx/>
              <a:buNone/>
            </a:pPr>
            <a:endParaRPr lang="en-GB" sz="2400" b="1" dirty="0" smtClean="0"/>
          </a:p>
        </p:txBody>
      </p:sp>
      <p:sp>
        <p:nvSpPr>
          <p:cNvPr id="8195" name="Text Box 10"/>
          <p:cNvSpPr txBox="1">
            <a:spLocks noChangeArrowheads="1"/>
          </p:cNvSpPr>
          <p:nvPr/>
        </p:nvSpPr>
        <p:spPr bwMode="auto">
          <a:xfrm>
            <a:off x="314325" y="6575425"/>
            <a:ext cx="8674100" cy="284163"/>
          </a:xfrm>
          <a:prstGeom prst="rect">
            <a:avLst/>
          </a:prstGeom>
          <a:noFill/>
          <a:ln w="9525" algn="ctr">
            <a:noFill/>
            <a:miter lim="800000"/>
            <a:headEnd/>
            <a:tailEnd/>
          </a:ln>
        </p:spPr>
        <p:txBody>
          <a:bodyPr anchor="b">
            <a:spAutoFit/>
          </a:bodyPr>
          <a:lstStyle/>
          <a:p>
            <a:pPr algn="r">
              <a:lnSpc>
                <a:spcPct val="90000"/>
              </a:lnSpc>
            </a:pPr>
            <a:r>
              <a:rPr lang="en-GB" sz="1400"/>
              <a:t>Leontiadis GI, et al. Health Technol Assess 2007;11:1–164</a:t>
            </a:r>
          </a:p>
        </p:txBody>
      </p:sp>
      <p:sp>
        <p:nvSpPr>
          <p:cNvPr id="8196" name="Rectangle 13"/>
          <p:cNvSpPr>
            <a:spLocks noChangeArrowheads="1"/>
          </p:cNvSpPr>
          <p:nvPr/>
        </p:nvSpPr>
        <p:spPr bwMode="auto">
          <a:xfrm>
            <a:off x="622300" y="3105150"/>
            <a:ext cx="7772400" cy="1206500"/>
          </a:xfrm>
          <a:prstGeom prst="rect">
            <a:avLst/>
          </a:prstGeom>
          <a:noFill/>
          <a:ln w="9525">
            <a:noFill/>
            <a:miter lim="800000"/>
            <a:headEnd/>
            <a:tailEnd/>
          </a:ln>
        </p:spPr>
        <p:txBody>
          <a:bodyPr/>
          <a:lstStyle/>
          <a:p>
            <a:pPr marL="352425" indent="-352425">
              <a:lnSpc>
                <a:spcPct val="90000"/>
              </a:lnSpc>
              <a:spcBef>
                <a:spcPct val="50000"/>
              </a:spcBef>
              <a:spcAft>
                <a:spcPct val="30000"/>
              </a:spcAft>
              <a:buSzPct val="85000"/>
              <a:buFontTx/>
              <a:buBlip>
                <a:blip r:embed="rId3"/>
              </a:buBlip>
            </a:pPr>
            <a:r>
              <a:rPr lang="en-GB" sz="2400" dirty="0" err="1"/>
              <a:t>Penggantian</a:t>
            </a:r>
            <a:r>
              <a:rPr lang="en-GB" sz="2400" dirty="0"/>
              <a:t> </a:t>
            </a:r>
            <a:r>
              <a:rPr lang="en-GB" sz="2400" dirty="0" err="1"/>
              <a:t>cairan</a:t>
            </a:r>
            <a:r>
              <a:rPr lang="en-GB" sz="2400" dirty="0"/>
              <a:t> (</a:t>
            </a:r>
            <a:r>
              <a:rPr lang="en-GB" sz="2400" dirty="0" err="1"/>
              <a:t>tranfusi</a:t>
            </a:r>
            <a:r>
              <a:rPr lang="en-GB" sz="2400" dirty="0"/>
              <a:t> </a:t>
            </a:r>
            <a:r>
              <a:rPr lang="en-GB" sz="2400" dirty="0" err="1"/>
              <a:t>darah</a:t>
            </a:r>
            <a:r>
              <a:rPr lang="en-GB" sz="2400" dirty="0"/>
              <a:t> </a:t>
            </a:r>
            <a:r>
              <a:rPr lang="en-GB" sz="2400" dirty="0" err="1"/>
              <a:t>bila</a:t>
            </a:r>
            <a:r>
              <a:rPr lang="en-GB" sz="2400" dirty="0"/>
              <a:t> </a:t>
            </a:r>
            <a:r>
              <a:rPr lang="en-GB" sz="2400" dirty="0" err="1"/>
              <a:t>diperlukan</a:t>
            </a:r>
            <a:r>
              <a:rPr lang="en-GB" sz="2400" dirty="0"/>
              <a:t>)</a:t>
            </a:r>
          </a:p>
          <a:p>
            <a:pPr marL="352425" indent="-352425">
              <a:lnSpc>
                <a:spcPct val="90000"/>
              </a:lnSpc>
              <a:spcBef>
                <a:spcPct val="50000"/>
              </a:spcBef>
              <a:spcAft>
                <a:spcPct val="30000"/>
              </a:spcAft>
              <a:buSzPct val="85000"/>
              <a:buFontTx/>
              <a:buBlip>
                <a:blip r:embed="rId3"/>
              </a:buBlip>
            </a:pPr>
            <a:r>
              <a:rPr lang="en-GB" sz="2400" i="1" dirty="0" err="1" smtClean="0"/>
              <a:t>Endoskopi</a:t>
            </a:r>
            <a:r>
              <a:rPr lang="en-GB" sz="2400" dirty="0" smtClean="0"/>
              <a:t> </a:t>
            </a:r>
            <a:r>
              <a:rPr lang="en-GB" sz="2400" dirty="0" err="1"/>
              <a:t>dengan</a:t>
            </a:r>
            <a:r>
              <a:rPr lang="en-GB" sz="2400" dirty="0"/>
              <a:t> </a:t>
            </a:r>
            <a:r>
              <a:rPr lang="en-GB" sz="2400" i="1" dirty="0"/>
              <a:t>endoscopic haemostasis</a:t>
            </a:r>
            <a:r>
              <a:rPr lang="en-GB" sz="2400" dirty="0"/>
              <a:t/>
            </a:r>
            <a:br>
              <a:rPr lang="en-GB" sz="2400" dirty="0"/>
            </a:br>
            <a:r>
              <a:rPr lang="en-GB" sz="2400" dirty="0" err="1"/>
              <a:t>bila</a:t>
            </a:r>
            <a:r>
              <a:rPr lang="en-GB" sz="2400" dirty="0"/>
              <a:t> </a:t>
            </a:r>
            <a:r>
              <a:rPr lang="en-GB" sz="2400" dirty="0" err="1"/>
              <a:t>dibutuhkan</a:t>
            </a:r>
            <a:endParaRPr lang="en-GB" sz="2400" dirty="0"/>
          </a:p>
          <a:p>
            <a:pPr marL="352425" indent="-352425">
              <a:lnSpc>
                <a:spcPct val="90000"/>
              </a:lnSpc>
              <a:spcBef>
                <a:spcPct val="50000"/>
              </a:spcBef>
              <a:spcAft>
                <a:spcPct val="30000"/>
              </a:spcAft>
              <a:buSzPct val="85000"/>
              <a:buFontTx/>
              <a:buBlip>
                <a:blip r:embed="rId3"/>
              </a:buBlip>
            </a:pPr>
            <a:r>
              <a:rPr lang="en-GB" sz="2400" dirty="0" err="1"/>
              <a:t>Tindakan</a:t>
            </a:r>
            <a:r>
              <a:rPr lang="en-GB" sz="2400" dirty="0"/>
              <a:t> </a:t>
            </a:r>
            <a:r>
              <a:rPr lang="en-GB" sz="2400" dirty="0" err="1"/>
              <a:t>bedah</a:t>
            </a:r>
            <a:r>
              <a:rPr lang="en-GB" sz="2400" dirty="0"/>
              <a:t>, </a:t>
            </a:r>
            <a:r>
              <a:rPr lang="en-GB" sz="2400" dirty="0" err="1"/>
              <a:t>bila</a:t>
            </a:r>
            <a:r>
              <a:rPr lang="en-GB" sz="2400" dirty="0"/>
              <a:t> </a:t>
            </a:r>
            <a:r>
              <a:rPr lang="en-GB" sz="2400" dirty="0" err="1"/>
              <a:t>perdarahan</a:t>
            </a:r>
            <a:r>
              <a:rPr lang="en-GB" sz="2400" dirty="0"/>
              <a:t> </a:t>
            </a:r>
            <a:r>
              <a:rPr lang="en-GB" sz="2400" dirty="0" err="1"/>
              <a:t>tidak</a:t>
            </a:r>
            <a:r>
              <a:rPr lang="en-GB" sz="2400" dirty="0"/>
              <a:t> </a:t>
            </a:r>
            <a:r>
              <a:rPr lang="en-GB" sz="2400" dirty="0" err="1"/>
              <a:t>bisa</a:t>
            </a:r>
            <a:r>
              <a:rPr lang="en-GB" sz="2400" dirty="0"/>
              <a:t> </a:t>
            </a:r>
            <a:r>
              <a:rPr lang="en-GB" sz="2400" dirty="0" err="1"/>
              <a:t>dikontrol</a:t>
            </a:r>
            <a:r>
              <a:rPr lang="en-GB" sz="2400" dirty="0"/>
              <a:t> </a:t>
            </a:r>
            <a:r>
              <a:rPr lang="en-GB" sz="2400" dirty="0" err="1"/>
              <a:t>dengan</a:t>
            </a:r>
            <a:r>
              <a:rPr lang="en-GB" sz="2400" dirty="0"/>
              <a:t> </a:t>
            </a:r>
            <a:r>
              <a:rPr lang="en-GB" sz="2400" dirty="0" err="1"/>
              <a:t>metode</a:t>
            </a:r>
            <a:r>
              <a:rPr lang="en-GB" sz="2400" dirty="0"/>
              <a:t> </a:t>
            </a:r>
            <a:r>
              <a:rPr lang="en-GB" sz="2400" dirty="0" err="1"/>
              <a:t>diatas</a:t>
            </a:r>
            <a:endParaRPr lang="en-GB" sz="2400" dirty="0"/>
          </a:p>
        </p:txBody>
      </p:sp>
      <p:sp>
        <p:nvSpPr>
          <p:cNvPr id="6" name="Rectangle 5"/>
          <p:cNvSpPr/>
          <p:nvPr/>
        </p:nvSpPr>
        <p:spPr>
          <a:xfrm>
            <a:off x="281268" y="275770"/>
            <a:ext cx="8732105" cy="584775"/>
          </a:xfrm>
          <a:prstGeom prst="rect">
            <a:avLst/>
          </a:prstGeom>
          <a:noFill/>
        </p:spPr>
        <p:txBody>
          <a:bodyPr>
            <a:spAutoFit/>
          </a:bodyPr>
          <a:lstStyle/>
          <a:p>
            <a:pPr algn="ctr">
              <a:defRPr/>
            </a:pPr>
            <a:r>
              <a:rPr lang="en-GB" sz="32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Penatalaksanaan</a:t>
            </a:r>
            <a:r>
              <a:rPr lang="en-GB"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32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awal</a:t>
            </a:r>
            <a:r>
              <a:rPr lang="en-GB"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32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perdarahan</a:t>
            </a:r>
            <a:r>
              <a:rPr lang="en-GB"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32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lambung</a:t>
            </a:r>
            <a:endParaRPr lang="en-GB"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18" name="Rectangle 14"/>
          <p:cNvSpPr>
            <a:spLocks noGrp="1" noChangeArrowheads="1"/>
          </p:cNvSpPr>
          <p:nvPr>
            <p:ph type="ctrTitle"/>
          </p:nvPr>
        </p:nvSpPr>
        <p:spPr>
          <a:xfrm>
            <a:off x="838200" y="2209800"/>
            <a:ext cx="7772400" cy="1975104"/>
          </a:xfrm>
        </p:spPr>
        <p:txBody>
          <a:bodyPr/>
          <a:lstStyle/>
          <a:p>
            <a:pPr algn="ctr" eaLnBrk="1" hangingPunct="1">
              <a:defRPr/>
            </a:pPr>
            <a:r>
              <a:rPr lang="en-GB" sz="3600" dirty="0" err="1" smtClean="0"/>
              <a:t>Asam</a:t>
            </a:r>
            <a:r>
              <a:rPr lang="en-GB" sz="3600" dirty="0" smtClean="0"/>
              <a:t> </a:t>
            </a:r>
            <a:r>
              <a:rPr lang="en-GB" sz="3600" dirty="0" err="1" smtClean="0"/>
              <a:t>lambung</a:t>
            </a:r>
            <a:r>
              <a:rPr lang="en-GB" sz="3600" dirty="0" smtClean="0"/>
              <a:t> </a:t>
            </a:r>
            <a:r>
              <a:rPr lang="en-GB" sz="3600" dirty="0" err="1" smtClean="0"/>
              <a:t>menghambat</a:t>
            </a:r>
            <a:r>
              <a:rPr lang="en-GB" sz="3600" dirty="0" smtClean="0"/>
              <a:t> </a:t>
            </a:r>
            <a:r>
              <a:rPr lang="en-GB" sz="3600" dirty="0" err="1" smtClean="0"/>
              <a:t>hemostasis</a:t>
            </a:r>
            <a:r>
              <a:rPr lang="en-GB" sz="3600" dirty="0" smtClean="0"/>
              <a:t> </a:t>
            </a:r>
            <a:r>
              <a:rPr lang="en-GB" sz="3600" dirty="0" err="1" smtClean="0"/>
              <a:t>pada</a:t>
            </a:r>
            <a:r>
              <a:rPr lang="en-GB" sz="3600" dirty="0" smtClean="0"/>
              <a:t> </a:t>
            </a:r>
            <a:r>
              <a:rPr lang="en-GB" sz="3600" dirty="0" err="1" smtClean="0"/>
              <a:t>perdarahan</a:t>
            </a:r>
            <a:r>
              <a:rPr lang="en-GB" sz="3600" dirty="0" smtClean="0"/>
              <a:t> </a:t>
            </a:r>
            <a:r>
              <a:rPr lang="en-GB" sz="3600" dirty="0" err="1" smtClean="0"/>
              <a:t>ulkus</a:t>
            </a:r>
            <a:r>
              <a:rPr lang="en-GB" sz="3600" dirty="0" smtClean="0"/>
              <a:t> </a:t>
            </a:r>
            <a:r>
              <a:rPr lang="en-GB" sz="3600" dirty="0" err="1" smtClean="0"/>
              <a:t>peptikum</a:t>
            </a:r>
            <a:endParaRPr lang="en-GB" sz="36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rrowheads="1"/>
          </p:cNvPicPr>
          <p:nvPr/>
        </p:nvPicPr>
        <p:blipFill>
          <a:blip r:embed="rId3"/>
          <a:srcRect b="1561"/>
          <a:stretch>
            <a:fillRect/>
          </a:stretch>
        </p:blipFill>
        <p:spPr bwMode="auto">
          <a:xfrm>
            <a:off x="533400" y="1260475"/>
            <a:ext cx="8135938" cy="4405313"/>
          </a:xfrm>
          <a:prstGeom prst="rect">
            <a:avLst/>
          </a:prstGeom>
          <a:noFill/>
          <a:ln w="9525">
            <a:noFill/>
            <a:miter lim="800000"/>
            <a:headEnd/>
            <a:tailEnd/>
          </a:ln>
        </p:spPr>
      </p:pic>
      <p:sp>
        <p:nvSpPr>
          <p:cNvPr id="10243" name="Rectangle 4"/>
          <p:cNvSpPr>
            <a:spLocks noChangeArrowheads="1"/>
          </p:cNvSpPr>
          <p:nvPr/>
        </p:nvSpPr>
        <p:spPr bwMode="auto">
          <a:xfrm>
            <a:off x="7026275" y="5338763"/>
            <a:ext cx="16954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Waktu (menit)</a:t>
            </a:r>
          </a:p>
        </p:txBody>
      </p:sp>
      <p:sp>
        <p:nvSpPr>
          <p:cNvPr id="10244" name="Line 5"/>
          <p:cNvSpPr>
            <a:spLocks noChangeShapeType="1"/>
          </p:cNvSpPr>
          <p:nvPr/>
        </p:nvSpPr>
        <p:spPr bwMode="auto">
          <a:xfrm>
            <a:off x="1236663" y="1881188"/>
            <a:ext cx="0" cy="3416300"/>
          </a:xfrm>
          <a:prstGeom prst="line">
            <a:avLst/>
          </a:prstGeom>
          <a:noFill/>
          <a:ln w="28575">
            <a:solidFill>
              <a:schemeClr val="tx1"/>
            </a:solidFill>
            <a:round/>
            <a:headEnd type="none" w="sm" len="sm"/>
            <a:tailEnd type="none" w="sm" len="sm"/>
          </a:ln>
        </p:spPr>
        <p:txBody>
          <a:bodyPr/>
          <a:lstStyle/>
          <a:p>
            <a:endParaRPr lang="en-US"/>
          </a:p>
        </p:txBody>
      </p:sp>
      <p:sp>
        <p:nvSpPr>
          <p:cNvPr id="10245" name="Line 6"/>
          <p:cNvSpPr>
            <a:spLocks noChangeShapeType="1"/>
          </p:cNvSpPr>
          <p:nvPr/>
        </p:nvSpPr>
        <p:spPr bwMode="auto">
          <a:xfrm>
            <a:off x="1220788" y="5294313"/>
            <a:ext cx="7477125" cy="0"/>
          </a:xfrm>
          <a:prstGeom prst="line">
            <a:avLst/>
          </a:prstGeom>
          <a:noFill/>
          <a:ln w="28575">
            <a:solidFill>
              <a:schemeClr val="tx1"/>
            </a:solidFill>
            <a:round/>
            <a:headEnd type="none" w="sm" len="sm"/>
            <a:tailEnd type="none" w="sm" len="sm"/>
          </a:ln>
        </p:spPr>
        <p:txBody>
          <a:bodyPr/>
          <a:lstStyle/>
          <a:p>
            <a:endParaRPr lang="en-US"/>
          </a:p>
        </p:txBody>
      </p:sp>
      <p:sp>
        <p:nvSpPr>
          <p:cNvPr id="10246" name="Line 7"/>
          <p:cNvSpPr>
            <a:spLocks noChangeShapeType="1"/>
          </p:cNvSpPr>
          <p:nvPr/>
        </p:nvSpPr>
        <p:spPr bwMode="auto">
          <a:xfrm>
            <a:off x="1898650"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47" name="Line 8"/>
          <p:cNvSpPr>
            <a:spLocks noChangeShapeType="1"/>
          </p:cNvSpPr>
          <p:nvPr/>
        </p:nvSpPr>
        <p:spPr bwMode="auto">
          <a:xfrm>
            <a:off x="2890838"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48" name="Line 9"/>
          <p:cNvSpPr>
            <a:spLocks noChangeShapeType="1"/>
          </p:cNvSpPr>
          <p:nvPr/>
        </p:nvSpPr>
        <p:spPr bwMode="auto">
          <a:xfrm>
            <a:off x="3883025"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49" name="Line 10"/>
          <p:cNvSpPr>
            <a:spLocks noChangeShapeType="1"/>
          </p:cNvSpPr>
          <p:nvPr/>
        </p:nvSpPr>
        <p:spPr bwMode="auto">
          <a:xfrm>
            <a:off x="4875213"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50" name="Line 11"/>
          <p:cNvSpPr>
            <a:spLocks noChangeShapeType="1"/>
          </p:cNvSpPr>
          <p:nvPr/>
        </p:nvSpPr>
        <p:spPr bwMode="auto">
          <a:xfrm>
            <a:off x="5867400"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51" name="Line 12"/>
          <p:cNvSpPr>
            <a:spLocks noChangeShapeType="1"/>
          </p:cNvSpPr>
          <p:nvPr/>
        </p:nvSpPr>
        <p:spPr bwMode="auto">
          <a:xfrm>
            <a:off x="6832600" y="5294313"/>
            <a:ext cx="0" cy="90487"/>
          </a:xfrm>
          <a:prstGeom prst="line">
            <a:avLst/>
          </a:prstGeom>
          <a:noFill/>
          <a:ln w="28575">
            <a:solidFill>
              <a:schemeClr val="tx1"/>
            </a:solidFill>
            <a:round/>
            <a:headEnd type="none" w="sm" len="sm"/>
            <a:tailEnd type="none" w="sm" len="sm"/>
          </a:ln>
        </p:spPr>
        <p:txBody>
          <a:bodyPr/>
          <a:lstStyle/>
          <a:p>
            <a:endParaRPr lang="en-US"/>
          </a:p>
        </p:txBody>
      </p:sp>
      <p:sp>
        <p:nvSpPr>
          <p:cNvPr id="10252" name="Line 13"/>
          <p:cNvSpPr>
            <a:spLocks noChangeShapeType="1"/>
          </p:cNvSpPr>
          <p:nvPr/>
        </p:nvSpPr>
        <p:spPr bwMode="auto">
          <a:xfrm>
            <a:off x="1122363" y="461486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53" name="Line 14"/>
          <p:cNvSpPr>
            <a:spLocks noChangeShapeType="1"/>
          </p:cNvSpPr>
          <p:nvPr/>
        </p:nvSpPr>
        <p:spPr bwMode="auto">
          <a:xfrm>
            <a:off x="1123950" y="393541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54" name="Line 15"/>
          <p:cNvSpPr>
            <a:spLocks noChangeShapeType="1"/>
          </p:cNvSpPr>
          <p:nvPr/>
        </p:nvSpPr>
        <p:spPr bwMode="auto">
          <a:xfrm>
            <a:off x="1123950" y="325596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55" name="Line 16"/>
          <p:cNvSpPr>
            <a:spLocks noChangeShapeType="1"/>
          </p:cNvSpPr>
          <p:nvPr/>
        </p:nvSpPr>
        <p:spPr bwMode="auto">
          <a:xfrm>
            <a:off x="1123950" y="257651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56" name="Line 17"/>
          <p:cNvSpPr>
            <a:spLocks noChangeShapeType="1"/>
          </p:cNvSpPr>
          <p:nvPr/>
        </p:nvSpPr>
        <p:spPr bwMode="auto">
          <a:xfrm>
            <a:off x="1123950" y="189706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57" name="Rectangle 18"/>
          <p:cNvSpPr>
            <a:spLocks noChangeArrowheads="1"/>
          </p:cNvSpPr>
          <p:nvPr/>
        </p:nvSpPr>
        <p:spPr bwMode="auto">
          <a:xfrm>
            <a:off x="1735138"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0</a:t>
            </a:r>
          </a:p>
        </p:txBody>
      </p:sp>
      <p:sp>
        <p:nvSpPr>
          <p:cNvPr id="10258" name="Rectangle 19"/>
          <p:cNvSpPr>
            <a:spLocks noChangeArrowheads="1"/>
          </p:cNvSpPr>
          <p:nvPr/>
        </p:nvSpPr>
        <p:spPr bwMode="auto">
          <a:xfrm>
            <a:off x="723900" y="4422775"/>
            <a:ext cx="438150" cy="366713"/>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80</a:t>
            </a:r>
          </a:p>
        </p:txBody>
      </p:sp>
      <p:sp>
        <p:nvSpPr>
          <p:cNvPr id="10259" name="Rectangle 20"/>
          <p:cNvSpPr>
            <a:spLocks noChangeArrowheads="1"/>
          </p:cNvSpPr>
          <p:nvPr/>
        </p:nvSpPr>
        <p:spPr bwMode="auto">
          <a:xfrm>
            <a:off x="723900" y="3748088"/>
            <a:ext cx="438150" cy="366712"/>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60</a:t>
            </a:r>
          </a:p>
        </p:txBody>
      </p:sp>
      <p:sp>
        <p:nvSpPr>
          <p:cNvPr id="10260" name="Rectangle 21"/>
          <p:cNvSpPr>
            <a:spLocks noChangeArrowheads="1"/>
          </p:cNvSpPr>
          <p:nvPr/>
        </p:nvSpPr>
        <p:spPr bwMode="auto">
          <a:xfrm>
            <a:off x="723900" y="3071813"/>
            <a:ext cx="438150" cy="366712"/>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40</a:t>
            </a:r>
          </a:p>
        </p:txBody>
      </p:sp>
      <p:sp>
        <p:nvSpPr>
          <p:cNvPr id="10261" name="Rectangle 22"/>
          <p:cNvSpPr>
            <a:spLocks noChangeArrowheads="1"/>
          </p:cNvSpPr>
          <p:nvPr/>
        </p:nvSpPr>
        <p:spPr bwMode="auto">
          <a:xfrm>
            <a:off x="723900" y="2397125"/>
            <a:ext cx="438150" cy="366713"/>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20</a:t>
            </a:r>
          </a:p>
        </p:txBody>
      </p:sp>
      <p:sp>
        <p:nvSpPr>
          <p:cNvPr id="10262" name="Rectangle 23"/>
          <p:cNvSpPr>
            <a:spLocks noChangeArrowheads="1"/>
          </p:cNvSpPr>
          <p:nvPr/>
        </p:nvSpPr>
        <p:spPr bwMode="auto">
          <a:xfrm>
            <a:off x="850900" y="1722438"/>
            <a:ext cx="311150" cy="366712"/>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0</a:t>
            </a:r>
          </a:p>
        </p:txBody>
      </p:sp>
      <p:sp>
        <p:nvSpPr>
          <p:cNvPr id="10263" name="Rectangle 24"/>
          <p:cNvSpPr>
            <a:spLocks noChangeArrowheads="1"/>
          </p:cNvSpPr>
          <p:nvPr/>
        </p:nvSpPr>
        <p:spPr bwMode="auto">
          <a:xfrm>
            <a:off x="1306513" y="2352675"/>
            <a:ext cx="722312" cy="396875"/>
          </a:xfrm>
          <a:prstGeom prst="rect">
            <a:avLst/>
          </a:prstGeom>
          <a:noFill/>
          <a:ln w="9525">
            <a:noFill/>
            <a:miter lim="800000"/>
            <a:headEnd/>
            <a:tailEnd/>
          </a:ln>
        </p:spPr>
        <p:txBody>
          <a:bodyPr lIns="92075" tIns="46038" rIns="92075" bIns="46038">
            <a:spAutoFit/>
          </a:bodyPr>
          <a:lstStyle/>
          <a:p>
            <a:pPr algn="ctr" defTabSz="762000" eaLnBrk="0" hangingPunct="0"/>
            <a:r>
              <a:rPr lang="de-CH" b="1"/>
              <a:t>ADP</a:t>
            </a:r>
          </a:p>
        </p:txBody>
      </p:sp>
      <p:sp>
        <p:nvSpPr>
          <p:cNvPr id="10264" name="Rectangle 25"/>
          <p:cNvSpPr>
            <a:spLocks noChangeArrowheads="1"/>
          </p:cNvSpPr>
          <p:nvPr/>
        </p:nvSpPr>
        <p:spPr bwMode="auto">
          <a:xfrm>
            <a:off x="3425825" y="3732213"/>
            <a:ext cx="811119" cy="369974"/>
          </a:xfrm>
          <a:prstGeom prst="rect">
            <a:avLst/>
          </a:prstGeom>
          <a:noFill/>
          <a:ln w="9525">
            <a:noFill/>
            <a:miter lim="800000"/>
            <a:headEnd/>
            <a:tailEnd/>
          </a:ln>
        </p:spPr>
        <p:txBody>
          <a:bodyPr wrap="none" lIns="92075" tIns="46038" rIns="92075" bIns="46038">
            <a:spAutoFit/>
          </a:bodyPr>
          <a:lstStyle/>
          <a:p>
            <a:pPr algn="ctr" defTabSz="762000" eaLnBrk="0" hangingPunct="0"/>
            <a:r>
              <a:rPr lang="de-CH" b="1" i="1" dirty="0">
                <a:solidFill>
                  <a:schemeClr val="bg1"/>
                </a:solidFill>
              </a:rPr>
              <a:t>Buffer</a:t>
            </a:r>
          </a:p>
        </p:txBody>
      </p:sp>
      <p:sp>
        <p:nvSpPr>
          <p:cNvPr id="10265" name="AutoShape 26"/>
          <p:cNvSpPr>
            <a:spLocks noChangeArrowheads="1"/>
          </p:cNvSpPr>
          <p:nvPr/>
        </p:nvSpPr>
        <p:spPr bwMode="auto">
          <a:xfrm>
            <a:off x="3814763" y="4097338"/>
            <a:ext cx="139700" cy="341312"/>
          </a:xfrm>
          <a:prstGeom prst="downArrow">
            <a:avLst>
              <a:gd name="adj1" fmla="val 50000"/>
              <a:gd name="adj2" fmla="val 122170"/>
            </a:avLst>
          </a:prstGeom>
          <a:solidFill>
            <a:srgbClr val="056AA6"/>
          </a:solidFill>
          <a:ln w="12700">
            <a:noFill/>
            <a:miter lim="800000"/>
            <a:headEnd/>
            <a:tailEnd/>
          </a:ln>
        </p:spPr>
        <p:txBody>
          <a:bodyPr wrap="none" anchor="ctr"/>
          <a:lstStyle/>
          <a:p>
            <a:endParaRPr lang="en-US"/>
          </a:p>
        </p:txBody>
      </p:sp>
      <p:sp>
        <p:nvSpPr>
          <p:cNvPr id="10266" name="AutoShape 27"/>
          <p:cNvSpPr>
            <a:spLocks noChangeArrowheads="1"/>
          </p:cNvSpPr>
          <p:nvPr/>
        </p:nvSpPr>
        <p:spPr bwMode="auto">
          <a:xfrm flipV="1">
            <a:off x="1763713" y="1995488"/>
            <a:ext cx="150812" cy="387350"/>
          </a:xfrm>
          <a:prstGeom prst="downArrow">
            <a:avLst>
              <a:gd name="adj1" fmla="val 50000"/>
              <a:gd name="adj2" fmla="val 128433"/>
            </a:avLst>
          </a:prstGeom>
          <a:solidFill>
            <a:srgbClr val="056AA6"/>
          </a:solidFill>
          <a:ln w="12700">
            <a:noFill/>
            <a:miter lim="800000"/>
            <a:headEnd/>
            <a:tailEnd/>
          </a:ln>
        </p:spPr>
        <p:txBody>
          <a:bodyPr wrap="none" anchor="ctr"/>
          <a:lstStyle/>
          <a:p>
            <a:endParaRPr lang="en-US"/>
          </a:p>
        </p:txBody>
      </p:sp>
      <p:sp>
        <p:nvSpPr>
          <p:cNvPr id="10267" name="Rectangle 28"/>
          <p:cNvSpPr>
            <a:spLocks noChangeArrowheads="1"/>
          </p:cNvSpPr>
          <p:nvPr/>
        </p:nvSpPr>
        <p:spPr bwMode="auto">
          <a:xfrm>
            <a:off x="596900" y="5099050"/>
            <a:ext cx="565150" cy="366713"/>
          </a:xfrm>
          <a:prstGeom prst="rect">
            <a:avLst/>
          </a:prstGeom>
          <a:noFill/>
          <a:ln w="9525">
            <a:noFill/>
            <a:miter lim="800000"/>
            <a:headEnd/>
            <a:tailEnd/>
          </a:ln>
        </p:spPr>
        <p:txBody>
          <a:bodyPr wrap="none" lIns="92075" tIns="46038" rIns="92075" bIns="46038">
            <a:spAutoFit/>
          </a:bodyPr>
          <a:lstStyle/>
          <a:p>
            <a:pPr algn="r" defTabSz="762000" eaLnBrk="0" hangingPunct="0"/>
            <a:r>
              <a:rPr lang="de-CH" sz="1800" b="1"/>
              <a:t>100</a:t>
            </a:r>
          </a:p>
        </p:txBody>
      </p:sp>
      <p:sp>
        <p:nvSpPr>
          <p:cNvPr id="10268" name="Rectangle 29"/>
          <p:cNvSpPr>
            <a:spLocks noChangeArrowheads="1"/>
          </p:cNvSpPr>
          <p:nvPr/>
        </p:nvSpPr>
        <p:spPr bwMode="auto">
          <a:xfrm>
            <a:off x="2751138"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1</a:t>
            </a:r>
          </a:p>
        </p:txBody>
      </p:sp>
      <p:sp>
        <p:nvSpPr>
          <p:cNvPr id="10269" name="Rectangle 30"/>
          <p:cNvSpPr>
            <a:spLocks noChangeArrowheads="1"/>
          </p:cNvSpPr>
          <p:nvPr/>
        </p:nvSpPr>
        <p:spPr bwMode="auto">
          <a:xfrm>
            <a:off x="3738563"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2</a:t>
            </a:r>
          </a:p>
        </p:txBody>
      </p:sp>
      <p:sp>
        <p:nvSpPr>
          <p:cNvPr id="10270" name="Rectangle 31"/>
          <p:cNvSpPr>
            <a:spLocks noChangeArrowheads="1"/>
          </p:cNvSpPr>
          <p:nvPr/>
        </p:nvSpPr>
        <p:spPr bwMode="auto">
          <a:xfrm>
            <a:off x="4713288"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3</a:t>
            </a:r>
          </a:p>
        </p:txBody>
      </p:sp>
      <p:sp>
        <p:nvSpPr>
          <p:cNvPr id="10271" name="Rectangle 32"/>
          <p:cNvSpPr>
            <a:spLocks noChangeArrowheads="1"/>
          </p:cNvSpPr>
          <p:nvPr/>
        </p:nvSpPr>
        <p:spPr bwMode="auto">
          <a:xfrm>
            <a:off x="5681663"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4</a:t>
            </a:r>
          </a:p>
        </p:txBody>
      </p:sp>
      <p:sp>
        <p:nvSpPr>
          <p:cNvPr id="10272" name="Rectangle 33"/>
          <p:cNvSpPr>
            <a:spLocks noChangeArrowheads="1"/>
          </p:cNvSpPr>
          <p:nvPr/>
        </p:nvSpPr>
        <p:spPr bwMode="auto">
          <a:xfrm>
            <a:off x="6681788" y="5338763"/>
            <a:ext cx="311150" cy="366712"/>
          </a:xfrm>
          <a:prstGeom prst="rect">
            <a:avLst/>
          </a:prstGeom>
          <a:noFill/>
          <a:ln w="9525">
            <a:noFill/>
            <a:miter lim="800000"/>
            <a:headEnd/>
            <a:tailEnd/>
          </a:ln>
        </p:spPr>
        <p:txBody>
          <a:bodyPr wrap="none" lIns="92075" tIns="46038" rIns="92075" bIns="46038">
            <a:spAutoFit/>
          </a:bodyPr>
          <a:lstStyle/>
          <a:p>
            <a:pPr algn="ctr" defTabSz="762000" eaLnBrk="0" hangingPunct="0"/>
            <a:r>
              <a:rPr lang="de-CH" sz="1800" b="1"/>
              <a:t>5</a:t>
            </a:r>
          </a:p>
        </p:txBody>
      </p:sp>
      <p:sp>
        <p:nvSpPr>
          <p:cNvPr id="10273" name="Rectangle 34"/>
          <p:cNvSpPr>
            <a:spLocks noChangeArrowheads="1"/>
          </p:cNvSpPr>
          <p:nvPr/>
        </p:nvSpPr>
        <p:spPr bwMode="auto">
          <a:xfrm>
            <a:off x="846138" y="1347788"/>
            <a:ext cx="1444306" cy="369974"/>
          </a:xfrm>
          <a:prstGeom prst="rect">
            <a:avLst/>
          </a:prstGeom>
          <a:noFill/>
          <a:ln w="9525">
            <a:noFill/>
            <a:miter lim="800000"/>
            <a:headEnd/>
            <a:tailEnd/>
          </a:ln>
        </p:spPr>
        <p:txBody>
          <a:bodyPr wrap="none" lIns="92075" tIns="46038" rIns="92075" bIns="46038">
            <a:spAutoFit/>
          </a:bodyPr>
          <a:lstStyle/>
          <a:p>
            <a:pPr defTabSz="762000" eaLnBrk="0" hangingPunct="0"/>
            <a:r>
              <a:rPr lang="de-CH" sz="1800" b="1" dirty="0">
                <a:solidFill>
                  <a:schemeClr val="bg1"/>
                </a:solidFill>
              </a:rPr>
              <a:t>Agregasi (%)</a:t>
            </a:r>
          </a:p>
        </p:txBody>
      </p:sp>
      <p:sp>
        <p:nvSpPr>
          <p:cNvPr id="10274" name="Rectangle 35"/>
          <p:cNvSpPr>
            <a:spLocks noChangeArrowheads="1"/>
          </p:cNvSpPr>
          <p:nvPr/>
        </p:nvSpPr>
        <p:spPr bwMode="auto">
          <a:xfrm>
            <a:off x="6765925" y="2409825"/>
            <a:ext cx="1697581" cy="536173"/>
          </a:xfrm>
          <a:prstGeom prst="rect">
            <a:avLst/>
          </a:prstGeom>
          <a:noFill/>
          <a:ln w="9525">
            <a:noFill/>
            <a:miter lim="800000"/>
            <a:headEnd/>
            <a:tailEnd/>
          </a:ln>
        </p:spPr>
        <p:txBody>
          <a:bodyPr wrap="none" lIns="92075" tIns="46038" rIns="92075" bIns="46038">
            <a:spAutoFit/>
          </a:bodyPr>
          <a:lstStyle/>
          <a:p>
            <a:pPr defTabSz="762000" eaLnBrk="0" hangingPunct="0">
              <a:lnSpc>
                <a:spcPct val="90000"/>
              </a:lnSpc>
            </a:pPr>
            <a:r>
              <a:rPr lang="de-CH" sz="1600" b="1" dirty="0">
                <a:solidFill>
                  <a:schemeClr val="bg1"/>
                </a:solidFill>
              </a:rPr>
              <a:t>pH=6,0</a:t>
            </a:r>
          </a:p>
          <a:p>
            <a:pPr defTabSz="762000" eaLnBrk="0" hangingPunct="0">
              <a:lnSpc>
                <a:spcPct val="90000"/>
              </a:lnSpc>
            </a:pPr>
            <a:r>
              <a:rPr lang="de-CH" sz="1600" b="1" dirty="0">
                <a:solidFill>
                  <a:schemeClr val="bg1"/>
                </a:solidFill>
              </a:rPr>
              <a:t>Disagregasi=77%</a:t>
            </a:r>
          </a:p>
        </p:txBody>
      </p:sp>
      <p:sp>
        <p:nvSpPr>
          <p:cNvPr id="10275" name="Rectangle 36"/>
          <p:cNvSpPr>
            <a:spLocks noChangeArrowheads="1"/>
          </p:cNvSpPr>
          <p:nvPr/>
        </p:nvSpPr>
        <p:spPr bwMode="auto">
          <a:xfrm>
            <a:off x="6765925" y="3987800"/>
            <a:ext cx="1750479" cy="536173"/>
          </a:xfrm>
          <a:prstGeom prst="rect">
            <a:avLst/>
          </a:prstGeom>
          <a:noFill/>
          <a:ln w="9525">
            <a:noFill/>
            <a:miter lim="800000"/>
            <a:headEnd/>
            <a:tailEnd/>
          </a:ln>
        </p:spPr>
        <p:txBody>
          <a:bodyPr wrap="none" lIns="92075" tIns="46038" rIns="92075" bIns="46038">
            <a:spAutoFit/>
          </a:bodyPr>
          <a:lstStyle/>
          <a:p>
            <a:pPr defTabSz="762000" eaLnBrk="0" hangingPunct="0">
              <a:lnSpc>
                <a:spcPct val="90000"/>
              </a:lnSpc>
            </a:pPr>
            <a:r>
              <a:rPr lang="de-CH" sz="1600" b="1" dirty="0"/>
              <a:t>p</a:t>
            </a:r>
            <a:r>
              <a:rPr lang="de-CH" sz="1600" b="1" dirty="0">
                <a:solidFill>
                  <a:schemeClr val="bg1"/>
                </a:solidFill>
              </a:rPr>
              <a:t>H=6,4</a:t>
            </a:r>
          </a:p>
          <a:p>
            <a:pPr defTabSz="762000" eaLnBrk="0" hangingPunct="0">
              <a:lnSpc>
                <a:spcPct val="90000"/>
              </a:lnSpc>
            </a:pPr>
            <a:r>
              <a:rPr lang="de-CH" sz="1600" b="1" dirty="0">
                <a:solidFill>
                  <a:schemeClr val="bg1"/>
                </a:solidFill>
              </a:rPr>
              <a:t>Disagregasi =16%</a:t>
            </a:r>
          </a:p>
        </p:txBody>
      </p:sp>
      <p:sp>
        <p:nvSpPr>
          <p:cNvPr id="10276" name="Rectangle 37"/>
          <p:cNvSpPr>
            <a:spLocks noChangeArrowheads="1"/>
          </p:cNvSpPr>
          <p:nvPr/>
        </p:nvSpPr>
        <p:spPr bwMode="auto">
          <a:xfrm>
            <a:off x="6765925" y="4533900"/>
            <a:ext cx="1643079" cy="536173"/>
          </a:xfrm>
          <a:prstGeom prst="rect">
            <a:avLst/>
          </a:prstGeom>
          <a:noFill/>
          <a:ln w="9525">
            <a:noFill/>
            <a:miter lim="800000"/>
            <a:headEnd/>
            <a:tailEnd/>
          </a:ln>
        </p:spPr>
        <p:txBody>
          <a:bodyPr wrap="none" lIns="92075" tIns="46038" rIns="92075" bIns="46038">
            <a:spAutoFit/>
          </a:bodyPr>
          <a:lstStyle/>
          <a:p>
            <a:pPr defTabSz="762000" eaLnBrk="0" hangingPunct="0">
              <a:lnSpc>
                <a:spcPct val="90000"/>
              </a:lnSpc>
            </a:pPr>
            <a:r>
              <a:rPr lang="de-CH" sz="1600" b="1" dirty="0">
                <a:solidFill>
                  <a:schemeClr val="bg1"/>
                </a:solidFill>
              </a:rPr>
              <a:t>pH=7,3</a:t>
            </a:r>
          </a:p>
          <a:p>
            <a:pPr defTabSz="762000" eaLnBrk="0" hangingPunct="0">
              <a:lnSpc>
                <a:spcPct val="90000"/>
              </a:lnSpc>
            </a:pPr>
            <a:r>
              <a:rPr lang="de-CH" sz="1600" b="1" dirty="0">
                <a:solidFill>
                  <a:schemeClr val="bg1"/>
                </a:solidFill>
              </a:rPr>
              <a:t>Disagregasi =0%</a:t>
            </a:r>
          </a:p>
        </p:txBody>
      </p:sp>
      <p:sp>
        <p:nvSpPr>
          <p:cNvPr id="10277" name="Line 38"/>
          <p:cNvSpPr>
            <a:spLocks noChangeShapeType="1"/>
          </p:cNvSpPr>
          <p:nvPr/>
        </p:nvSpPr>
        <p:spPr bwMode="auto">
          <a:xfrm>
            <a:off x="1122363" y="5294313"/>
            <a:ext cx="107950" cy="0"/>
          </a:xfrm>
          <a:prstGeom prst="line">
            <a:avLst/>
          </a:prstGeom>
          <a:noFill/>
          <a:ln w="28575">
            <a:solidFill>
              <a:schemeClr val="tx1"/>
            </a:solidFill>
            <a:round/>
            <a:headEnd type="none" w="sm" len="sm"/>
            <a:tailEnd type="none" w="sm" len="sm"/>
          </a:ln>
        </p:spPr>
        <p:txBody>
          <a:bodyPr/>
          <a:lstStyle/>
          <a:p>
            <a:endParaRPr lang="en-US"/>
          </a:p>
        </p:txBody>
      </p:sp>
      <p:sp>
        <p:nvSpPr>
          <p:cNvPr id="10278" name="Rectangle 39"/>
          <p:cNvSpPr>
            <a:spLocks noChangeArrowheads="1"/>
          </p:cNvSpPr>
          <p:nvPr/>
        </p:nvSpPr>
        <p:spPr bwMode="auto">
          <a:xfrm>
            <a:off x="244475" y="6573838"/>
            <a:ext cx="3136900" cy="284162"/>
          </a:xfrm>
          <a:prstGeom prst="rect">
            <a:avLst/>
          </a:prstGeom>
          <a:noFill/>
          <a:ln w="9525" algn="ctr">
            <a:noFill/>
            <a:miter lim="800000"/>
            <a:headEnd/>
            <a:tailEnd/>
          </a:ln>
        </p:spPr>
        <p:txBody>
          <a:bodyPr anchor="b">
            <a:spAutoFit/>
          </a:bodyPr>
          <a:lstStyle/>
          <a:p>
            <a:pPr>
              <a:lnSpc>
                <a:spcPct val="90000"/>
              </a:lnSpc>
            </a:pPr>
            <a:r>
              <a:rPr lang="de-CH" sz="1400"/>
              <a:t>ADP,</a:t>
            </a:r>
            <a:r>
              <a:rPr lang="de-CH" sz="1400" i="1"/>
              <a:t> adenosine diphosphate</a:t>
            </a:r>
          </a:p>
        </p:txBody>
      </p:sp>
      <p:sp>
        <p:nvSpPr>
          <p:cNvPr id="10279" name="Text Box 40"/>
          <p:cNvSpPr txBox="1">
            <a:spLocks noChangeArrowheads="1"/>
          </p:cNvSpPr>
          <p:nvPr/>
        </p:nvSpPr>
        <p:spPr bwMode="auto">
          <a:xfrm>
            <a:off x="314325" y="6575425"/>
            <a:ext cx="8674100" cy="284163"/>
          </a:xfrm>
          <a:prstGeom prst="rect">
            <a:avLst/>
          </a:prstGeom>
          <a:noFill/>
          <a:ln w="9525" algn="ctr">
            <a:noFill/>
            <a:miter lim="800000"/>
            <a:headEnd/>
            <a:tailEnd/>
          </a:ln>
        </p:spPr>
        <p:txBody>
          <a:bodyPr anchor="b">
            <a:spAutoFit/>
          </a:bodyPr>
          <a:lstStyle/>
          <a:p>
            <a:pPr algn="r">
              <a:lnSpc>
                <a:spcPct val="90000"/>
              </a:lnSpc>
            </a:pPr>
            <a:r>
              <a:rPr lang="de-CH" sz="1400"/>
              <a:t>Green FW, et al. Gastroenterology 1978;74:38–43</a:t>
            </a:r>
            <a:endParaRPr lang="en-GB" sz="1400"/>
          </a:p>
        </p:txBody>
      </p:sp>
      <p:sp>
        <p:nvSpPr>
          <p:cNvPr id="41" name="Rectangle 40"/>
          <p:cNvSpPr/>
          <p:nvPr/>
        </p:nvSpPr>
        <p:spPr>
          <a:xfrm>
            <a:off x="573822" y="217710"/>
            <a:ext cx="8047663" cy="954107"/>
          </a:xfrm>
          <a:prstGeom prst="rect">
            <a:avLst/>
          </a:prstGeom>
          <a:noFill/>
        </p:spPr>
        <p:txBody>
          <a:bodyPr>
            <a:spAutoFit/>
          </a:bodyPr>
          <a:lstStyle/>
          <a:p>
            <a:pPr algn="ctr">
              <a:defRPr/>
            </a:pP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pH &gt; 6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diperlukan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untuk</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kestabilan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agregasi</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platelet</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712788" y="1944688"/>
            <a:ext cx="7867650" cy="2873375"/>
          </a:xfrm>
          <a:prstGeom prst="bevel">
            <a:avLst>
              <a:gd name="adj" fmla="val 3870"/>
            </a:avLst>
          </a:prstGeom>
          <a:solidFill>
            <a:srgbClr val="B2B2B2"/>
          </a:solidFill>
          <a:ln w="9525">
            <a:noFill/>
            <a:miter lim="800000"/>
            <a:headEnd/>
            <a:tailEnd/>
          </a:ln>
        </p:spPr>
        <p:txBody>
          <a:bodyPr wrap="none" anchor="ctr"/>
          <a:lstStyle/>
          <a:p>
            <a:endParaRPr lang="en-US"/>
          </a:p>
        </p:txBody>
      </p:sp>
      <p:sp>
        <p:nvSpPr>
          <p:cNvPr id="11267" name="Rectangle 4"/>
          <p:cNvSpPr>
            <a:spLocks noGrp="1" noChangeArrowheads="1"/>
          </p:cNvSpPr>
          <p:nvPr>
            <p:ph type="body" idx="4294967295"/>
          </p:nvPr>
        </p:nvSpPr>
        <p:spPr>
          <a:xfrm>
            <a:off x="863600" y="2185988"/>
            <a:ext cx="7580313" cy="1320800"/>
          </a:xfrm>
        </p:spPr>
        <p:txBody>
          <a:bodyPr>
            <a:normAutofit fontScale="77500" lnSpcReduction="20000"/>
          </a:bodyPr>
          <a:lstStyle/>
          <a:p>
            <a:pPr marL="0" indent="0" eaLnBrk="1" hangingPunct="1">
              <a:lnSpc>
                <a:spcPct val="100000"/>
              </a:lnSpc>
              <a:buFontTx/>
              <a:buNone/>
            </a:pPr>
            <a:r>
              <a:rPr lang="en-GB" i="1" dirty="0" smtClean="0">
                <a:solidFill>
                  <a:srgbClr val="002060"/>
                </a:solidFill>
              </a:rPr>
              <a:t>“</a:t>
            </a:r>
            <a:r>
              <a:rPr lang="en-GB" i="1" dirty="0" err="1" smtClean="0">
                <a:solidFill>
                  <a:srgbClr val="002060"/>
                </a:solidFill>
              </a:rPr>
              <a:t>Tidak</a:t>
            </a:r>
            <a:r>
              <a:rPr lang="en-GB" i="1" dirty="0" smtClean="0">
                <a:solidFill>
                  <a:srgbClr val="002060"/>
                </a:solidFill>
              </a:rPr>
              <a:t> </a:t>
            </a:r>
            <a:r>
              <a:rPr lang="en-GB" i="1" dirty="0" err="1" smtClean="0">
                <a:solidFill>
                  <a:srgbClr val="002060"/>
                </a:solidFill>
              </a:rPr>
              <a:t>ada</a:t>
            </a:r>
            <a:r>
              <a:rPr lang="en-GB" i="1" dirty="0" smtClean="0">
                <a:solidFill>
                  <a:srgbClr val="002060"/>
                </a:solidFill>
              </a:rPr>
              <a:t> data </a:t>
            </a:r>
            <a:r>
              <a:rPr lang="en-GB" i="1" dirty="0" err="1" smtClean="0">
                <a:solidFill>
                  <a:srgbClr val="002060"/>
                </a:solidFill>
              </a:rPr>
              <a:t>pendukung</a:t>
            </a:r>
            <a:r>
              <a:rPr lang="en-GB" i="1" dirty="0" smtClean="0">
                <a:solidFill>
                  <a:srgbClr val="002060"/>
                </a:solidFill>
              </a:rPr>
              <a:t> </a:t>
            </a:r>
            <a:r>
              <a:rPr lang="en-GB" i="1" dirty="0" err="1" smtClean="0">
                <a:solidFill>
                  <a:srgbClr val="002060"/>
                </a:solidFill>
              </a:rPr>
              <a:t>mengenai</a:t>
            </a:r>
            <a:r>
              <a:rPr lang="en-GB" i="1" dirty="0" smtClean="0">
                <a:solidFill>
                  <a:srgbClr val="002060"/>
                </a:solidFill>
              </a:rPr>
              <a:t> </a:t>
            </a:r>
            <a:r>
              <a:rPr lang="en-GB" i="1" dirty="0" err="1" smtClean="0">
                <a:solidFill>
                  <a:srgbClr val="002060"/>
                </a:solidFill>
              </a:rPr>
              <a:t>penggunaan</a:t>
            </a:r>
            <a:r>
              <a:rPr lang="en-GB" i="1" dirty="0" smtClean="0">
                <a:solidFill>
                  <a:srgbClr val="002060"/>
                </a:solidFill>
              </a:rPr>
              <a:t> </a:t>
            </a:r>
            <a:r>
              <a:rPr lang="en-GB" i="1" dirty="0" err="1" smtClean="0">
                <a:solidFill>
                  <a:srgbClr val="002060"/>
                </a:solidFill>
              </a:rPr>
              <a:t>antagonis</a:t>
            </a:r>
            <a:r>
              <a:rPr lang="en-GB" i="1" dirty="0" smtClean="0">
                <a:solidFill>
                  <a:srgbClr val="002060"/>
                </a:solidFill>
              </a:rPr>
              <a:t> </a:t>
            </a:r>
            <a:r>
              <a:rPr lang="en-GB" i="1" dirty="0" err="1" smtClean="0">
                <a:solidFill>
                  <a:srgbClr val="002060"/>
                </a:solidFill>
              </a:rPr>
              <a:t>reseptor</a:t>
            </a:r>
            <a:r>
              <a:rPr lang="en-GB" i="1" dirty="0" smtClean="0">
                <a:solidFill>
                  <a:srgbClr val="002060"/>
                </a:solidFill>
              </a:rPr>
              <a:t> H</a:t>
            </a:r>
            <a:r>
              <a:rPr lang="en-GB" i="1" baseline="-25000" dirty="0" smtClean="0">
                <a:solidFill>
                  <a:srgbClr val="002060"/>
                </a:solidFill>
              </a:rPr>
              <a:t>2</a:t>
            </a:r>
            <a:r>
              <a:rPr lang="en-GB" i="1" dirty="0" smtClean="0">
                <a:solidFill>
                  <a:srgbClr val="002060"/>
                </a:solidFill>
              </a:rPr>
              <a:t> (</a:t>
            </a:r>
            <a:r>
              <a:rPr lang="en-GB" i="1" dirty="0" err="1" smtClean="0">
                <a:solidFill>
                  <a:srgbClr val="002060"/>
                </a:solidFill>
              </a:rPr>
              <a:t>pada</a:t>
            </a:r>
            <a:r>
              <a:rPr lang="en-GB" i="1" dirty="0" smtClean="0">
                <a:solidFill>
                  <a:srgbClr val="002060"/>
                </a:solidFill>
              </a:rPr>
              <a:t> </a:t>
            </a:r>
            <a:r>
              <a:rPr lang="en-GB" i="1" dirty="0" err="1" smtClean="0">
                <a:solidFill>
                  <a:srgbClr val="002060"/>
                </a:solidFill>
              </a:rPr>
              <a:t>perdarahan</a:t>
            </a:r>
            <a:r>
              <a:rPr lang="en-GB" i="1" dirty="0" smtClean="0">
                <a:solidFill>
                  <a:srgbClr val="002060"/>
                </a:solidFill>
              </a:rPr>
              <a:t> non </a:t>
            </a:r>
            <a:r>
              <a:rPr lang="en-GB" i="1" dirty="0" err="1" smtClean="0">
                <a:solidFill>
                  <a:srgbClr val="002060"/>
                </a:solidFill>
              </a:rPr>
              <a:t>variseal</a:t>
            </a:r>
            <a:r>
              <a:rPr lang="en-GB" i="1" dirty="0" smtClean="0">
                <a:solidFill>
                  <a:srgbClr val="002060"/>
                </a:solidFill>
              </a:rPr>
              <a:t>), </a:t>
            </a:r>
            <a:r>
              <a:rPr lang="en-GB" i="1" dirty="0" err="1" smtClean="0">
                <a:solidFill>
                  <a:srgbClr val="002060"/>
                </a:solidFill>
              </a:rPr>
              <a:t>dan</a:t>
            </a:r>
            <a:r>
              <a:rPr lang="en-GB" i="1" dirty="0" smtClean="0">
                <a:solidFill>
                  <a:srgbClr val="002060"/>
                </a:solidFill>
              </a:rPr>
              <a:t> </a:t>
            </a:r>
            <a:r>
              <a:rPr lang="en-GB" i="1" dirty="0" err="1" smtClean="0">
                <a:solidFill>
                  <a:srgbClr val="002060"/>
                </a:solidFill>
              </a:rPr>
              <a:t>obat</a:t>
            </a:r>
            <a:r>
              <a:rPr lang="en-GB" i="1" dirty="0" smtClean="0">
                <a:solidFill>
                  <a:srgbClr val="002060"/>
                </a:solidFill>
              </a:rPr>
              <a:t> </a:t>
            </a:r>
            <a:r>
              <a:rPr lang="en-GB" i="1" dirty="0" err="1" smtClean="0">
                <a:solidFill>
                  <a:srgbClr val="002060"/>
                </a:solidFill>
              </a:rPr>
              <a:t>ini</a:t>
            </a:r>
            <a:r>
              <a:rPr lang="en-GB" i="1" dirty="0" smtClean="0">
                <a:solidFill>
                  <a:srgbClr val="002060"/>
                </a:solidFill>
              </a:rPr>
              <a:t> </a:t>
            </a:r>
            <a:r>
              <a:rPr lang="en-GB" i="1" dirty="0" err="1" smtClean="0">
                <a:solidFill>
                  <a:srgbClr val="002060"/>
                </a:solidFill>
              </a:rPr>
              <a:t>tidak</a:t>
            </a:r>
            <a:r>
              <a:rPr lang="en-GB" i="1" dirty="0" smtClean="0">
                <a:solidFill>
                  <a:srgbClr val="002060"/>
                </a:solidFill>
              </a:rPr>
              <a:t> </a:t>
            </a:r>
            <a:r>
              <a:rPr lang="en-GB" i="1" dirty="0" err="1" smtClean="0">
                <a:solidFill>
                  <a:srgbClr val="002060"/>
                </a:solidFill>
              </a:rPr>
              <a:t>dapat</a:t>
            </a:r>
            <a:r>
              <a:rPr lang="en-GB" i="1" dirty="0" smtClean="0">
                <a:solidFill>
                  <a:srgbClr val="002060"/>
                </a:solidFill>
              </a:rPr>
              <a:t> </a:t>
            </a:r>
            <a:r>
              <a:rPr lang="en-GB" i="1" dirty="0" err="1" smtClean="0">
                <a:solidFill>
                  <a:srgbClr val="002060"/>
                </a:solidFill>
              </a:rPr>
              <a:t>meningkatkan</a:t>
            </a:r>
            <a:r>
              <a:rPr lang="en-GB" i="1" dirty="0" smtClean="0">
                <a:solidFill>
                  <a:srgbClr val="002060"/>
                </a:solidFill>
              </a:rPr>
              <a:t> pH &gt; 6 </a:t>
            </a:r>
            <a:r>
              <a:rPr lang="en-GB" i="1" dirty="0" err="1" smtClean="0">
                <a:solidFill>
                  <a:srgbClr val="002060"/>
                </a:solidFill>
              </a:rPr>
              <a:t>secara</a:t>
            </a:r>
            <a:r>
              <a:rPr lang="en-GB" i="1" dirty="0" smtClean="0">
                <a:solidFill>
                  <a:srgbClr val="002060"/>
                </a:solidFill>
              </a:rPr>
              <a:t> </a:t>
            </a:r>
            <a:r>
              <a:rPr lang="en-GB" i="1" dirty="0" err="1" smtClean="0">
                <a:solidFill>
                  <a:srgbClr val="002060"/>
                </a:solidFill>
              </a:rPr>
              <a:t>konsisten</a:t>
            </a:r>
            <a:r>
              <a:rPr lang="en-GB" i="1" dirty="0" smtClean="0">
                <a:solidFill>
                  <a:srgbClr val="002060"/>
                </a:solidFill>
              </a:rPr>
              <a:t>.”</a:t>
            </a:r>
          </a:p>
        </p:txBody>
      </p:sp>
      <p:sp>
        <p:nvSpPr>
          <p:cNvPr id="11268" name="Text Box 6"/>
          <p:cNvSpPr txBox="1">
            <a:spLocks noChangeArrowheads="1"/>
          </p:cNvSpPr>
          <p:nvPr/>
        </p:nvSpPr>
        <p:spPr bwMode="auto">
          <a:xfrm>
            <a:off x="1150938" y="4005263"/>
            <a:ext cx="7165975" cy="668337"/>
          </a:xfrm>
          <a:prstGeom prst="rect">
            <a:avLst/>
          </a:prstGeom>
          <a:noFill/>
          <a:ln w="9525" algn="ctr">
            <a:noFill/>
            <a:miter lim="800000"/>
            <a:headEnd/>
            <a:tailEnd/>
          </a:ln>
        </p:spPr>
        <p:txBody>
          <a:bodyPr anchor="b">
            <a:spAutoFit/>
          </a:bodyPr>
          <a:lstStyle/>
          <a:p>
            <a:pPr algn="r">
              <a:lnSpc>
                <a:spcPct val="90000"/>
              </a:lnSpc>
            </a:pPr>
            <a:r>
              <a:rPr lang="en-GB" sz="1400" b="1" i="1" dirty="0"/>
              <a:t> </a:t>
            </a:r>
          </a:p>
          <a:p>
            <a:pPr algn="r">
              <a:lnSpc>
                <a:spcPct val="90000"/>
              </a:lnSpc>
            </a:pPr>
            <a:r>
              <a:rPr lang="en-GB" sz="1400" b="1" i="1" dirty="0">
                <a:solidFill>
                  <a:srgbClr val="002060"/>
                </a:solidFill>
              </a:rPr>
              <a:t>Non-</a:t>
            </a:r>
            <a:r>
              <a:rPr lang="en-GB" sz="1400" b="1" i="1" dirty="0" err="1">
                <a:solidFill>
                  <a:srgbClr val="002060"/>
                </a:solidFill>
              </a:rPr>
              <a:t>variceal</a:t>
            </a:r>
            <a:r>
              <a:rPr lang="en-GB" sz="1400" b="1" i="1" dirty="0">
                <a:solidFill>
                  <a:srgbClr val="002060"/>
                </a:solidFill>
              </a:rPr>
              <a:t> upper gastrointestinal haemorrhage: guidelines</a:t>
            </a:r>
          </a:p>
          <a:p>
            <a:pPr algn="r">
              <a:lnSpc>
                <a:spcPct val="90000"/>
              </a:lnSpc>
            </a:pPr>
            <a:r>
              <a:rPr lang="en-GB" sz="1400" b="1" i="1" dirty="0">
                <a:solidFill>
                  <a:srgbClr val="002060"/>
                </a:solidFill>
              </a:rPr>
              <a:t>British Society of Gastroenterology</a:t>
            </a:r>
            <a:endParaRPr lang="en-GB" sz="1400" b="1" dirty="0">
              <a:solidFill>
                <a:srgbClr val="002060"/>
              </a:solidFill>
            </a:endParaRPr>
          </a:p>
        </p:txBody>
      </p:sp>
      <p:sp>
        <p:nvSpPr>
          <p:cNvPr id="11269" name="Text Box 7"/>
          <p:cNvSpPr txBox="1">
            <a:spLocks noChangeArrowheads="1"/>
          </p:cNvSpPr>
          <p:nvPr/>
        </p:nvSpPr>
        <p:spPr bwMode="auto">
          <a:xfrm>
            <a:off x="314325" y="6575425"/>
            <a:ext cx="8674100" cy="284163"/>
          </a:xfrm>
          <a:prstGeom prst="rect">
            <a:avLst/>
          </a:prstGeom>
          <a:noFill/>
          <a:ln w="9525" algn="ctr">
            <a:noFill/>
            <a:miter lim="800000"/>
            <a:headEnd/>
            <a:tailEnd/>
          </a:ln>
        </p:spPr>
        <p:txBody>
          <a:bodyPr anchor="b">
            <a:spAutoFit/>
          </a:bodyPr>
          <a:lstStyle/>
          <a:p>
            <a:pPr algn="r">
              <a:lnSpc>
                <a:spcPct val="90000"/>
              </a:lnSpc>
            </a:pPr>
            <a:r>
              <a:rPr lang="en-GB" sz="1400"/>
              <a:t>Palmer KR, et al.  Gut 2002;51(Suppl IV):iv1–iv6</a:t>
            </a:r>
          </a:p>
        </p:txBody>
      </p:sp>
      <p:sp>
        <p:nvSpPr>
          <p:cNvPr id="11270" name="Rectangle 8"/>
          <p:cNvSpPr>
            <a:spLocks noChangeArrowheads="1"/>
          </p:cNvSpPr>
          <p:nvPr/>
        </p:nvSpPr>
        <p:spPr bwMode="auto">
          <a:xfrm>
            <a:off x="6053138" y="5994400"/>
            <a:ext cx="254000" cy="396875"/>
          </a:xfrm>
          <a:prstGeom prst="rect">
            <a:avLst/>
          </a:prstGeom>
          <a:noFill/>
          <a:ln w="9525">
            <a:noFill/>
            <a:miter lim="800000"/>
            <a:headEnd/>
            <a:tailEnd/>
          </a:ln>
        </p:spPr>
        <p:txBody>
          <a:bodyPr wrap="none">
            <a:spAutoFit/>
          </a:bodyPr>
          <a:lstStyle/>
          <a:p>
            <a:r>
              <a:rPr lang="en-GB" b="1"/>
              <a:t> </a:t>
            </a:r>
            <a:endParaRPr lang="en-US" b="1"/>
          </a:p>
        </p:txBody>
      </p:sp>
      <p:sp>
        <p:nvSpPr>
          <p:cNvPr id="8" name="Rectangle 7"/>
          <p:cNvSpPr/>
          <p:nvPr/>
        </p:nvSpPr>
        <p:spPr>
          <a:xfrm>
            <a:off x="228600" y="533400"/>
            <a:ext cx="8597710" cy="954107"/>
          </a:xfrm>
          <a:prstGeom prst="rect">
            <a:avLst/>
          </a:prstGeom>
          <a:noFill/>
        </p:spPr>
        <p:txBody>
          <a:bodyPr>
            <a:spAutoFit/>
          </a:bodyPr>
          <a:lstStyle/>
          <a:p>
            <a:pPr algn="ctr">
              <a:defRPr/>
            </a:pP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Antagonis</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reseptor</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H</a:t>
            </a:r>
            <a:r>
              <a:rPr lang="en-GB" sz="2800" b="1" baseline="-250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2</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tidak</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dapat</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meningkatkan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pH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sampai</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6</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8"/>
          <p:cNvSpPr>
            <a:spLocks noChangeArrowheads="1"/>
          </p:cNvSpPr>
          <p:nvPr/>
        </p:nvSpPr>
        <p:spPr bwMode="auto">
          <a:xfrm>
            <a:off x="838200" y="2514600"/>
            <a:ext cx="7753350" cy="2338387"/>
          </a:xfrm>
          <a:prstGeom prst="bevel">
            <a:avLst>
              <a:gd name="adj" fmla="val 3870"/>
            </a:avLst>
          </a:prstGeom>
          <a:solidFill>
            <a:srgbClr val="B2B2B2"/>
          </a:solidFill>
          <a:ln w="9525">
            <a:noFill/>
            <a:miter lim="800000"/>
            <a:headEnd/>
            <a:tailEnd/>
          </a:ln>
        </p:spPr>
        <p:txBody>
          <a:bodyPr wrap="none" anchor="ctr"/>
          <a:lstStyle/>
          <a:p>
            <a:endParaRPr lang="en-US"/>
          </a:p>
        </p:txBody>
      </p:sp>
      <p:sp>
        <p:nvSpPr>
          <p:cNvPr id="12291" name="Rectangle 3"/>
          <p:cNvSpPr>
            <a:spLocks noGrp="1" noChangeArrowheads="1"/>
          </p:cNvSpPr>
          <p:nvPr>
            <p:ph type="body" idx="4294967295"/>
          </p:nvPr>
        </p:nvSpPr>
        <p:spPr>
          <a:xfrm>
            <a:off x="838200" y="2590800"/>
            <a:ext cx="7493000" cy="1552575"/>
          </a:xfrm>
        </p:spPr>
        <p:txBody>
          <a:bodyPr>
            <a:normAutofit fontScale="92500" lnSpcReduction="20000"/>
          </a:bodyPr>
          <a:lstStyle/>
          <a:p>
            <a:pPr marL="0" indent="0" algn="ctr" eaLnBrk="1" hangingPunct="1">
              <a:lnSpc>
                <a:spcPct val="100000"/>
              </a:lnSpc>
              <a:buFontTx/>
              <a:buNone/>
            </a:pPr>
            <a:r>
              <a:rPr lang="en-GB" b="1" i="1" dirty="0" smtClean="0">
                <a:solidFill>
                  <a:srgbClr val="002060"/>
                </a:solidFill>
              </a:rPr>
              <a:t>“PPI iv bolus </a:t>
            </a:r>
            <a:r>
              <a:rPr lang="en-GB" b="1" i="1" dirty="0" err="1" smtClean="0">
                <a:solidFill>
                  <a:srgbClr val="002060"/>
                </a:solidFill>
              </a:rPr>
              <a:t>dilanjutkan</a:t>
            </a:r>
            <a:r>
              <a:rPr lang="en-GB" b="1" i="1" dirty="0" smtClean="0">
                <a:solidFill>
                  <a:srgbClr val="002060"/>
                </a:solidFill>
              </a:rPr>
              <a:t> </a:t>
            </a:r>
            <a:r>
              <a:rPr lang="en-GB" b="1" i="1" dirty="0" err="1" smtClean="0">
                <a:solidFill>
                  <a:srgbClr val="002060"/>
                </a:solidFill>
              </a:rPr>
              <a:t>dengan</a:t>
            </a:r>
            <a:r>
              <a:rPr lang="en-GB" b="1" i="1" dirty="0" smtClean="0">
                <a:solidFill>
                  <a:srgbClr val="002060"/>
                </a:solidFill>
              </a:rPr>
              <a:t> PPI </a:t>
            </a:r>
            <a:r>
              <a:rPr lang="en-GB" b="1" i="1" dirty="0" err="1" smtClean="0">
                <a:solidFill>
                  <a:srgbClr val="002060"/>
                </a:solidFill>
              </a:rPr>
              <a:t>infus</a:t>
            </a:r>
            <a:r>
              <a:rPr lang="en-GB" b="1" i="1" dirty="0" smtClean="0">
                <a:solidFill>
                  <a:srgbClr val="002060"/>
                </a:solidFill>
              </a:rPr>
              <a:t> </a:t>
            </a:r>
            <a:r>
              <a:rPr lang="en-GB" b="1" i="1" dirty="0" err="1" smtClean="0">
                <a:solidFill>
                  <a:srgbClr val="002060"/>
                </a:solidFill>
              </a:rPr>
              <a:t>efektif</a:t>
            </a:r>
            <a:r>
              <a:rPr lang="en-GB" b="1" i="1" dirty="0" smtClean="0">
                <a:solidFill>
                  <a:srgbClr val="002060"/>
                </a:solidFill>
              </a:rPr>
              <a:t> </a:t>
            </a:r>
            <a:r>
              <a:rPr lang="en-GB" b="1" i="1" dirty="0" err="1" smtClean="0">
                <a:solidFill>
                  <a:srgbClr val="002060"/>
                </a:solidFill>
              </a:rPr>
              <a:t>dalam</a:t>
            </a:r>
            <a:r>
              <a:rPr lang="en-GB" b="1" i="1" dirty="0" smtClean="0">
                <a:solidFill>
                  <a:srgbClr val="002060"/>
                </a:solidFill>
              </a:rPr>
              <a:t> </a:t>
            </a:r>
            <a:r>
              <a:rPr lang="en-GB" b="1" i="1" dirty="0" err="1" smtClean="0">
                <a:solidFill>
                  <a:srgbClr val="002060"/>
                </a:solidFill>
              </a:rPr>
              <a:t>menurunkan</a:t>
            </a:r>
            <a:r>
              <a:rPr lang="en-GB" b="1" i="1" dirty="0" smtClean="0">
                <a:solidFill>
                  <a:srgbClr val="002060"/>
                </a:solidFill>
              </a:rPr>
              <a:t> </a:t>
            </a:r>
            <a:r>
              <a:rPr lang="en-GB" b="1" i="1" dirty="0" err="1" smtClean="0">
                <a:solidFill>
                  <a:srgbClr val="002060"/>
                </a:solidFill>
              </a:rPr>
              <a:t>perdarahan</a:t>
            </a:r>
            <a:r>
              <a:rPr lang="en-GB" b="1" i="1" dirty="0" smtClean="0">
                <a:solidFill>
                  <a:srgbClr val="002060"/>
                </a:solidFill>
              </a:rPr>
              <a:t> </a:t>
            </a:r>
            <a:r>
              <a:rPr lang="en-GB" b="1" i="1" dirty="0" err="1" smtClean="0">
                <a:solidFill>
                  <a:srgbClr val="002060"/>
                </a:solidFill>
              </a:rPr>
              <a:t>ulang</a:t>
            </a:r>
            <a:r>
              <a:rPr lang="en-GB" b="1" i="1" dirty="0" smtClean="0">
                <a:solidFill>
                  <a:srgbClr val="002060"/>
                </a:solidFill>
              </a:rPr>
              <a:t> </a:t>
            </a:r>
            <a:r>
              <a:rPr lang="en-GB" b="1" i="1" dirty="0" err="1" smtClean="0">
                <a:solidFill>
                  <a:srgbClr val="002060"/>
                </a:solidFill>
              </a:rPr>
              <a:t>pada</a:t>
            </a:r>
            <a:r>
              <a:rPr lang="en-GB" b="1" i="1" dirty="0" smtClean="0">
                <a:solidFill>
                  <a:srgbClr val="002060"/>
                </a:solidFill>
              </a:rPr>
              <a:t> </a:t>
            </a:r>
            <a:r>
              <a:rPr lang="en-GB" b="1" i="1" dirty="0" err="1" smtClean="0">
                <a:solidFill>
                  <a:srgbClr val="002060"/>
                </a:solidFill>
              </a:rPr>
              <a:t>pasien</a:t>
            </a:r>
            <a:r>
              <a:rPr lang="en-GB" b="1" i="1" dirty="0" smtClean="0">
                <a:solidFill>
                  <a:srgbClr val="002060"/>
                </a:solidFill>
              </a:rPr>
              <a:t> yang </a:t>
            </a:r>
            <a:r>
              <a:rPr lang="en-GB" b="1" i="1" dirty="0" err="1" smtClean="0">
                <a:solidFill>
                  <a:srgbClr val="002060"/>
                </a:solidFill>
              </a:rPr>
              <a:t>sudah</a:t>
            </a:r>
            <a:r>
              <a:rPr lang="en-GB" b="1" i="1" dirty="0" smtClean="0">
                <a:solidFill>
                  <a:srgbClr val="002060"/>
                </a:solidFill>
              </a:rPr>
              <a:t> </a:t>
            </a:r>
            <a:r>
              <a:rPr lang="en-GB" b="1" i="1" dirty="0" err="1" smtClean="0">
                <a:solidFill>
                  <a:srgbClr val="002060"/>
                </a:solidFill>
              </a:rPr>
              <a:t>menjalani</a:t>
            </a:r>
            <a:r>
              <a:rPr lang="en-GB" b="1" i="1" dirty="0" smtClean="0">
                <a:solidFill>
                  <a:srgbClr val="002060"/>
                </a:solidFill>
              </a:rPr>
              <a:t> </a:t>
            </a:r>
            <a:r>
              <a:rPr lang="en-GB" b="1" i="1" dirty="0" err="1" smtClean="0">
                <a:solidFill>
                  <a:srgbClr val="002060"/>
                </a:solidFill>
              </a:rPr>
              <a:t>terapi</a:t>
            </a:r>
            <a:r>
              <a:rPr lang="en-GB" b="1" i="1" dirty="0" smtClean="0">
                <a:solidFill>
                  <a:srgbClr val="002060"/>
                </a:solidFill>
              </a:rPr>
              <a:t> </a:t>
            </a:r>
            <a:r>
              <a:rPr lang="en-GB" b="1" i="1" dirty="0" err="1" smtClean="0">
                <a:solidFill>
                  <a:srgbClr val="002060"/>
                </a:solidFill>
              </a:rPr>
              <a:t>endoskopi</a:t>
            </a:r>
            <a:r>
              <a:rPr lang="en-GB" b="1" i="1" dirty="0" smtClean="0">
                <a:solidFill>
                  <a:srgbClr val="002060"/>
                </a:solidFill>
              </a:rPr>
              <a:t>”</a:t>
            </a:r>
          </a:p>
        </p:txBody>
      </p:sp>
      <p:sp>
        <p:nvSpPr>
          <p:cNvPr id="12292" name="Text Box 5"/>
          <p:cNvSpPr txBox="1">
            <a:spLocks noChangeArrowheads="1"/>
          </p:cNvSpPr>
          <p:nvPr/>
        </p:nvSpPr>
        <p:spPr bwMode="auto">
          <a:xfrm>
            <a:off x="1066800" y="4267200"/>
            <a:ext cx="7312025" cy="476250"/>
          </a:xfrm>
          <a:prstGeom prst="rect">
            <a:avLst/>
          </a:prstGeom>
          <a:noFill/>
          <a:ln w="9525" algn="ctr">
            <a:noFill/>
            <a:miter lim="800000"/>
            <a:headEnd/>
            <a:tailEnd/>
          </a:ln>
        </p:spPr>
        <p:txBody>
          <a:bodyPr anchor="b">
            <a:spAutoFit/>
          </a:bodyPr>
          <a:lstStyle/>
          <a:p>
            <a:pPr algn="r">
              <a:lnSpc>
                <a:spcPct val="90000"/>
              </a:lnSpc>
            </a:pPr>
            <a:r>
              <a:rPr lang="en-GB" sz="1400" b="1" i="1" dirty="0">
                <a:solidFill>
                  <a:srgbClr val="002060"/>
                </a:solidFill>
              </a:rPr>
              <a:t>Evidence-based management guidelines developed by the multidisciplinary </a:t>
            </a:r>
          </a:p>
          <a:p>
            <a:pPr algn="r">
              <a:lnSpc>
                <a:spcPct val="90000"/>
              </a:lnSpc>
            </a:pPr>
            <a:r>
              <a:rPr lang="en-GB" sz="1400" b="1" i="1" dirty="0">
                <a:solidFill>
                  <a:srgbClr val="002060"/>
                </a:solidFill>
              </a:rPr>
              <a:t>Non-</a:t>
            </a:r>
            <a:r>
              <a:rPr lang="en-GB" sz="1400" b="1" i="1" dirty="0" err="1">
                <a:solidFill>
                  <a:srgbClr val="002060"/>
                </a:solidFill>
              </a:rPr>
              <a:t>variceal</a:t>
            </a:r>
            <a:r>
              <a:rPr lang="en-GB" sz="1400" b="1" i="1" dirty="0">
                <a:solidFill>
                  <a:srgbClr val="002060"/>
                </a:solidFill>
              </a:rPr>
              <a:t> Upper GI Bleeding Consensus Conference Group</a:t>
            </a:r>
            <a:endParaRPr lang="en-GB" sz="1400" b="1" dirty="0">
              <a:solidFill>
                <a:srgbClr val="002060"/>
              </a:solidFill>
            </a:endParaRPr>
          </a:p>
        </p:txBody>
      </p:sp>
      <p:sp>
        <p:nvSpPr>
          <p:cNvPr id="12293" name="Text Box 6"/>
          <p:cNvSpPr txBox="1">
            <a:spLocks noChangeArrowheads="1"/>
          </p:cNvSpPr>
          <p:nvPr/>
        </p:nvSpPr>
        <p:spPr bwMode="auto">
          <a:xfrm>
            <a:off x="430213" y="6550025"/>
            <a:ext cx="8674100" cy="307975"/>
          </a:xfrm>
          <a:prstGeom prst="rect">
            <a:avLst/>
          </a:prstGeom>
          <a:noFill/>
          <a:ln w="9525" algn="ctr">
            <a:noFill/>
            <a:miter lim="800000"/>
            <a:headEnd/>
            <a:tailEnd/>
          </a:ln>
        </p:spPr>
        <p:txBody>
          <a:bodyPr anchor="b">
            <a:spAutoFit/>
          </a:bodyPr>
          <a:lstStyle/>
          <a:p>
            <a:pPr algn="r"/>
            <a:r>
              <a:rPr lang="en-GB" sz="1400"/>
              <a:t>Barkun AN, et al. Ann Intern Med. 2010;152:101-113.</a:t>
            </a:r>
          </a:p>
        </p:txBody>
      </p:sp>
      <p:sp>
        <p:nvSpPr>
          <p:cNvPr id="12294" name="Rectangle 7"/>
          <p:cNvSpPr>
            <a:spLocks noChangeArrowheads="1"/>
          </p:cNvSpPr>
          <p:nvPr/>
        </p:nvSpPr>
        <p:spPr bwMode="auto">
          <a:xfrm>
            <a:off x="6053138" y="5994400"/>
            <a:ext cx="254000" cy="396875"/>
          </a:xfrm>
          <a:prstGeom prst="rect">
            <a:avLst/>
          </a:prstGeom>
          <a:noFill/>
          <a:ln w="9525">
            <a:noFill/>
            <a:miter lim="800000"/>
            <a:headEnd/>
            <a:tailEnd/>
          </a:ln>
        </p:spPr>
        <p:txBody>
          <a:bodyPr wrap="none">
            <a:spAutoFit/>
          </a:bodyPr>
          <a:lstStyle/>
          <a:p>
            <a:r>
              <a:rPr lang="en-GB" b="1"/>
              <a:t> </a:t>
            </a:r>
            <a:endParaRPr lang="en-US" b="1"/>
          </a:p>
        </p:txBody>
      </p:sp>
      <p:sp>
        <p:nvSpPr>
          <p:cNvPr id="9" name="Rectangle 8"/>
          <p:cNvSpPr/>
          <p:nvPr/>
        </p:nvSpPr>
        <p:spPr>
          <a:xfrm>
            <a:off x="431015" y="457200"/>
            <a:ext cx="8712985" cy="1384995"/>
          </a:xfrm>
          <a:prstGeom prst="rect">
            <a:avLst/>
          </a:prstGeom>
          <a:noFill/>
        </p:spPr>
        <p:txBody>
          <a:bodyPr>
            <a:spAutoFit/>
          </a:bodyPr>
          <a:lstStyle/>
          <a:p>
            <a:pPr algn="ctr">
              <a:defRPr/>
            </a:pPr>
            <a:r>
              <a:rPr lang="en-GB" sz="28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Guidelines</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merekomendasikan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pemberian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PPI iv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dosis</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tinggi</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untuk</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pengobatan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perdarahan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ulkus</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peptikum</a:t>
            </a:r>
            <a:endPar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8"/>
          <p:cNvSpPr>
            <a:spLocks noChangeArrowheads="1"/>
          </p:cNvSpPr>
          <p:nvPr/>
        </p:nvSpPr>
        <p:spPr bwMode="auto">
          <a:xfrm>
            <a:off x="685800" y="2362200"/>
            <a:ext cx="7753350" cy="2338387"/>
          </a:xfrm>
          <a:prstGeom prst="bevel">
            <a:avLst>
              <a:gd name="adj" fmla="val 3870"/>
            </a:avLst>
          </a:prstGeom>
          <a:solidFill>
            <a:srgbClr val="B2B2B2"/>
          </a:solidFill>
          <a:ln w="9525">
            <a:noFill/>
            <a:miter lim="800000"/>
            <a:headEnd/>
            <a:tailEnd/>
          </a:ln>
        </p:spPr>
        <p:txBody>
          <a:bodyPr wrap="none" anchor="ctr"/>
          <a:lstStyle/>
          <a:p>
            <a:endParaRPr lang="en-US"/>
          </a:p>
        </p:txBody>
      </p:sp>
      <p:sp>
        <p:nvSpPr>
          <p:cNvPr id="13315" name="Rectangle 3"/>
          <p:cNvSpPr>
            <a:spLocks noGrp="1" noChangeArrowheads="1"/>
          </p:cNvSpPr>
          <p:nvPr>
            <p:ph type="body" idx="4294967295"/>
          </p:nvPr>
        </p:nvSpPr>
        <p:spPr>
          <a:xfrm>
            <a:off x="685800" y="2667000"/>
            <a:ext cx="7729537" cy="1552575"/>
          </a:xfrm>
        </p:spPr>
        <p:txBody>
          <a:bodyPr>
            <a:normAutofit/>
          </a:bodyPr>
          <a:lstStyle/>
          <a:p>
            <a:pPr>
              <a:buFontTx/>
              <a:buNone/>
            </a:pPr>
            <a:r>
              <a:rPr lang="en-GB" i="1" dirty="0" smtClean="0"/>
              <a:t>	</a:t>
            </a:r>
            <a:r>
              <a:rPr lang="en-GB" b="1" i="1" dirty="0" err="1" smtClean="0">
                <a:solidFill>
                  <a:srgbClr val="002060"/>
                </a:solidFill>
              </a:rPr>
              <a:t>Setelah</a:t>
            </a:r>
            <a:r>
              <a:rPr lang="en-GB" b="1" i="1" dirty="0" smtClean="0">
                <a:solidFill>
                  <a:srgbClr val="002060"/>
                </a:solidFill>
              </a:rPr>
              <a:t> </a:t>
            </a:r>
            <a:r>
              <a:rPr lang="en-GB" b="1" i="1" dirty="0" err="1" smtClean="0">
                <a:solidFill>
                  <a:srgbClr val="002060"/>
                </a:solidFill>
              </a:rPr>
              <a:t>keluar</a:t>
            </a:r>
            <a:r>
              <a:rPr lang="en-GB" b="1" i="1" dirty="0" smtClean="0">
                <a:solidFill>
                  <a:srgbClr val="002060"/>
                </a:solidFill>
              </a:rPr>
              <a:t> </a:t>
            </a:r>
            <a:r>
              <a:rPr lang="en-GB" b="1" i="1" dirty="0" err="1" smtClean="0">
                <a:solidFill>
                  <a:srgbClr val="002060"/>
                </a:solidFill>
              </a:rPr>
              <a:t>dari</a:t>
            </a:r>
            <a:r>
              <a:rPr lang="en-GB" b="1" i="1" dirty="0" smtClean="0">
                <a:solidFill>
                  <a:srgbClr val="002060"/>
                </a:solidFill>
              </a:rPr>
              <a:t> </a:t>
            </a:r>
            <a:r>
              <a:rPr lang="en-GB" b="1" i="1" dirty="0" err="1" smtClean="0">
                <a:solidFill>
                  <a:srgbClr val="002060"/>
                </a:solidFill>
              </a:rPr>
              <a:t>rumah</a:t>
            </a:r>
            <a:r>
              <a:rPr lang="en-GB" b="1" i="1" dirty="0" smtClean="0">
                <a:solidFill>
                  <a:srgbClr val="002060"/>
                </a:solidFill>
              </a:rPr>
              <a:t> </a:t>
            </a:r>
            <a:r>
              <a:rPr lang="en-GB" b="1" i="1" dirty="0" err="1" smtClean="0">
                <a:solidFill>
                  <a:srgbClr val="002060"/>
                </a:solidFill>
              </a:rPr>
              <a:t>sakit</a:t>
            </a:r>
            <a:r>
              <a:rPr lang="en-GB" b="1" i="1" dirty="0" smtClean="0">
                <a:solidFill>
                  <a:srgbClr val="002060"/>
                </a:solidFill>
              </a:rPr>
              <a:t>, </a:t>
            </a:r>
            <a:r>
              <a:rPr lang="en-GB" b="1" i="1" dirty="0" err="1" smtClean="0">
                <a:solidFill>
                  <a:srgbClr val="002060"/>
                </a:solidFill>
              </a:rPr>
              <a:t>pasien</a:t>
            </a:r>
            <a:r>
              <a:rPr lang="en-GB" b="1" i="1" dirty="0" smtClean="0">
                <a:solidFill>
                  <a:srgbClr val="002060"/>
                </a:solidFill>
              </a:rPr>
              <a:t> </a:t>
            </a:r>
            <a:r>
              <a:rPr lang="en-GB" b="1" i="1" dirty="0" err="1" smtClean="0">
                <a:solidFill>
                  <a:srgbClr val="002060"/>
                </a:solidFill>
              </a:rPr>
              <a:t>harus</a:t>
            </a:r>
            <a:r>
              <a:rPr lang="en-GB" b="1" i="1" dirty="0" smtClean="0">
                <a:solidFill>
                  <a:srgbClr val="002060"/>
                </a:solidFill>
              </a:rPr>
              <a:t> </a:t>
            </a:r>
            <a:r>
              <a:rPr lang="en-GB" b="1" i="1" dirty="0" err="1" smtClean="0">
                <a:solidFill>
                  <a:srgbClr val="002060"/>
                </a:solidFill>
              </a:rPr>
              <a:t>diberi</a:t>
            </a:r>
            <a:r>
              <a:rPr lang="en-GB" b="1" i="1" dirty="0" smtClean="0">
                <a:solidFill>
                  <a:srgbClr val="002060"/>
                </a:solidFill>
              </a:rPr>
              <a:t> PPI oral 1 kali </a:t>
            </a:r>
            <a:r>
              <a:rPr lang="en-GB" b="1" i="1" dirty="0" err="1" smtClean="0">
                <a:solidFill>
                  <a:srgbClr val="002060"/>
                </a:solidFill>
              </a:rPr>
              <a:t>sehari</a:t>
            </a:r>
            <a:r>
              <a:rPr lang="en-GB" b="1" i="1" dirty="0" smtClean="0">
                <a:solidFill>
                  <a:srgbClr val="002060"/>
                </a:solidFill>
              </a:rPr>
              <a:t> </a:t>
            </a:r>
            <a:r>
              <a:rPr lang="en-GB" b="1" i="1" dirty="0" err="1" smtClean="0">
                <a:solidFill>
                  <a:srgbClr val="002060"/>
                </a:solidFill>
              </a:rPr>
              <a:t>dengan</a:t>
            </a:r>
            <a:r>
              <a:rPr lang="en-GB" b="1" i="1" dirty="0" smtClean="0">
                <a:solidFill>
                  <a:srgbClr val="002060"/>
                </a:solidFill>
              </a:rPr>
              <a:t> </a:t>
            </a:r>
            <a:r>
              <a:rPr lang="en-GB" b="1" i="1" dirty="0" err="1" smtClean="0">
                <a:solidFill>
                  <a:srgbClr val="002060"/>
                </a:solidFill>
              </a:rPr>
              <a:t>durasi</a:t>
            </a:r>
            <a:r>
              <a:rPr lang="en-GB" b="1" i="1" dirty="0" smtClean="0">
                <a:solidFill>
                  <a:srgbClr val="002060"/>
                </a:solidFill>
              </a:rPr>
              <a:t> </a:t>
            </a:r>
            <a:r>
              <a:rPr lang="en-GB" b="1" i="1" dirty="0" err="1" smtClean="0">
                <a:solidFill>
                  <a:srgbClr val="002060"/>
                </a:solidFill>
              </a:rPr>
              <a:t>sesuai</a:t>
            </a:r>
            <a:r>
              <a:rPr lang="en-GB" b="1" i="1" dirty="0" smtClean="0">
                <a:solidFill>
                  <a:srgbClr val="002060"/>
                </a:solidFill>
              </a:rPr>
              <a:t> </a:t>
            </a:r>
            <a:r>
              <a:rPr lang="en-GB" b="1" i="1" dirty="0" err="1" smtClean="0">
                <a:solidFill>
                  <a:srgbClr val="002060"/>
                </a:solidFill>
              </a:rPr>
              <a:t>dengan</a:t>
            </a:r>
            <a:r>
              <a:rPr lang="en-GB" b="1" i="1" dirty="0" smtClean="0">
                <a:solidFill>
                  <a:srgbClr val="002060"/>
                </a:solidFill>
              </a:rPr>
              <a:t> </a:t>
            </a:r>
            <a:r>
              <a:rPr lang="en-GB" b="1" i="1" dirty="0" err="1" smtClean="0">
                <a:solidFill>
                  <a:srgbClr val="002060"/>
                </a:solidFill>
              </a:rPr>
              <a:t>penyakit</a:t>
            </a:r>
            <a:r>
              <a:rPr lang="en-GB" b="1" i="1" dirty="0" smtClean="0">
                <a:solidFill>
                  <a:srgbClr val="002060"/>
                </a:solidFill>
              </a:rPr>
              <a:t> </a:t>
            </a:r>
            <a:r>
              <a:rPr lang="en-GB" b="1" i="1" dirty="0" err="1" smtClean="0">
                <a:solidFill>
                  <a:srgbClr val="002060"/>
                </a:solidFill>
              </a:rPr>
              <a:t>penyebabnya</a:t>
            </a:r>
            <a:endParaRPr lang="en-GB" b="1" i="1" dirty="0" smtClean="0">
              <a:solidFill>
                <a:srgbClr val="002060"/>
              </a:solidFill>
            </a:endParaRPr>
          </a:p>
        </p:txBody>
      </p:sp>
      <p:sp>
        <p:nvSpPr>
          <p:cNvPr id="13316" name="Text Box 5"/>
          <p:cNvSpPr txBox="1">
            <a:spLocks noChangeArrowheads="1"/>
          </p:cNvSpPr>
          <p:nvPr/>
        </p:nvSpPr>
        <p:spPr bwMode="auto">
          <a:xfrm>
            <a:off x="990600" y="4114800"/>
            <a:ext cx="7312025" cy="476250"/>
          </a:xfrm>
          <a:prstGeom prst="rect">
            <a:avLst/>
          </a:prstGeom>
          <a:noFill/>
          <a:ln w="9525" algn="ctr">
            <a:noFill/>
            <a:miter lim="800000"/>
            <a:headEnd/>
            <a:tailEnd/>
          </a:ln>
        </p:spPr>
        <p:txBody>
          <a:bodyPr anchor="b">
            <a:spAutoFit/>
          </a:bodyPr>
          <a:lstStyle/>
          <a:p>
            <a:pPr algn="r">
              <a:lnSpc>
                <a:spcPct val="90000"/>
              </a:lnSpc>
            </a:pPr>
            <a:r>
              <a:rPr lang="en-GB" sz="1400" b="1" i="1" dirty="0">
                <a:solidFill>
                  <a:srgbClr val="002060"/>
                </a:solidFill>
              </a:rPr>
              <a:t>Evidence-based management guidelines developed by the multidisciplinary </a:t>
            </a:r>
          </a:p>
          <a:p>
            <a:pPr algn="r">
              <a:lnSpc>
                <a:spcPct val="90000"/>
              </a:lnSpc>
            </a:pPr>
            <a:r>
              <a:rPr lang="en-GB" sz="1400" b="1" i="1" dirty="0">
                <a:solidFill>
                  <a:srgbClr val="002060"/>
                </a:solidFill>
              </a:rPr>
              <a:t>Non-</a:t>
            </a:r>
            <a:r>
              <a:rPr lang="en-GB" sz="1400" b="1" i="1" dirty="0" err="1">
                <a:solidFill>
                  <a:srgbClr val="002060"/>
                </a:solidFill>
              </a:rPr>
              <a:t>variceal</a:t>
            </a:r>
            <a:r>
              <a:rPr lang="en-GB" sz="1400" b="1" i="1" dirty="0">
                <a:solidFill>
                  <a:srgbClr val="002060"/>
                </a:solidFill>
              </a:rPr>
              <a:t> Upper GI Bleeding Consensus Conference Group</a:t>
            </a:r>
            <a:endParaRPr lang="en-GB" sz="1400" b="1" dirty="0">
              <a:solidFill>
                <a:srgbClr val="002060"/>
              </a:solidFill>
            </a:endParaRPr>
          </a:p>
        </p:txBody>
      </p:sp>
      <p:sp>
        <p:nvSpPr>
          <p:cNvPr id="13317" name="Text Box 6"/>
          <p:cNvSpPr txBox="1">
            <a:spLocks noChangeArrowheads="1"/>
          </p:cNvSpPr>
          <p:nvPr/>
        </p:nvSpPr>
        <p:spPr bwMode="auto">
          <a:xfrm>
            <a:off x="430213" y="6550025"/>
            <a:ext cx="8674100" cy="307975"/>
          </a:xfrm>
          <a:prstGeom prst="rect">
            <a:avLst/>
          </a:prstGeom>
          <a:noFill/>
          <a:ln w="9525" algn="ctr">
            <a:noFill/>
            <a:miter lim="800000"/>
            <a:headEnd/>
            <a:tailEnd/>
          </a:ln>
        </p:spPr>
        <p:txBody>
          <a:bodyPr anchor="b">
            <a:spAutoFit/>
          </a:bodyPr>
          <a:lstStyle/>
          <a:p>
            <a:pPr algn="r"/>
            <a:r>
              <a:rPr lang="en-GB" sz="1400"/>
              <a:t>Barkun AN, et al. Ann Intern Med. 2010;152:101-113.</a:t>
            </a:r>
          </a:p>
        </p:txBody>
      </p:sp>
      <p:sp>
        <p:nvSpPr>
          <p:cNvPr id="13318" name="Rectangle 7"/>
          <p:cNvSpPr>
            <a:spLocks noChangeArrowheads="1"/>
          </p:cNvSpPr>
          <p:nvPr/>
        </p:nvSpPr>
        <p:spPr bwMode="auto">
          <a:xfrm>
            <a:off x="6053138" y="5994400"/>
            <a:ext cx="254000" cy="396875"/>
          </a:xfrm>
          <a:prstGeom prst="rect">
            <a:avLst/>
          </a:prstGeom>
          <a:noFill/>
          <a:ln w="9525">
            <a:noFill/>
            <a:miter lim="800000"/>
            <a:headEnd/>
            <a:tailEnd/>
          </a:ln>
        </p:spPr>
        <p:txBody>
          <a:bodyPr wrap="none">
            <a:spAutoFit/>
          </a:bodyPr>
          <a:lstStyle/>
          <a:p>
            <a:r>
              <a:rPr lang="en-GB" b="1"/>
              <a:t> </a:t>
            </a:r>
            <a:endParaRPr lang="en-US" b="1"/>
          </a:p>
        </p:txBody>
      </p:sp>
      <p:sp>
        <p:nvSpPr>
          <p:cNvPr id="9" name="Rectangle 8"/>
          <p:cNvSpPr/>
          <p:nvPr/>
        </p:nvSpPr>
        <p:spPr>
          <a:xfrm>
            <a:off x="-381000" y="685800"/>
            <a:ext cx="9940359" cy="954107"/>
          </a:xfrm>
          <a:prstGeom prst="rect">
            <a:avLst/>
          </a:prstGeom>
          <a:noFill/>
        </p:spPr>
        <p:txBody>
          <a:bodyPr>
            <a:spAutoFit/>
          </a:bodyPr>
          <a:lstStyle/>
          <a:p>
            <a:pPr algn="ctr">
              <a:defRPr/>
            </a:pPr>
            <a:r>
              <a:rPr lang="en-GB" sz="28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Guidelines</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merekomendasikan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pemberian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PPI </a:t>
            </a:r>
            <a:r>
              <a:rPr lang="en-GB"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oral</a:t>
            </a:r>
          </a:p>
          <a:p>
            <a:pPr algn="ctr">
              <a:defRPr/>
            </a:pPr>
            <a:r>
              <a:rPr lang="en-GB"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setelah</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pemberian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GB"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sediaan</a:t>
            </a:r>
            <a:r>
              <a:rPr lang="en-GB"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PPI iv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PENATALAKSANAAN</a:t>
            </a:r>
            <a:endParaRPr lang="en-US" dirty="0"/>
          </a:p>
        </p:txBody>
      </p:sp>
      <p:sp>
        <p:nvSpPr>
          <p:cNvPr id="3" name="Content Placeholder 2"/>
          <p:cNvSpPr>
            <a:spLocks noGrp="1"/>
          </p:cNvSpPr>
          <p:nvPr>
            <p:ph idx="1"/>
          </p:nvPr>
        </p:nvSpPr>
        <p:spPr>
          <a:xfrm>
            <a:off x="914400" y="1600200"/>
            <a:ext cx="7772400" cy="4572000"/>
          </a:xfrm>
        </p:spPr>
        <p:txBody>
          <a:bodyPr>
            <a:normAutofit fontScale="92500" lnSpcReduction="10000"/>
          </a:bodyPr>
          <a:lstStyle/>
          <a:p>
            <a:r>
              <a:rPr lang="en-US" dirty="0" err="1" smtClean="0"/>
              <a:t>Pasang</a:t>
            </a:r>
            <a:r>
              <a:rPr lang="en-US" dirty="0" smtClean="0"/>
              <a:t> </a:t>
            </a:r>
            <a:r>
              <a:rPr lang="en-US" dirty="0" err="1" smtClean="0"/>
              <a:t>infus</a:t>
            </a:r>
            <a:r>
              <a:rPr lang="en-US" dirty="0" smtClean="0"/>
              <a:t> dg </a:t>
            </a:r>
            <a:r>
              <a:rPr lang="en-US" dirty="0" err="1" smtClean="0"/>
              <a:t>cairan</a:t>
            </a:r>
            <a:r>
              <a:rPr lang="en-US" dirty="0" smtClean="0"/>
              <a:t> </a:t>
            </a:r>
            <a:r>
              <a:rPr lang="en-US" dirty="0" err="1" smtClean="0"/>
              <a:t>kristaloid</a:t>
            </a:r>
            <a:r>
              <a:rPr lang="en-US" dirty="0" smtClean="0"/>
              <a:t> </a:t>
            </a:r>
            <a:r>
              <a:rPr lang="en-US" dirty="0" err="1" smtClean="0"/>
              <a:t>untuk</a:t>
            </a:r>
            <a:r>
              <a:rPr lang="en-US" dirty="0" smtClean="0"/>
              <a:t> </a:t>
            </a:r>
            <a:r>
              <a:rPr lang="en-US" dirty="0" err="1" smtClean="0"/>
              <a:t>mempertahankan</a:t>
            </a:r>
            <a:r>
              <a:rPr lang="en-US" dirty="0" smtClean="0"/>
              <a:t> </a:t>
            </a:r>
            <a:r>
              <a:rPr lang="en-US" dirty="0" err="1" smtClean="0"/>
              <a:t>hemodinamik</a:t>
            </a:r>
            <a:endParaRPr lang="en-US" dirty="0" smtClean="0"/>
          </a:p>
          <a:p>
            <a:r>
              <a:rPr lang="en-US" dirty="0" err="1" smtClean="0"/>
              <a:t>Bila</a:t>
            </a:r>
            <a:r>
              <a:rPr lang="en-US" dirty="0" smtClean="0"/>
              <a:t> </a:t>
            </a:r>
            <a:r>
              <a:rPr lang="en-US" dirty="0" err="1" smtClean="0"/>
              <a:t>diperlukan</a:t>
            </a:r>
            <a:r>
              <a:rPr lang="en-US" dirty="0" smtClean="0"/>
              <a:t> </a:t>
            </a:r>
            <a:r>
              <a:rPr lang="en-US" dirty="0" err="1" smtClean="0"/>
              <a:t>dapat</a:t>
            </a:r>
            <a:r>
              <a:rPr lang="en-US" dirty="0" smtClean="0"/>
              <a:t> </a:t>
            </a:r>
            <a:r>
              <a:rPr lang="en-US" dirty="0" err="1" smtClean="0"/>
              <a:t>diberi</a:t>
            </a:r>
            <a:r>
              <a:rPr lang="en-US" dirty="0" smtClean="0"/>
              <a:t> </a:t>
            </a:r>
            <a:r>
              <a:rPr lang="en-US" dirty="0" err="1" smtClean="0"/>
              <a:t>cairan</a:t>
            </a:r>
            <a:r>
              <a:rPr lang="en-US" dirty="0" smtClean="0"/>
              <a:t> </a:t>
            </a:r>
            <a:r>
              <a:rPr lang="en-US" dirty="0" err="1" smtClean="0"/>
              <a:t>koloid</a:t>
            </a:r>
            <a:endParaRPr lang="en-US" dirty="0" smtClean="0"/>
          </a:p>
          <a:p>
            <a:r>
              <a:rPr lang="en-US" dirty="0" err="1" smtClean="0"/>
              <a:t>Pasang</a:t>
            </a:r>
            <a:r>
              <a:rPr lang="en-US" dirty="0" smtClean="0"/>
              <a:t> NGT </a:t>
            </a:r>
            <a:r>
              <a:rPr lang="en-US" dirty="0" err="1" smtClean="0"/>
              <a:t>dan</a:t>
            </a:r>
            <a:r>
              <a:rPr lang="en-US" dirty="0" smtClean="0"/>
              <a:t> spool air </a:t>
            </a:r>
            <a:r>
              <a:rPr lang="en-US" dirty="0" err="1" smtClean="0"/>
              <a:t>es</a:t>
            </a:r>
            <a:r>
              <a:rPr lang="en-US" dirty="0" smtClean="0"/>
              <a:t> </a:t>
            </a:r>
            <a:r>
              <a:rPr lang="en-US" dirty="0" err="1" smtClean="0"/>
              <a:t>atau</a:t>
            </a:r>
            <a:r>
              <a:rPr lang="en-US" dirty="0" smtClean="0"/>
              <a:t> </a:t>
            </a:r>
            <a:r>
              <a:rPr lang="en-US" dirty="0" err="1" smtClean="0"/>
              <a:t>NaCl</a:t>
            </a:r>
            <a:endParaRPr lang="en-US" dirty="0" smtClean="0"/>
          </a:p>
          <a:p>
            <a:r>
              <a:rPr lang="en-US" dirty="0" err="1" smtClean="0"/>
              <a:t>Puasakan</a:t>
            </a:r>
            <a:r>
              <a:rPr lang="en-US" dirty="0" smtClean="0"/>
              <a:t> </a:t>
            </a:r>
            <a:r>
              <a:rPr lang="en-US" dirty="0" err="1" smtClean="0"/>
              <a:t>dan</a:t>
            </a:r>
            <a:r>
              <a:rPr lang="en-US" dirty="0" smtClean="0"/>
              <a:t> </a:t>
            </a:r>
            <a:r>
              <a:rPr lang="en-US" dirty="0" err="1" smtClean="0"/>
              <a:t>segera</a:t>
            </a:r>
            <a:r>
              <a:rPr lang="en-US" dirty="0" smtClean="0"/>
              <a:t> </a:t>
            </a:r>
            <a:r>
              <a:rPr lang="en-US" dirty="0" err="1" smtClean="0"/>
              <a:t>diberi</a:t>
            </a:r>
            <a:r>
              <a:rPr lang="en-US" dirty="0" smtClean="0"/>
              <a:t> </a:t>
            </a:r>
            <a:r>
              <a:rPr lang="en-US" dirty="0" err="1" smtClean="0"/>
              <a:t>diit</a:t>
            </a:r>
            <a:r>
              <a:rPr lang="en-US" dirty="0" smtClean="0"/>
              <a:t> </a:t>
            </a:r>
            <a:r>
              <a:rPr lang="en-US" dirty="0" err="1" smtClean="0"/>
              <a:t>cair</a:t>
            </a:r>
            <a:r>
              <a:rPr lang="en-US" dirty="0" smtClean="0"/>
              <a:t> </a:t>
            </a:r>
            <a:r>
              <a:rPr lang="en-US" dirty="0" err="1" smtClean="0"/>
              <a:t>setelah</a:t>
            </a:r>
            <a:r>
              <a:rPr lang="en-US" dirty="0" smtClean="0"/>
              <a:t> NGT </a:t>
            </a:r>
            <a:r>
              <a:rPr lang="en-US" dirty="0" err="1" smtClean="0"/>
              <a:t>jernih</a:t>
            </a:r>
            <a:endParaRPr lang="en-US" dirty="0" smtClean="0"/>
          </a:p>
          <a:p>
            <a:r>
              <a:rPr lang="en-US" dirty="0" err="1" smtClean="0"/>
              <a:t>Transfusi</a:t>
            </a:r>
            <a:r>
              <a:rPr lang="en-US" dirty="0" smtClean="0"/>
              <a:t> </a:t>
            </a:r>
            <a:r>
              <a:rPr lang="en-US" dirty="0" err="1" smtClean="0"/>
              <a:t>darah</a:t>
            </a:r>
            <a:r>
              <a:rPr lang="en-US" dirty="0" smtClean="0"/>
              <a:t> </a:t>
            </a:r>
            <a:r>
              <a:rPr lang="en-US" dirty="0" err="1" smtClean="0"/>
              <a:t>dengan</a:t>
            </a:r>
            <a:r>
              <a:rPr lang="en-US" dirty="0" smtClean="0"/>
              <a:t> PRC </a:t>
            </a:r>
            <a:r>
              <a:rPr lang="en-US" dirty="0" err="1" smtClean="0"/>
              <a:t>atau</a:t>
            </a:r>
            <a:r>
              <a:rPr lang="en-US" dirty="0" smtClean="0"/>
              <a:t> WB </a:t>
            </a:r>
            <a:r>
              <a:rPr lang="en-US" dirty="0" err="1" smtClean="0"/>
              <a:t>bila</a:t>
            </a:r>
            <a:r>
              <a:rPr lang="en-US" dirty="0" smtClean="0"/>
              <a:t> </a:t>
            </a:r>
            <a:r>
              <a:rPr lang="en-US" dirty="0" err="1" smtClean="0"/>
              <a:t>perdarahan</a:t>
            </a:r>
            <a:r>
              <a:rPr lang="en-US" dirty="0" smtClean="0"/>
              <a:t> </a:t>
            </a:r>
            <a:r>
              <a:rPr lang="en-US" dirty="0" err="1" smtClean="0"/>
              <a:t>banyak</a:t>
            </a:r>
            <a:endParaRPr lang="en-US" dirty="0" smtClean="0"/>
          </a:p>
          <a:p>
            <a:r>
              <a:rPr lang="en-US" dirty="0" err="1" smtClean="0"/>
              <a:t>Beri</a:t>
            </a:r>
            <a:r>
              <a:rPr lang="en-US" dirty="0" smtClean="0"/>
              <a:t> PPI (</a:t>
            </a:r>
            <a:r>
              <a:rPr lang="en-US" dirty="0" err="1" smtClean="0"/>
              <a:t>omeprazol</a:t>
            </a:r>
            <a:r>
              <a:rPr lang="en-US" dirty="0" smtClean="0"/>
              <a:t>, </a:t>
            </a:r>
            <a:r>
              <a:rPr lang="en-US" dirty="0" err="1" smtClean="0"/>
              <a:t>pantantoprazol</a:t>
            </a:r>
            <a:r>
              <a:rPr lang="en-US" dirty="0" smtClean="0"/>
              <a:t>) iv</a:t>
            </a:r>
          </a:p>
          <a:p>
            <a:r>
              <a:rPr lang="en-US" dirty="0" err="1" smtClean="0"/>
              <a:t>Sucralfat</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PENCEGAHAN</a:t>
            </a:r>
            <a:endParaRPr lang="en-US" dirty="0"/>
          </a:p>
        </p:txBody>
      </p:sp>
      <p:sp>
        <p:nvSpPr>
          <p:cNvPr id="3" name="Content Placeholder 2"/>
          <p:cNvSpPr>
            <a:spLocks noGrp="1"/>
          </p:cNvSpPr>
          <p:nvPr>
            <p:ph idx="1"/>
          </p:nvPr>
        </p:nvSpPr>
        <p:spPr/>
        <p:txBody>
          <a:bodyPr/>
          <a:lstStyle/>
          <a:p>
            <a:r>
              <a:rPr lang="en-US" dirty="0" err="1" smtClean="0"/>
              <a:t>Profilaksi</a:t>
            </a:r>
            <a:r>
              <a:rPr lang="en-US" dirty="0" smtClean="0"/>
              <a:t> </a:t>
            </a:r>
            <a:r>
              <a:rPr lang="en-US" dirty="0" err="1" smtClean="0"/>
              <a:t>dengan</a:t>
            </a:r>
            <a:r>
              <a:rPr lang="en-US" dirty="0" smtClean="0"/>
              <a:t> PPI, H2RA </a:t>
            </a:r>
            <a:r>
              <a:rPr lang="en-US" dirty="0" err="1" smtClean="0"/>
              <a:t>dan</a:t>
            </a:r>
            <a:r>
              <a:rPr lang="en-US" dirty="0" smtClean="0"/>
              <a:t> </a:t>
            </a:r>
            <a:r>
              <a:rPr lang="en-US" dirty="0" err="1" smtClean="0"/>
              <a:t>sukralfat</a:t>
            </a:r>
            <a:r>
              <a:rPr lang="en-US" dirty="0" smtClean="0"/>
              <a:t> </a:t>
            </a:r>
            <a:r>
              <a:rPr lang="en-US" dirty="0" err="1" smtClean="0"/>
              <a:t>pada</a:t>
            </a:r>
            <a:r>
              <a:rPr lang="en-US" dirty="0" smtClean="0"/>
              <a:t> </a:t>
            </a:r>
            <a:r>
              <a:rPr lang="en-US" dirty="0" err="1" smtClean="0"/>
              <a:t>pasien</a:t>
            </a:r>
            <a:r>
              <a:rPr lang="en-US" dirty="0" smtClean="0"/>
              <a:t> </a:t>
            </a:r>
            <a:r>
              <a:rPr lang="en-US" dirty="0" err="1" smtClean="0"/>
              <a:t>sakit</a:t>
            </a:r>
            <a:r>
              <a:rPr lang="en-US" dirty="0" smtClean="0"/>
              <a:t> </a:t>
            </a:r>
            <a:r>
              <a:rPr lang="en-US" dirty="0" err="1" smtClean="0"/>
              <a:t>kritis</a:t>
            </a:r>
            <a:r>
              <a:rPr lang="en-US" dirty="0" smtClean="0"/>
              <a:t> </a:t>
            </a:r>
            <a:r>
              <a:rPr lang="en-US" dirty="0" err="1" smtClean="0"/>
              <a:t>dapat</a:t>
            </a:r>
            <a:r>
              <a:rPr lang="en-US" dirty="0" smtClean="0"/>
              <a:t> </a:t>
            </a:r>
            <a:r>
              <a:rPr lang="en-US" dirty="0" err="1" smtClean="0"/>
              <a:t>menurunkan</a:t>
            </a:r>
            <a:r>
              <a:rPr lang="en-US" dirty="0" smtClean="0"/>
              <a:t> </a:t>
            </a:r>
            <a:r>
              <a:rPr lang="en-US" dirty="0" err="1" smtClean="0"/>
              <a:t>insidensi</a:t>
            </a:r>
            <a:r>
              <a:rPr lang="en-US" dirty="0" smtClean="0"/>
              <a:t> Stress </a:t>
            </a:r>
            <a:r>
              <a:rPr lang="en-US" dirty="0" err="1" smtClean="0"/>
              <a:t>nulcer</a:t>
            </a:r>
            <a:r>
              <a:rPr lang="en-US" dirty="0" smtClean="0"/>
              <a:t>  50%</a:t>
            </a:r>
          </a:p>
          <a:p>
            <a:endParaRPr lang="en-US" dirty="0" smtClean="0"/>
          </a:p>
          <a:p>
            <a:pPr algn="ctr">
              <a:buNone/>
            </a:pPr>
            <a:r>
              <a:rPr lang="en-US" dirty="0" err="1" smtClean="0">
                <a:solidFill>
                  <a:srgbClr val="FFFF00"/>
                </a:solidFill>
              </a:rPr>
              <a:t>Direkomendasikan</a:t>
            </a:r>
            <a:r>
              <a:rPr lang="en-US" dirty="0" smtClean="0">
                <a:solidFill>
                  <a:srgbClr val="FFFF00"/>
                </a:solidFill>
              </a:rPr>
              <a:t> </a:t>
            </a:r>
            <a:r>
              <a:rPr lang="en-US" dirty="0" err="1" smtClean="0">
                <a:solidFill>
                  <a:srgbClr val="FFFF00"/>
                </a:solidFill>
              </a:rPr>
              <a:t>pemberian</a:t>
            </a:r>
            <a:r>
              <a:rPr lang="en-US" dirty="0" smtClean="0">
                <a:solidFill>
                  <a:srgbClr val="FFFF00"/>
                </a:solidFill>
              </a:rPr>
              <a:t> </a:t>
            </a:r>
            <a:r>
              <a:rPr lang="en-US" dirty="0" err="1" smtClean="0">
                <a:solidFill>
                  <a:srgbClr val="FFFF00"/>
                </a:solidFill>
              </a:rPr>
              <a:t>profilaksis</a:t>
            </a:r>
            <a:r>
              <a:rPr lang="en-US" dirty="0" smtClean="0">
                <a:solidFill>
                  <a:srgbClr val="FFFF00"/>
                </a:solidFill>
              </a:rPr>
              <a:t> </a:t>
            </a:r>
            <a:r>
              <a:rPr lang="en-US" dirty="0" err="1" smtClean="0">
                <a:solidFill>
                  <a:srgbClr val="FFFF00"/>
                </a:solidFill>
              </a:rPr>
              <a:t>pada</a:t>
            </a:r>
            <a:r>
              <a:rPr lang="en-US" dirty="0" smtClean="0">
                <a:solidFill>
                  <a:srgbClr val="FFFF00"/>
                </a:solidFill>
              </a:rPr>
              <a:t> </a:t>
            </a:r>
            <a:r>
              <a:rPr lang="en-US" dirty="0" err="1" smtClean="0">
                <a:solidFill>
                  <a:srgbClr val="FFFF00"/>
                </a:solidFill>
              </a:rPr>
              <a:t>semua</a:t>
            </a:r>
            <a:r>
              <a:rPr lang="en-US" dirty="0" smtClean="0">
                <a:solidFill>
                  <a:srgbClr val="FFFF00"/>
                </a:solidFill>
              </a:rPr>
              <a:t> </a:t>
            </a:r>
            <a:r>
              <a:rPr lang="en-US" dirty="0" err="1" smtClean="0">
                <a:solidFill>
                  <a:srgbClr val="FFFF00"/>
                </a:solidFill>
              </a:rPr>
              <a:t>pasien</a:t>
            </a:r>
            <a:r>
              <a:rPr lang="en-US" dirty="0" smtClean="0">
                <a:solidFill>
                  <a:srgbClr val="FFFF00"/>
                </a:solidFill>
              </a:rPr>
              <a:t> dg </a:t>
            </a:r>
            <a:r>
              <a:rPr lang="en-US" dirty="0" err="1" smtClean="0">
                <a:solidFill>
                  <a:srgbClr val="FFFF00"/>
                </a:solidFill>
              </a:rPr>
              <a:t>sakit</a:t>
            </a:r>
            <a:r>
              <a:rPr lang="en-US" dirty="0" smtClean="0">
                <a:solidFill>
                  <a:srgbClr val="FFFF00"/>
                </a:solidFill>
              </a:rPr>
              <a:t> </a:t>
            </a:r>
            <a:r>
              <a:rPr lang="en-US" dirty="0" err="1" smtClean="0">
                <a:solidFill>
                  <a:srgbClr val="FFFF00"/>
                </a:solidFill>
              </a:rPr>
              <a:t>kritis</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914400"/>
          </a:xfrm>
        </p:spPr>
        <p:txBody>
          <a:bodyPr/>
          <a:lstStyle/>
          <a:p>
            <a:pPr algn="ctr"/>
            <a:r>
              <a:rPr lang="en-US" dirty="0" smtClean="0"/>
              <a:t>Definition of Stress Ulcers</a:t>
            </a:r>
            <a:br>
              <a:rPr lang="en-US" dirty="0" smtClean="0"/>
            </a:br>
            <a:endParaRPr lang="en-US" dirty="0"/>
          </a:p>
        </p:txBody>
      </p:sp>
      <p:sp>
        <p:nvSpPr>
          <p:cNvPr id="3" name="Content Placeholder 2"/>
          <p:cNvSpPr>
            <a:spLocks noGrp="1"/>
          </p:cNvSpPr>
          <p:nvPr>
            <p:ph idx="1"/>
          </p:nvPr>
        </p:nvSpPr>
        <p:spPr>
          <a:xfrm>
            <a:off x="914400" y="2286000"/>
            <a:ext cx="7772400" cy="4572000"/>
          </a:xfrm>
        </p:spPr>
        <p:txBody>
          <a:bodyPr/>
          <a:lstStyle/>
          <a:p>
            <a:pPr>
              <a:buNone/>
            </a:pPr>
            <a:r>
              <a:rPr lang="en-US" dirty="0" err="1" smtClean="0"/>
              <a:t>Adanya</a:t>
            </a:r>
            <a:r>
              <a:rPr lang="en-US" dirty="0" smtClean="0"/>
              <a:t>  </a:t>
            </a:r>
            <a:r>
              <a:rPr lang="en-US" dirty="0" err="1" smtClean="0"/>
              <a:t>lesi</a:t>
            </a:r>
            <a:r>
              <a:rPr lang="en-US" dirty="0" smtClean="0"/>
              <a:t>/ </a:t>
            </a:r>
            <a:r>
              <a:rPr lang="en-US" dirty="0" err="1" smtClean="0"/>
              <a:t>perlukaan</a:t>
            </a:r>
            <a:r>
              <a:rPr lang="en-US" dirty="0" smtClean="0"/>
              <a:t> </a:t>
            </a:r>
            <a:r>
              <a:rPr lang="en-US" dirty="0" err="1" smtClean="0"/>
              <a:t>pada</a:t>
            </a:r>
            <a:r>
              <a:rPr lang="en-US" dirty="0" smtClean="0"/>
              <a:t> </a:t>
            </a:r>
            <a:r>
              <a:rPr lang="en-US" dirty="0" err="1" smtClean="0"/>
              <a:t>mukosa</a:t>
            </a:r>
            <a:r>
              <a:rPr lang="en-US" dirty="0" smtClean="0"/>
              <a:t> </a:t>
            </a:r>
            <a:r>
              <a:rPr lang="en-US" dirty="0" err="1" smtClean="0"/>
              <a:t>gaster</a:t>
            </a:r>
            <a:r>
              <a:rPr lang="en-US" dirty="0" smtClean="0"/>
              <a:t> yang </a:t>
            </a:r>
            <a:r>
              <a:rPr lang="en-US" dirty="0" err="1" smtClean="0"/>
              <a:t>bersifat</a:t>
            </a:r>
            <a:r>
              <a:rPr lang="en-US" dirty="0" smtClean="0"/>
              <a:t> </a:t>
            </a:r>
            <a:r>
              <a:rPr lang="en-US" dirty="0" err="1" smtClean="0"/>
              <a:t>akut</a:t>
            </a:r>
            <a:r>
              <a:rPr lang="en-US" dirty="0" smtClean="0"/>
              <a:t> </a:t>
            </a:r>
            <a:r>
              <a:rPr lang="en-US" dirty="0" err="1" smtClean="0"/>
              <a:t>dan</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iskemik</a:t>
            </a:r>
            <a:r>
              <a:rPr lang="en-US" dirty="0" smtClean="0"/>
              <a:t> </a:t>
            </a:r>
            <a:r>
              <a:rPr lang="en-US" dirty="0" err="1" smtClean="0"/>
              <a:t>pada</a:t>
            </a:r>
            <a:r>
              <a:rPr lang="en-US" dirty="0" smtClean="0"/>
              <a:t> </a:t>
            </a:r>
            <a:r>
              <a:rPr lang="en-US" dirty="0" err="1" smtClean="0"/>
              <a:t>mukosa</a:t>
            </a:r>
            <a:r>
              <a:rPr lang="en-US" dirty="0" smtClean="0"/>
              <a:t> </a:t>
            </a:r>
            <a:r>
              <a:rPr lang="en-US" dirty="0" err="1" smtClean="0"/>
              <a:t>gaster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KOMPLIKASI</a:t>
            </a:r>
            <a:endParaRPr lang="en-US" dirty="0"/>
          </a:p>
        </p:txBody>
      </p:sp>
      <p:sp>
        <p:nvSpPr>
          <p:cNvPr id="3" name="Content Placeholder 2"/>
          <p:cNvSpPr>
            <a:spLocks noGrp="1"/>
          </p:cNvSpPr>
          <p:nvPr>
            <p:ph idx="1"/>
          </p:nvPr>
        </p:nvSpPr>
        <p:spPr/>
        <p:txBody>
          <a:bodyPr/>
          <a:lstStyle/>
          <a:p>
            <a:pPr algn="ctr">
              <a:buNone/>
            </a:pPr>
            <a:r>
              <a:rPr lang="en-US" dirty="0" err="1" smtClean="0"/>
              <a:t>Perdarahan</a:t>
            </a:r>
            <a:r>
              <a:rPr lang="en-US" dirty="0" smtClean="0"/>
              <a:t> </a:t>
            </a:r>
            <a:r>
              <a:rPr lang="en-US" dirty="0" err="1" smtClean="0"/>
              <a:t>saluran</a:t>
            </a:r>
            <a:r>
              <a:rPr lang="en-US" dirty="0" smtClean="0"/>
              <a:t> </a:t>
            </a:r>
            <a:r>
              <a:rPr lang="en-US" dirty="0" err="1" smtClean="0"/>
              <a:t>cerna</a:t>
            </a:r>
            <a:endParaRPr lang="en-US" dirty="0" smtClean="0"/>
          </a:p>
          <a:p>
            <a:pPr algn="ctr">
              <a:buNone/>
            </a:pPr>
            <a:r>
              <a:rPr lang="en-US" dirty="0" err="1" smtClean="0"/>
              <a:t>Syok</a:t>
            </a:r>
            <a:endParaRPr lang="en-US" dirty="0" smtClean="0"/>
          </a:p>
          <a:p>
            <a:pPr algn="ctr">
              <a:buNone/>
            </a:pPr>
            <a:r>
              <a:rPr lang="en-US" dirty="0" smtClean="0"/>
              <a:t>Pneumonia</a:t>
            </a:r>
          </a:p>
          <a:p>
            <a:pPr algn="ctr">
              <a:buNone/>
            </a:pPr>
            <a:r>
              <a:rPr lang="en-US" dirty="0" err="1" smtClean="0"/>
              <a:t>Kematian</a:t>
            </a: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1676400" y="2895600"/>
            <a:ext cx="6255239" cy="1200329"/>
          </a:xfrm>
          <a:prstGeom prst="rect">
            <a:avLst/>
          </a:prstGeom>
          <a:noFill/>
        </p:spPr>
        <p:txBody>
          <a:bodyPr wrap="none" rtlCol="0">
            <a:spAutoFit/>
          </a:bodyPr>
          <a:lstStyle/>
          <a:p>
            <a:r>
              <a:rPr lang="en-US" sz="7200" b="1" dirty="0" smtClean="0"/>
              <a:t>TERIMA KASIH</a:t>
            </a:r>
            <a:endParaRPr lang="en-US" sz="7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t>Stress Ulcers </a:t>
            </a:r>
            <a:endParaRPr lang="en-US" baseline="30000" dirty="0" smtClean="0"/>
          </a:p>
        </p:txBody>
      </p:sp>
      <p:sp>
        <p:nvSpPr>
          <p:cNvPr id="5123" name="Content Placeholder 2"/>
          <p:cNvSpPr>
            <a:spLocks noGrp="1"/>
          </p:cNvSpPr>
          <p:nvPr>
            <p:ph idx="1"/>
          </p:nvPr>
        </p:nvSpPr>
        <p:spPr/>
        <p:txBody>
          <a:bodyPr/>
          <a:lstStyle/>
          <a:p>
            <a:pPr lvl="1" eaLnBrk="1" hangingPunct="1"/>
            <a:r>
              <a:rPr lang="en-US" dirty="0" err="1" smtClean="0"/>
              <a:t>Ulserasi</a:t>
            </a:r>
            <a:r>
              <a:rPr lang="en-US" dirty="0" smtClean="0"/>
              <a:t> Gastrointestinal </a:t>
            </a:r>
            <a:r>
              <a:rPr lang="en-US" dirty="0" err="1" smtClean="0"/>
              <a:t>bagian</a:t>
            </a:r>
            <a:r>
              <a:rPr lang="en-US" dirty="0" smtClean="0"/>
              <a:t> </a:t>
            </a:r>
            <a:r>
              <a:rPr lang="en-US" dirty="0" err="1" smtClean="0"/>
              <a:t>atas</a:t>
            </a:r>
            <a:endParaRPr lang="en-US" dirty="0" smtClean="0"/>
          </a:p>
          <a:p>
            <a:pPr lvl="2" eaLnBrk="1" hangingPunct="1"/>
            <a:r>
              <a:rPr lang="en-US" dirty="0" err="1" smtClean="0"/>
              <a:t>lambung</a:t>
            </a:r>
            <a:endParaRPr lang="en-US" dirty="0" smtClean="0"/>
          </a:p>
          <a:p>
            <a:pPr lvl="2" eaLnBrk="1" hangingPunct="1"/>
            <a:r>
              <a:rPr lang="en-US" dirty="0" smtClean="0"/>
              <a:t>Duodenum</a:t>
            </a:r>
          </a:p>
          <a:p>
            <a:pPr lvl="2" eaLnBrk="1" hangingPunct="1">
              <a:buNone/>
            </a:pPr>
            <a:endParaRPr lang="en-US" dirty="0" smtClean="0"/>
          </a:p>
          <a:p>
            <a:pPr lvl="1" eaLnBrk="1" hangingPunct="1"/>
            <a:r>
              <a:rPr lang="en-US" dirty="0" err="1" smtClean="0"/>
              <a:t>Perdarahan</a:t>
            </a:r>
            <a:r>
              <a:rPr lang="en-US" dirty="0" smtClean="0"/>
              <a:t> </a:t>
            </a:r>
            <a:r>
              <a:rPr lang="en-US" dirty="0" err="1" smtClean="0"/>
              <a:t>makroskopis</a:t>
            </a:r>
            <a:endParaRPr lang="en-US" dirty="0" smtClean="0"/>
          </a:p>
        </p:txBody>
      </p:sp>
      <p:sp>
        <p:nvSpPr>
          <p:cNvPr id="5124" name="TextBox 3"/>
          <p:cNvSpPr txBox="1">
            <a:spLocks noChangeArrowheads="1"/>
          </p:cNvSpPr>
          <p:nvPr/>
        </p:nvSpPr>
        <p:spPr bwMode="auto">
          <a:xfrm>
            <a:off x="457200" y="6019800"/>
            <a:ext cx="8305800" cy="307975"/>
          </a:xfrm>
          <a:prstGeom prst="rect">
            <a:avLst/>
          </a:prstGeom>
          <a:noFill/>
          <a:ln w="9525">
            <a:noFill/>
            <a:miter lim="800000"/>
            <a:headEnd/>
            <a:tailEnd/>
          </a:ln>
        </p:spPr>
        <p:txBody>
          <a:bodyPr>
            <a:spAutoFit/>
          </a:bodyPr>
          <a:lstStyle/>
          <a:p>
            <a:pPr marL="342900" indent="-342900"/>
            <a:r>
              <a:rPr lang="en-US" sz="1400"/>
              <a:t>ASHP Therapeutic Guidelines on Stress Ulcer Prophylaxis, AJHP 1999;56(4) 347-379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err="1" smtClean="0"/>
              <a:t>Epidemiologi</a:t>
            </a:r>
            <a:endParaRPr lang="en-US" baseline="30000" dirty="0" smtClean="0"/>
          </a:p>
        </p:txBody>
      </p:sp>
      <p:sp>
        <p:nvSpPr>
          <p:cNvPr id="6147" name="Content Placeholder 2"/>
          <p:cNvSpPr>
            <a:spLocks noGrp="1"/>
          </p:cNvSpPr>
          <p:nvPr>
            <p:ph idx="1"/>
          </p:nvPr>
        </p:nvSpPr>
        <p:spPr/>
        <p:txBody>
          <a:bodyPr/>
          <a:lstStyle/>
          <a:p>
            <a:pPr eaLnBrk="1" hangingPunct="1"/>
            <a:r>
              <a:rPr lang="en-US" dirty="0" smtClean="0"/>
              <a:t>Stress ulcer </a:t>
            </a:r>
            <a:r>
              <a:rPr lang="en-US" dirty="0" err="1" smtClean="0"/>
              <a:t>masih</a:t>
            </a:r>
            <a:r>
              <a:rPr lang="en-US" dirty="0" smtClean="0"/>
              <a:t> </a:t>
            </a:r>
            <a:r>
              <a:rPr lang="en-US" dirty="0" err="1" smtClean="0"/>
              <a:t>sering</a:t>
            </a:r>
            <a:r>
              <a:rPr lang="en-US" dirty="0" smtClean="0"/>
              <a:t> </a:t>
            </a:r>
            <a:r>
              <a:rPr lang="en-US" dirty="0" err="1" smtClean="0"/>
              <a:t>didapatkan</a:t>
            </a:r>
            <a:r>
              <a:rPr lang="en-US" dirty="0" smtClean="0"/>
              <a:t> </a:t>
            </a:r>
            <a:r>
              <a:rPr lang="en-US" dirty="0" err="1" smtClean="0"/>
              <a:t>pada</a:t>
            </a:r>
            <a:r>
              <a:rPr lang="en-US" dirty="0" smtClean="0"/>
              <a:t> </a:t>
            </a:r>
            <a:r>
              <a:rPr lang="en-US" dirty="0" err="1" smtClean="0"/>
              <a:t>pasien</a:t>
            </a:r>
            <a:r>
              <a:rPr lang="en-US" dirty="0" smtClean="0"/>
              <a:t> ICU (&gt;30% of ICU patients)</a:t>
            </a:r>
          </a:p>
          <a:p>
            <a:pPr eaLnBrk="1" hangingPunct="1"/>
            <a:r>
              <a:rPr lang="en-US" dirty="0" err="1" smtClean="0"/>
              <a:t>Pasien</a:t>
            </a:r>
            <a:r>
              <a:rPr lang="en-US" dirty="0" smtClean="0"/>
              <a:t> &lt; 5% </a:t>
            </a:r>
            <a:r>
              <a:rPr lang="en-US" dirty="0" err="1" smtClean="0"/>
              <a:t>pasien</a:t>
            </a:r>
            <a:r>
              <a:rPr lang="en-US" dirty="0" smtClean="0"/>
              <a:t> ICU dg </a:t>
            </a:r>
            <a:r>
              <a:rPr lang="en-US" dirty="0" err="1" smtClean="0"/>
              <a:t>perdarahan</a:t>
            </a:r>
            <a:r>
              <a:rPr lang="en-US" dirty="0" smtClean="0"/>
              <a:t> </a:t>
            </a:r>
            <a:r>
              <a:rPr lang="en-US" dirty="0" err="1" smtClean="0"/>
              <a:t>makroskopik</a:t>
            </a:r>
            <a:endParaRPr lang="en-US" dirty="0" smtClean="0"/>
          </a:p>
        </p:txBody>
      </p:sp>
      <p:sp>
        <p:nvSpPr>
          <p:cNvPr id="6148" name="TextBox 3"/>
          <p:cNvSpPr txBox="1">
            <a:spLocks noChangeArrowheads="1"/>
          </p:cNvSpPr>
          <p:nvPr/>
        </p:nvSpPr>
        <p:spPr bwMode="auto">
          <a:xfrm>
            <a:off x="457200" y="5638800"/>
            <a:ext cx="8305800" cy="738188"/>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1400"/>
              <a:t>ASHP Therapeutic Guidelines on Stress Ulcer Prophylaxis, AJHP 1999;56(4) 347-379</a:t>
            </a:r>
          </a:p>
          <a:p>
            <a:pPr marL="342900" indent="-342900">
              <a:buFont typeface="Calibri" pitchFamily="34" charset="0"/>
              <a:buAutoNum type="arabicPeriod"/>
            </a:pPr>
            <a:r>
              <a:rPr lang="en-US" sz="1400"/>
              <a:t>Del Valle, J. Chapter 287 - Peptic Ulcer Disease and Related Disorders , Harrison's Principles of Internal Medicine - 17th Ed. (2008).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fontAlgn="auto" hangingPunct="1">
              <a:spcAft>
                <a:spcPts val="0"/>
              </a:spcAft>
              <a:defRPr/>
            </a:pPr>
            <a:r>
              <a:rPr lang="en-US" dirty="0" err="1" smtClean="0"/>
              <a:t>Pathophysiologi</a:t>
            </a:r>
            <a:r>
              <a:rPr lang="en-US" dirty="0" smtClean="0"/>
              <a:t> Stress Ulcers</a:t>
            </a:r>
          </a:p>
        </p:txBody>
      </p:sp>
      <p:sp>
        <p:nvSpPr>
          <p:cNvPr id="7171" name="Content Placeholder 2"/>
          <p:cNvSpPr>
            <a:spLocks noGrp="1"/>
          </p:cNvSpPr>
          <p:nvPr>
            <p:ph idx="1"/>
          </p:nvPr>
        </p:nvSpPr>
        <p:spPr/>
        <p:txBody>
          <a:bodyPr/>
          <a:lstStyle/>
          <a:p>
            <a:pPr eaLnBrk="1" hangingPunct="1"/>
            <a:r>
              <a:rPr lang="en-US" dirty="0" err="1" smtClean="0"/>
              <a:t>Etiologi</a:t>
            </a:r>
            <a:r>
              <a:rPr lang="en-US" dirty="0" smtClean="0"/>
              <a:t>  </a:t>
            </a:r>
            <a:r>
              <a:rPr lang="en-US" dirty="0" err="1" smtClean="0"/>
              <a:t>complek</a:t>
            </a:r>
            <a:endParaRPr lang="en-US" baseline="30000" dirty="0" smtClean="0"/>
          </a:p>
          <a:p>
            <a:pPr lvl="1" eaLnBrk="1" hangingPunct="1"/>
            <a:r>
              <a:rPr lang="en-US" dirty="0" err="1" smtClean="0"/>
              <a:t>Berkurangnya</a:t>
            </a:r>
            <a:r>
              <a:rPr lang="en-US" dirty="0" smtClean="0"/>
              <a:t> pH Gastric</a:t>
            </a:r>
          </a:p>
          <a:p>
            <a:pPr lvl="1" eaLnBrk="1" hangingPunct="1"/>
            <a:r>
              <a:rPr lang="en-US" dirty="0" err="1" smtClean="0"/>
              <a:t>Iskemik</a:t>
            </a:r>
            <a:endParaRPr lang="en-US" dirty="0" smtClean="0"/>
          </a:p>
          <a:p>
            <a:pPr lvl="1" eaLnBrk="1" hangingPunct="1"/>
            <a:r>
              <a:rPr lang="en-US" dirty="0" err="1" smtClean="0"/>
              <a:t>Produksi</a:t>
            </a:r>
            <a:r>
              <a:rPr lang="en-US" dirty="0" smtClean="0"/>
              <a:t> </a:t>
            </a:r>
            <a:r>
              <a:rPr lang="en-US" dirty="0" err="1" smtClean="0"/>
              <a:t>mukus</a:t>
            </a:r>
            <a:r>
              <a:rPr lang="en-US" dirty="0" smtClean="0"/>
              <a:t> </a:t>
            </a:r>
            <a:r>
              <a:rPr lang="en-US" dirty="0" err="1" smtClean="0"/>
              <a:t>gaster</a:t>
            </a:r>
            <a:r>
              <a:rPr lang="en-US" dirty="0" smtClean="0"/>
              <a:t> </a:t>
            </a:r>
            <a:r>
              <a:rPr lang="en-US" dirty="0" err="1" smtClean="0"/>
              <a:t>berkurang</a:t>
            </a:r>
            <a:endParaRPr lang="en-US" dirty="0" smtClean="0"/>
          </a:p>
          <a:p>
            <a:pPr eaLnBrk="1" hangingPunct="1"/>
            <a:r>
              <a:rPr lang="en-US" dirty="0" err="1" smtClean="0"/>
              <a:t>Biasanya</a:t>
            </a:r>
            <a:r>
              <a:rPr lang="en-US" dirty="0" smtClean="0"/>
              <a:t> </a:t>
            </a:r>
            <a:r>
              <a:rPr lang="en-US" dirty="0" err="1" smtClean="0"/>
              <a:t>terjadi</a:t>
            </a:r>
            <a:r>
              <a:rPr lang="en-US" dirty="0" smtClean="0"/>
              <a:t> 24 – 48 jam </a:t>
            </a:r>
            <a:r>
              <a:rPr lang="en-US" dirty="0" err="1" smtClean="0"/>
              <a:t>setelah</a:t>
            </a:r>
            <a:r>
              <a:rPr lang="en-US" dirty="0" smtClean="0"/>
              <a:t> </a:t>
            </a:r>
            <a:r>
              <a:rPr lang="en-US" dirty="0" err="1" smtClean="0"/>
              <a:t>taruma</a:t>
            </a:r>
            <a:r>
              <a:rPr lang="en-US" dirty="0" smtClean="0"/>
              <a:t>/</a:t>
            </a:r>
            <a:r>
              <a:rPr lang="en-US" dirty="0" err="1" smtClean="0"/>
              <a:t>stres</a:t>
            </a:r>
            <a:endParaRPr lang="en-US" dirty="0" smtClean="0"/>
          </a:p>
        </p:txBody>
      </p:sp>
      <p:sp>
        <p:nvSpPr>
          <p:cNvPr id="7172" name="TextBox 4"/>
          <p:cNvSpPr txBox="1">
            <a:spLocks noChangeArrowheads="1"/>
          </p:cNvSpPr>
          <p:nvPr/>
        </p:nvSpPr>
        <p:spPr bwMode="auto">
          <a:xfrm>
            <a:off x="457200" y="6019800"/>
            <a:ext cx="8077200" cy="523875"/>
          </a:xfrm>
          <a:prstGeom prst="rect">
            <a:avLst/>
          </a:prstGeom>
          <a:noFill/>
          <a:ln w="9525">
            <a:noFill/>
            <a:miter lim="800000"/>
            <a:headEnd/>
            <a:tailEnd/>
          </a:ln>
        </p:spPr>
        <p:txBody>
          <a:bodyPr>
            <a:spAutoFit/>
          </a:bodyPr>
          <a:lstStyle/>
          <a:p>
            <a:r>
              <a:rPr lang="en-US" sz="1400"/>
              <a:t>Del Valle, J. Chapter 287 - Peptic Ulcer Disease and Related Disorders , Harrison's Principles of Internal Medicine - 17th Ed. (2008).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FAKTOR RISIKO STRESS ULCER</a:t>
            </a:r>
            <a:endParaRPr lang="en-US" dirty="0"/>
          </a:p>
        </p:txBody>
      </p:sp>
      <p:sp>
        <p:nvSpPr>
          <p:cNvPr id="3" name="Content Placeholder 2"/>
          <p:cNvSpPr>
            <a:spLocks noGrp="1"/>
          </p:cNvSpPr>
          <p:nvPr>
            <p:ph idx="1"/>
          </p:nvPr>
        </p:nvSpPr>
        <p:spPr/>
        <p:txBody>
          <a:bodyPr/>
          <a:lstStyle/>
          <a:p>
            <a:pPr algn="ctr"/>
            <a:r>
              <a:rPr lang="en-US" dirty="0" err="1" smtClean="0"/>
              <a:t>Gagal</a:t>
            </a:r>
            <a:r>
              <a:rPr lang="en-US" dirty="0" smtClean="0"/>
              <a:t> </a:t>
            </a:r>
            <a:r>
              <a:rPr lang="en-US" dirty="0" err="1" smtClean="0"/>
              <a:t>nafas</a:t>
            </a:r>
            <a:r>
              <a:rPr lang="en-US" dirty="0" smtClean="0"/>
              <a:t> </a:t>
            </a:r>
            <a:r>
              <a:rPr lang="en-US" dirty="0" err="1" smtClean="0"/>
              <a:t>dan</a:t>
            </a:r>
            <a:r>
              <a:rPr lang="en-US" dirty="0" smtClean="0"/>
              <a:t> </a:t>
            </a:r>
            <a:r>
              <a:rPr lang="en-US" dirty="0" err="1" smtClean="0"/>
              <a:t>memerlukan</a:t>
            </a:r>
            <a:r>
              <a:rPr lang="en-US" dirty="0" smtClean="0"/>
              <a:t> ventilator</a:t>
            </a:r>
          </a:p>
          <a:p>
            <a:pPr algn="ctr"/>
            <a:r>
              <a:rPr lang="en-US" dirty="0" err="1" smtClean="0"/>
              <a:t>Syok</a:t>
            </a:r>
            <a:endParaRPr lang="en-US" dirty="0" smtClean="0"/>
          </a:p>
          <a:p>
            <a:pPr algn="ctr"/>
            <a:r>
              <a:rPr lang="en-US" dirty="0" smtClean="0"/>
              <a:t>Sepsis </a:t>
            </a:r>
            <a:r>
              <a:rPr lang="en-US" dirty="0" err="1" smtClean="0"/>
              <a:t>berat</a:t>
            </a:r>
            <a:endParaRPr lang="en-US" dirty="0" smtClean="0"/>
          </a:p>
          <a:p>
            <a:pPr algn="ctr"/>
            <a:r>
              <a:rPr lang="en-US" dirty="0" err="1" smtClean="0"/>
              <a:t>Gangguan</a:t>
            </a:r>
            <a:r>
              <a:rPr lang="en-US" dirty="0" smtClean="0"/>
              <a:t> </a:t>
            </a:r>
            <a:r>
              <a:rPr lang="en-US" dirty="0" err="1" smtClean="0"/>
              <a:t>pembukuan</a:t>
            </a:r>
            <a:r>
              <a:rPr lang="en-US" dirty="0" smtClean="0"/>
              <a:t> </a:t>
            </a:r>
            <a:r>
              <a:rPr lang="en-US" dirty="0" err="1" smtClean="0"/>
              <a:t>darah</a:t>
            </a:r>
            <a:r>
              <a:rPr lang="en-US" dirty="0" smtClean="0"/>
              <a:t> (DIC)</a:t>
            </a:r>
          </a:p>
          <a:p>
            <a:pPr algn="ctr"/>
            <a:r>
              <a:rPr lang="en-US" dirty="0" smtClean="0"/>
              <a:t>Trauma </a:t>
            </a:r>
            <a:r>
              <a:rPr lang="en-US" dirty="0" err="1" smtClean="0"/>
              <a:t>kepala</a:t>
            </a:r>
            <a:r>
              <a:rPr lang="en-US" dirty="0" smtClean="0"/>
              <a:t> </a:t>
            </a:r>
            <a:r>
              <a:rPr lang="en-US" dirty="0" err="1" smtClean="0"/>
              <a:t>berat</a:t>
            </a:r>
            <a:endParaRPr lang="en-US" dirty="0" smtClean="0"/>
          </a:p>
          <a:p>
            <a:pPr algn="ctr"/>
            <a:r>
              <a:rPr lang="en-US" dirty="0" smtClean="0"/>
              <a:t>Luka </a:t>
            </a:r>
            <a:r>
              <a:rPr lang="en-US" dirty="0" err="1" smtClean="0"/>
              <a:t>bakar</a:t>
            </a:r>
            <a:r>
              <a:rPr lang="en-US" dirty="0" smtClean="0"/>
              <a:t> yang </a:t>
            </a:r>
            <a:r>
              <a:rPr lang="en-US" dirty="0" err="1" smtClean="0"/>
              <a:t>luas</a:t>
            </a:r>
            <a:endParaRPr lang="en-US" dirty="0" smtClean="0"/>
          </a:p>
          <a:p>
            <a:pPr algn="ctr"/>
            <a:r>
              <a:rPr lang="en-US" dirty="0" err="1" smtClean="0"/>
              <a:t>Gagal</a:t>
            </a:r>
            <a:r>
              <a:rPr lang="en-US" dirty="0" smtClean="0"/>
              <a:t> multi organ</a:t>
            </a:r>
          </a:p>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1905001" y="457200"/>
            <a:ext cx="52578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a:srcRect/>
          <a:stretch>
            <a:fillRect/>
          </a:stretch>
        </p:blipFill>
        <p:spPr bwMode="auto">
          <a:xfrm>
            <a:off x="1752600" y="762000"/>
            <a:ext cx="62484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srcRect/>
          <a:stretch>
            <a:fillRect/>
          </a:stretch>
        </p:blipFill>
        <p:spPr bwMode="auto">
          <a:xfrm>
            <a:off x="1447800" y="838200"/>
            <a:ext cx="5943599"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503</TotalTime>
  <Words>1403</Words>
  <Application>Microsoft Office PowerPoint</Application>
  <PresentationFormat>On-screen Show (4:3)</PresentationFormat>
  <Paragraphs>157</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STRESS ULCER</vt:lpstr>
      <vt:lpstr>Definition of Stress Ulcers </vt:lpstr>
      <vt:lpstr>Stress Ulcers </vt:lpstr>
      <vt:lpstr>Epidemiologi</vt:lpstr>
      <vt:lpstr>Pathophysiologi Stress Ulcers</vt:lpstr>
      <vt:lpstr>FAKTOR RISIKO STRESS ULCER</vt:lpstr>
      <vt:lpstr>Slide 7</vt:lpstr>
      <vt:lpstr>Slide 8</vt:lpstr>
      <vt:lpstr>Slide 9</vt:lpstr>
      <vt:lpstr>Slide 10</vt:lpstr>
      <vt:lpstr>Morbiditas/Mortalitas</vt:lpstr>
      <vt:lpstr>Slide 12</vt:lpstr>
      <vt:lpstr>Asam lambung menghambat hemostasis pada perdarahan ulkus peptikum</vt:lpstr>
      <vt:lpstr>Slide 14</vt:lpstr>
      <vt:lpstr>Slide 15</vt:lpstr>
      <vt:lpstr>Slide 16</vt:lpstr>
      <vt:lpstr>Slide 17</vt:lpstr>
      <vt:lpstr>PENATALAKSANAAN</vt:lpstr>
      <vt:lpstr>PENCEGAHAN</vt:lpstr>
      <vt:lpstr>KOMPLIKASI</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dc:title>
  <dc:creator>Edita Sita C</dc:creator>
  <cp:lastModifiedBy>hp</cp:lastModifiedBy>
  <cp:revision>27</cp:revision>
  <dcterms:created xsi:type="dcterms:W3CDTF">2011-06-12T16:34:03Z</dcterms:created>
  <dcterms:modified xsi:type="dcterms:W3CDTF">2015-06-16T05:29:46Z</dcterms:modified>
</cp:coreProperties>
</file>