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2" r:id="rId16"/>
    <p:sldId id="273" r:id="rId17"/>
    <p:sldId id="274" r:id="rId18"/>
    <p:sldId id="331" r:id="rId19"/>
    <p:sldId id="281" r:id="rId20"/>
    <p:sldId id="282" r:id="rId21"/>
    <p:sldId id="348" r:id="rId22"/>
    <p:sldId id="349" r:id="rId23"/>
    <p:sldId id="351" r:id="rId24"/>
    <p:sldId id="284" r:id="rId25"/>
    <p:sldId id="285" r:id="rId26"/>
    <p:sldId id="352" r:id="rId27"/>
    <p:sldId id="359" r:id="rId28"/>
    <p:sldId id="360" r:id="rId29"/>
    <p:sldId id="361" r:id="rId30"/>
    <p:sldId id="353" r:id="rId31"/>
    <p:sldId id="286" r:id="rId32"/>
    <p:sldId id="291" r:id="rId33"/>
    <p:sldId id="292" r:id="rId34"/>
    <p:sldId id="300" r:id="rId35"/>
    <p:sldId id="306" r:id="rId36"/>
    <p:sldId id="307" r:id="rId37"/>
    <p:sldId id="357" r:id="rId38"/>
    <p:sldId id="358" r:id="rId39"/>
    <p:sldId id="362" r:id="rId40"/>
    <p:sldId id="364" r:id="rId41"/>
    <p:sldId id="365" r:id="rId42"/>
    <p:sldId id="312" r:id="rId43"/>
    <p:sldId id="316" r:id="rId44"/>
    <p:sldId id="319" r:id="rId45"/>
    <p:sldId id="320" r:id="rId46"/>
    <p:sldId id="324" r:id="rId47"/>
    <p:sldId id="327" r:id="rId48"/>
    <p:sldId id="328" r:id="rId49"/>
    <p:sldId id="332" r:id="rId50"/>
    <p:sldId id="354" r:id="rId51"/>
    <p:sldId id="336" r:id="rId52"/>
    <p:sldId id="356" r:id="rId53"/>
    <p:sldId id="337" r:id="rId54"/>
    <p:sldId id="355" r:id="rId55"/>
    <p:sldId id="363" r:id="rId5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DD51F-92DC-4D32-92F2-D44F9742F989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2ECD4-7656-46E0-AFAA-3E344650E3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0371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083884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620301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1901523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1224550-1C0C-4079-BCF7-F3E8E96824AF}" type="slidenum">
              <a:rPr lang="en-US" smtClean="0"/>
              <a:pPr eaLnBrk="1" hangingPunct="1"/>
              <a:t>30</a:t>
            </a:fld>
            <a:endParaRPr lang="en-US" smtClean="0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019E28C6-5320-49E6-9234-ED4EA72D7DB6}" type="slidenum">
              <a:rPr lang="en-US" sz="1200"/>
              <a:pPr algn="r" eaLnBrk="1" hangingPunct="1"/>
              <a:t>30</a:t>
            </a:fld>
            <a:endParaRPr lang="en-US" sz="1200"/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1400175" y="914400"/>
            <a:ext cx="4056063" cy="3135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id-ID" sz="1400">
              <a:latin typeface="Times New Roman" pitchFamily="18" charset="0"/>
            </a:endParaRPr>
          </a:p>
        </p:txBody>
      </p:sp>
      <p:sp>
        <p:nvSpPr>
          <p:cNvPr id="41989" name="Text Box 3"/>
          <p:cNvSpPr>
            <a:spLocks noGrp="1" noChangeArrowheads="1"/>
          </p:cNvSpPr>
          <p:nvPr>
            <p:ph type="body"/>
          </p:nvPr>
        </p:nvSpPr>
        <p:spPr>
          <a:xfrm>
            <a:off x="1046163" y="4352925"/>
            <a:ext cx="4770437" cy="3478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 indent="-85725" defTabSz="457200" eaLnBrk="1" hangingPunct="1">
              <a:lnSpc>
                <a:spcPct val="93000"/>
              </a:lnSpc>
              <a:spcBef>
                <a:spcPct val="0"/>
              </a:spcBef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smtClean="0"/>
              <a:t>Stroke risk reductions from randomized trials of antithrombotic agents in atrial fibrillation. Relative risk reduction on a scale with 10 strokes for no antithrombotic therapy (placebo) is shown. The 22% relative risk reduction of antiplatelet therapy vs placebo and the 64% relative risk reduction of warfarin vs placebo are from Hart et al (Ann Intern Med. 2007;146:857–867). The 28% relative risk reduction of clopidogrel vs aspirin is from Atrial Fibrillation Clopidogrel Trial With Irbesartan for Prevention of Vascular Events (ACTIVE-A) (N Engl J Med. 2009;360:2066–2078), the 43% relative risk reduction of warfarin vs clopidogrel (Clop) plus aspirin is from the Atrial Fibrillation Clopidogrel Trial With Irbesartan for Prevention of Vascular Events (ACTIVE-W) (Lancet. 2006;367:1903–1912), and the warfarin rate is reset to the 64% relative risk reduction compared with control from the overview (Ann Intern Med. 2007;146:857–867). The 36% relative risk reduction of dabigatran 150 mg (Dabi) vs warfarin is from Randomized Evaluation of Long-Term Anticoagulant Therapy (RE-LY) (N Engl J Med. 2009;361:1139–1151), the 12% relative risk reduction of rivaroxaban (Riva) vs warfarin is from the Rivaroxaban Once Daily Oral Direct Factor Xa Inhibition Compared With Vitamin K Antagonism for Prevention of Stroke and Embolism Trial in Atrial Fibrillation (ROCKET-AF) (for stroke or systemic embolism) (N Engl J Med. 2011;365:883–891), and the 21% relative risk reduction of apixaban (Apix) vs warfarin is from Apixaban for Reduction in Stroke and Other Thromboembolic Events in Atrial Fibrillation (ARISTOTLE) (N Engl J Med. 2011;365:981–992).</a:t>
            </a:r>
          </a:p>
        </p:txBody>
      </p:sp>
    </p:spTree>
    <p:extLst>
      <p:ext uri="{BB962C8B-B14F-4D97-AF65-F5344CB8AC3E}">
        <p14:creationId xmlns:p14="http://schemas.microsoft.com/office/powerpoint/2010/main" val="37851950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7764691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400">
              <a:spcBef>
                <a:spcPct val="0"/>
              </a:spcBef>
            </a:pPr>
            <a:r>
              <a:rPr lang="en-GB" smtClean="0"/>
              <a:t>Note. 1 mmol/L = 38.7 mg/dL </a:t>
            </a:r>
            <a:r>
              <a:rPr lang="en-GB" smtClean="0">
                <a:cs typeface="Arial" pitchFamily="34" charset="0"/>
              </a:rPr>
              <a:t>This deck uses a conversion of approximately 40 to provide convenient numbers</a:t>
            </a:r>
          </a:p>
          <a:p>
            <a:pPr defTabSz="914400">
              <a:spcBef>
                <a:spcPct val="0"/>
              </a:spcBef>
            </a:pPr>
            <a:endParaRPr lang="en-GB" smtClean="0">
              <a:cs typeface="Arial" pitchFamily="34" charset="0"/>
            </a:endParaRPr>
          </a:p>
          <a:p>
            <a:pPr defTabSz="914400">
              <a:spcBef>
                <a:spcPct val="0"/>
              </a:spcBef>
            </a:pPr>
            <a:endParaRPr 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F40D3E-5FD6-4328-9701-55B12A429AC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6200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681856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296555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410264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0015992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04365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531682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136442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180077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MATCH, CHARISMA, ESPIRIT, PROFESS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0FEBEF1A-9376-4267-8A4D-0F6B9B23586F}" type="slidenum">
              <a:rPr lang="en-US"/>
              <a:pPr eaLnBrk="1" hangingPunct="1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23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ECD4-7656-46E0-AFAA-3E344650E370}" type="slidenum">
              <a:rPr lang="id-ID" smtClean="0"/>
              <a:t>51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4969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ECD4-7656-46E0-AFAA-3E344650E370}" type="slidenum">
              <a:rPr lang="id-ID" smtClean="0"/>
              <a:t>52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7998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988832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989677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34053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2320527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955292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35893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848"/>
            <a:ext cx="5486400" cy="41142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7584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0813" cy="1827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AACF-B751-41F7-A3BD-DA0D93A921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53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DA18C-83D8-4703-8656-3BBE11827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23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92A8-0531-4AD0-91DE-6F640C720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7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790D4E-DF5C-44C2-811A-EA31D2819C4F}" type="datetimeFigureOut">
              <a:rPr lang="id-ID" smtClean="0"/>
              <a:t>28/10/2016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B834D0-ADF3-40B4-97E9-72B7C9D83727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sg/imgres?imgurl=http://www.clipartreview.com/_gallery/_LG/15076787.jpg&amp;imgrefurl=http://www.clipartreview.com/_gallery/_pages/15076787.html&amp;h=195&amp;w=350&amp;sz=12&amp;tbnid=QFpXEjZ1WxAJ:&amp;tbnh=64&amp;tbnw=116&amp;hl=en&amp;start=2&amp;prev=/images?q=medicine+tablet&amp;svnum=10&amp;hl=en&amp;lr=&amp;sa=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stroke%20and%20dislipidaemia/dyslipidaemia%20and%20cerebrovasculair%20disease%2030%20November%202013.pp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Pencegahan stroke ulang/secundair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 L.Laksmiasanti Sp  S(K)</a:t>
            </a:r>
          </a:p>
          <a:p>
            <a:r>
              <a:rPr lang="id-ID" dirty="0" smtClean="0"/>
              <a:t>Bg  peny syaraf RS Bethesda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54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Menghindari stress dan istirahat cukup</a:t>
            </a:r>
          </a:p>
          <a:p>
            <a:pPr lvl="1"/>
            <a:r>
              <a:rPr lang="id-ID" dirty="0" smtClean="0"/>
              <a:t>Istirahat teratur 6-8 jam sehari</a:t>
            </a:r>
          </a:p>
          <a:p>
            <a:pPr lvl="1"/>
            <a:r>
              <a:rPr lang="id-ID" dirty="0" smtClean="0"/>
              <a:t>Menghindari stress dg berpikir positip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25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Mengendalikan faktor resiko stroke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r>
              <a:rPr lang="en-GB" dirty="0" err="1"/>
              <a:t>Penggolongan</a:t>
            </a:r>
            <a:r>
              <a:rPr lang="en-GB" dirty="0"/>
              <a:t> </a:t>
            </a:r>
            <a:r>
              <a:rPr lang="en-GB" dirty="0" err="1"/>
              <a:t>faktor</a:t>
            </a:r>
            <a:r>
              <a:rPr lang="en-GB" dirty="0"/>
              <a:t> </a:t>
            </a:r>
            <a:r>
              <a:rPr lang="en-GB" dirty="0" err="1" smtClean="0"/>
              <a:t>resiko</a:t>
            </a:r>
            <a:endParaRPr lang="id-ID" dirty="0" smtClean="0"/>
          </a:p>
          <a:p>
            <a:pPr marL="1008063" lvl="1" indent="-608013">
              <a:buFont typeface="Wingdings" pitchFamily="2" charset="2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err="1" smtClean="0"/>
              <a:t>Faktor</a:t>
            </a:r>
            <a:r>
              <a:rPr lang="en-GB" dirty="0" smtClean="0"/>
              <a:t> </a:t>
            </a:r>
            <a:r>
              <a:rPr lang="en-GB" dirty="0" err="1"/>
              <a:t>resiko</a:t>
            </a:r>
            <a:r>
              <a:rPr lang="en-GB" dirty="0"/>
              <a:t> </a:t>
            </a:r>
            <a:r>
              <a:rPr lang="en-GB" dirty="0" err="1"/>
              <a:t>yg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dpt</a:t>
            </a:r>
            <a:r>
              <a:rPr lang="en-GB" dirty="0"/>
              <a:t> </a:t>
            </a:r>
            <a:r>
              <a:rPr lang="en-GB" dirty="0" err="1"/>
              <a:t>diubah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dimodifikasi</a:t>
            </a:r>
            <a:endParaRPr lang="en-GB" dirty="0"/>
          </a:p>
          <a:p>
            <a:pPr marL="1008063" lvl="1" indent="-608013">
              <a:buFont typeface="Wingdings" pitchFamily="2" charset="2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id-ID" dirty="0" smtClean="0"/>
              <a:t>F</a:t>
            </a:r>
            <a:r>
              <a:rPr lang="en-GB" dirty="0" err="1" smtClean="0"/>
              <a:t>aktor</a:t>
            </a:r>
            <a:r>
              <a:rPr lang="en-GB" dirty="0" smtClean="0"/>
              <a:t> </a:t>
            </a:r>
            <a:r>
              <a:rPr lang="en-GB" dirty="0" err="1"/>
              <a:t>resiko</a:t>
            </a:r>
            <a:r>
              <a:rPr lang="en-GB" dirty="0"/>
              <a:t> yang </a:t>
            </a:r>
            <a:r>
              <a:rPr lang="en-GB" dirty="0" err="1"/>
              <a:t>dpt</a:t>
            </a:r>
            <a:r>
              <a:rPr lang="en-GB" dirty="0"/>
              <a:t> </a:t>
            </a:r>
            <a:r>
              <a:rPr lang="en-GB" dirty="0" err="1"/>
              <a:t>dimodifikasi</a:t>
            </a:r>
            <a:endParaRPr lang="en-GB" dirty="0"/>
          </a:p>
          <a:p>
            <a:pPr marL="1008063" lvl="1" indent="-608013">
              <a:buFont typeface="Wingdings" pitchFamily="2" charset="2"/>
              <a:buAutoNum type="arabicPeriod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</a:pPr>
            <a:r>
              <a:rPr lang="en-GB" dirty="0" err="1"/>
              <a:t>Faktor</a:t>
            </a:r>
            <a:r>
              <a:rPr lang="en-GB" dirty="0"/>
              <a:t> </a:t>
            </a:r>
            <a:r>
              <a:rPr lang="en-GB" dirty="0" err="1"/>
              <a:t>resiko</a:t>
            </a:r>
            <a:r>
              <a:rPr lang="en-GB" dirty="0"/>
              <a:t> yang </a:t>
            </a:r>
            <a:r>
              <a:rPr lang="en-GB" dirty="0" err="1"/>
              <a:t>sangat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diubah-dimodifikasi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2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1628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800" smtClean="0">
                <a:solidFill>
                  <a:schemeClr val="tx1"/>
                </a:solidFill>
              </a:rPr>
              <a:t>Pentingnya mengetahui faktor resiko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70 % stroke adalah stroke yang pertama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Di Inggris</a:t>
            </a:r>
            <a:r>
              <a:rPr lang="id-ID" smtClean="0"/>
              <a:t>/negara maju</a:t>
            </a:r>
            <a:r>
              <a:rPr lang="en-GB" smtClean="0"/>
              <a:t> insiden turun 40% setelah diupayakan pengobatan/pencegahan faktor resiko</a:t>
            </a:r>
          </a:p>
        </p:txBody>
      </p:sp>
    </p:spTree>
    <p:extLst>
      <p:ext uri="{BB962C8B-B14F-4D97-AF65-F5344CB8AC3E}">
        <p14:creationId xmlns:p14="http://schemas.microsoft.com/office/powerpoint/2010/main" val="24138492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tx1"/>
                </a:solidFill>
              </a:rPr>
              <a:t>Faktor resiko yang dapat diubah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Tekanan</a:t>
            </a:r>
            <a:r>
              <a:rPr lang="en-GB" dirty="0" smtClean="0"/>
              <a:t> </a:t>
            </a:r>
            <a:r>
              <a:rPr lang="en-GB" dirty="0" err="1" smtClean="0"/>
              <a:t>darah</a:t>
            </a:r>
            <a:r>
              <a:rPr lang="en-GB" dirty="0" smtClean="0"/>
              <a:t> </a:t>
            </a:r>
            <a:r>
              <a:rPr lang="en-GB" dirty="0" err="1" smtClean="0"/>
              <a:t>tinggi</a:t>
            </a:r>
            <a:endParaRPr lang="en-GB" dirty="0" smtClean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Merokok</a:t>
            </a:r>
            <a:endParaRPr lang="en-GB" dirty="0" smtClean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Diabetes mellitus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Penyakit</a:t>
            </a:r>
            <a:r>
              <a:rPr lang="en-GB" dirty="0" smtClean="0"/>
              <a:t> </a:t>
            </a:r>
            <a:r>
              <a:rPr lang="en-GB" dirty="0" err="1" smtClean="0"/>
              <a:t>jantung</a:t>
            </a:r>
            <a:r>
              <a:rPr lang="en-GB" dirty="0" smtClean="0"/>
              <a:t>/atrial fibrillation</a:t>
            </a:r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Kenaikan</a:t>
            </a:r>
            <a:r>
              <a:rPr lang="en-GB" dirty="0" smtClean="0"/>
              <a:t> </a:t>
            </a:r>
            <a:r>
              <a:rPr lang="en-GB" dirty="0" err="1" smtClean="0"/>
              <a:t>kadar</a:t>
            </a:r>
            <a:r>
              <a:rPr lang="en-GB" dirty="0" smtClean="0"/>
              <a:t> cholesterol/</a:t>
            </a:r>
            <a:r>
              <a:rPr lang="en-GB" dirty="0" err="1" smtClean="0"/>
              <a:t>lemak</a:t>
            </a:r>
            <a:r>
              <a:rPr lang="en-GB" dirty="0" smtClean="0"/>
              <a:t> </a:t>
            </a:r>
            <a:r>
              <a:rPr lang="en-GB" dirty="0" err="1" smtClean="0"/>
              <a:t>darah</a:t>
            </a:r>
            <a:endParaRPr lang="en-GB" dirty="0" smtClean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Penyempitan</a:t>
            </a:r>
            <a:r>
              <a:rPr lang="en-GB" dirty="0" smtClean="0"/>
              <a:t> </a:t>
            </a:r>
            <a:r>
              <a:rPr lang="en-GB" dirty="0" err="1" smtClean="0"/>
              <a:t>pemb</a:t>
            </a:r>
            <a:r>
              <a:rPr lang="en-GB" dirty="0" smtClean="0"/>
              <a:t> </a:t>
            </a:r>
            <a:r>
              <a:rPr lang="en-GB" dirty="0" err="1" smtClean="0"/>
              <a:t>darah</a:t>
            </a:r>
            <a:r>
              <a:rPr lang="en-GB" dirty="0" smtClean="0"/>
              <a:t> </a:t>
            </a:r>
            <a:r>
              <a:rPr lang="en-GB" dirty="0" err="1" smtClean="0"/>
              <a:t>carotis</a:t>
            </a:r>
            <a:endParaRPr lang="en-GB" dirty="0" smtClean="0"/>
          </a:p>
          <a:p>
            <a:pPr eaLnBrk="1" hangingPunct="1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terapi</a:t>
            </a:r>
            <a:r>
              <a:rPr lang="en-GB" dirty="0" smtClean="0"/>
              <a:t> </a:t>
            </a:r>
            <a:r>
              <a:rPr lang="en-GB" dirty="0" err="1" smtClean="0"/>
              <a:t>sulih</a:t>
            </a:r>
            <a:r>
              <a:rPr lang="en-GB" dirty="0" smtClean="0"/>
              <a:t> </a:t>
            </a:r>
            <a:r>
              <a:rPr lang="en-GB" dirty="0" err="1" smtClean="0"/>
              <a:t>hormon</a:t>
            </a:r>
            <a:endParaRPr lang="en-GB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401573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39825"/>
          </a:xfrm>
        </p:spPr>
        <p:txBody>
          <a:bodyPr tIns="0"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id-ID" smtClean="0"/>
              <a:t>Kegemukan</a:t>
            </a:r>
            <a:endParaRPr lang="en-GB" smtClean="0"/>
          </a:p>
        </p:txBody>
      </p:sp>
      <p:pic>
        <p:nvPicPr>
          <p:cNvPr id="2560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76871"/>
            <a:ext cx="3456384" cy="353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obesitas.web.id/wp-content/uploads/2012/07/wanita-gendut-500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302767"/>
            <a:ext cx="3384376" cy="35333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06738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2250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800" smtClean="0">
                <a:solidFill>
                  <a:schemeClr val="tx1"/>
                </a:solidFill>
              </a:rPr>
              <a:t>Faktor resiko yang sangat dapat diubah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Metabolik sindrom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Pemakaian alkohol  berlebihan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Drug abuse/narkoba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Pemakainan obat2 OC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Gangguan pola tidur</a:t>
            </a:r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981420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39825"/>
          </a:xfrm>
        </p:spPr>
        <p:txBody>
          <a:bodyPr tIns="0"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GB" smtClean="0"/>
              <a:t>Kenaikan homocystein</a:t>
            </a:r>
          </a:p>
          <a:p>
            <a:pPr eaLnBrk="1" hangingPunct="1"/>
            <a:r>
              <a:rPr lang="en-GB" smtClean="0"/>
              <a:t>Kenaikan lipoprotein</a:t>
            </a:r>
          </a:p>
          <a:p>
            <a:pPr eaLnBrk="1" hangingPunct="1"/>
            <a:r>
              <a:rPr lang="en-GB" smtClean="0"/>
              <a:t>Hypercoagubility</a:t>
            </a:r>
          </a:p>
          <a:p>
            <a:pPr eaLnBrk="1" hangingPunct="1"/>
            <a:r>
              <a:rPr lang="en-GB" smtClean="0"/>
              <a:t>Peradangan</a:t>
            </a:r>
            <a:r>
              <a:rPr lang="id-ID" smtClean="0"/>
              <a:t> pembuluh darah</a:t>
            </a:r>
            <a:endParaRPr lang="en-GB" smtClean="0"/>
          </a:p>
          <a:p>
            <a:pPr eaLnBrk="1" hangingPunct="1"/>
            <a:r>
              <a:rPr lang="en-GB" smtClean="0"/>
              <a:t>dll</a:t>
            </a:r>
          </a:p>
        </p:txBody>
      </p:sp>
    </p:spTree>
    <p:extLst>
      <p:ext uri="{BB962C8B-B14F-4D97-AF65-F5344CB8AC3E}">
        <p14:creationId xmlns:p14="http://schemas.microsoft.com/office/powerpoint/2010/main" val="17406029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Faktor resiko yang tak dapat diubah</a:t>
            </a:r>
          </a:p>
        </p:txBody>
      </p:sp>
    </p:spTree>
    <p:extLst>
      <p:ext uri="{BB962C8B-B14F-4D97-AF65-F5344CB8AC3E}">
        <p14:creationId xmlns:p14="http://schemas.microsoft.com/office/powerpoint/2010/main" val="235908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1139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800" smtClean="0">
                <a:solidFill>
                  <a:schemeClr val="tx1"/>
                </a:solidFill>
              </a:rPr>
              <a:t>Faktor resiko yang tak dapat diubah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Umur 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Jenis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Berat lahir rendah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Ras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Faktor keturunan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Kelainan bawaan</a:t>
            </a:r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410919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800" dirty="0" err="1" smtClean="0">
                <a:solidFill>
                  <a:schemeClr val="tx1"/>
                </a:solidFill>
              </a:rPr>
              <a:t>Faktor</a:t>
            </a:r>
            <a:r>
              <a:rPr lang="en-GB" sz="4800" dirty="0" smtClean="0">
                <a:solidFill>
                  <a:schemeClr val="tx1"/>
                </a:solidFill>
              </a:rPr>
              <a:t> </a:t>
            </a:r>
            <a:r>
              <a:rPr lang="en-GB" sz="4800" dirty="0" err="1" smtClean="0">
                <a:solidFill>
                  <a:schemeClr val="tx1"/>
                </a:solidFill>
              </a:rPr>
              <a:t>resiko</a:t>
            </a:r>
            <a:r>
              <a:rPr lang="en-GB" sz="4800" dirty="0" smtClean="0">
                <a:solidFill>
                  <a:schemeClr val="tx1"/>
                </a:solidFill>
              </a:rPr>
              <a:t> yang </a:t>
            </a:r>
            <a:r>
              <a:rPr lang="en-GB" sz="4800" dirty="0" err="1" smtClean="0">
                <a:solidFill>
                  <a:schemeClr val="tx1"/>
                </a:solidFill>
              </a:rPr>
              <a:t>dapat</a:t>
            </a:r>
            <a:r>
              <a:rPr lang="en-GB" sz="4800" dirty="0" smtClean="0">
                <a:solidFill>
                  <a:schemeClr val="tx1"/>
                </a:solidFill>
              </a:rPr>
              <a:t> </a:t>
            </a:r>
            <a:r>
              <a:rPr lang="en-GB" sz="4800" dirty="0" err="1" smtClean="0">
                <a:solidFill>
                  <a:schemeClr val="tx1"/>
                </a:solidFill>
              </a:rPr>
              <a:t>diubah</a:t>
            </a:r>
            <a:endParaRPr lang="en-GB" sz="4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59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Pencegahan stroke meliputi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Tindakan promotif</a:t>
            </a:r>
          </a:p>
          <a:p>
            <a:pPr lvl="1"/>
            <a:r>
              <a:rPr lang="id-ID" dirty="0" smtClean="0"/>
              <a:t>Sasaran : individu sehat</a:t>
            </a:r>
          </a:p>
          <a:p>
            <a:pPr lvl="1"/>
            <a:r>
              <a:rPr lang="id-ID" dirty="0" smtClean="0"/>
              <a:t>Tujuan mencegah timbulnya faktor resiko</a:t>
            </a:r>
          </a:p>
          <a:p>
            <a:pPr lvl="1"/>
            <a:r>
              <a:rPr lang="id-ID" dirty="0" smtClean="0"/>
              <a:t>Cara : gaya hidup sehat</a:t>
            </a:r>
          </a:p>
          <a:p>
            <a:r>
              <a:rPr lang="id-ID" dirty="0" smtClean="0"/>
              <a:t>Prevensi primer</a:t>
            </a:r>
          </a:p>
          <a:p>
            <a:pPr lvl="1"/>
            <a:r>
              <a:rPr lang="id-ID" dirty="0" smtClean="0"/>
              <a:t>Sasaran : individu yg mempunyai faktor resiko</a:t>
            </a:r>
          </a:p>
          <a:p>
            <a:pPr lvl="1"/>
            <a:r>
              <a:rPr lang="id-ID" dirty="0" smtClean="0"/>
              <a:t>Tujuan :mencegah stroke</a:t>
            </a:r>
          </a:p>
          <a:p>
            <a:pPr lvl="1"/>
            <a:r>
              <a:rPr lang="id-ID" dirty="0" smtClean="0"/>
              <a:t>Cara :gaya hidup  sehat dan mengendalikan faktor resiko</a:t>
            </a:r>
          </a:p>
          <a:p>
            <a:r>
              <a:rPr lang="id-ID" dirty="0" smtClean="0"/>
              <a:t>Prevensi sekunder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717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Hypertensi/tekanan darah tinggi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Makin tinggi tekanan darah makin tinggi terjadinya stroke baik penyumbatan maupun perdarahan</a:t>
            </a:r>
          </a:p>
        </p:txBody>
      </p:sp>
    </p:spTree>
    <p:extLst>
      <p:ext uri="{BB962C8B-B14F-4D97-AF65-F5344CB8AC3E}">
        <p14:creationId xmlns:p14="http://schemas.microsoft.com/office/powerpoint/2010/main" val="28253944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924800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>
                <a:effectLst/>
                <a:latin typeface="+mn-lt"/>
              </a:rPr>
              <a:t>Hipertensi sebagai salah satu penyebab stroke sekunder</a:t>
            </a:r>
            <a:endParaRPr lang="en-US" sz="2400" dirty="0">
              <a:effectLst/>
              <a:latin typeface="+mn-lt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8006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id-ID" sz="2400" b="0" dirty="0" smtClean="0">
                <a:effectLst/>
              </a:rPr>
              <a:t>Sekitar 72 juta penduduk USA menderita tek drh tinggi  (≥ 140/90 )</a:t>
            </a:r>
            <a:r>
              <a:rPr lang="en-US" sz="2400" b="0" dirty="0" smtClean="0">
                <a:effectLst/>
              </a:rPr>
              <a:t>.</a:t>
            </a:r>
          </a:p>
          <a:p>
            <a:pPr>
              <a:defRPr/>
            </a:pPr>
            <a:endParaRPr lang="en-US" sz="2400" b="0" dirty="0" smtClean="0">
              <a:effectLst/>
            </a:endParaRPr>
          </a:p>
          <a:p>
            <a:pPr>
              <a:defRPr/>
            </a:pPr>
            <a:r>
              <a:rPr lang="en-US" sz="2400" b="0" dirty="0" smtClean="0">
                <a:effectLst/>
              </a:rPr>
              <a:t>Meta-analysis of randomized controlled trials </a:t>
            </a:r>
            <a:r>
              <a:rPr lang="id-ID" sz="2400" b="0" dirty="0" smtClean="0">
                <a:effectLst/>
              </a:rPr>
              <a:t> meneliti 30-40 %  pasien yg diturnkan tek drhnya</a:t>
            </a:r>
            <a:r>
              <a:rPr lang="en-US" sz="2400" b="0" dirty="0" smtClean="0">
                <a:effectLst/>
              </a:rPr>
              <a:t>.</a:t>
            </a:r>
          </a:p>
          <a:p>
            <a:pPr>
              <a:defRPr/>
            </a:pPr>
            <a:endParaRPr lang="en-US" sz="2400" b="0" dirty="0" smtClean="0">
              <a:effectLst/>
            </a:endParaRPr>
          </a:p>
          <a:p>
            <a:pPr>
              <a:defRPr/>
            </a:pPr>
            <a:r>
              <a:rPr lang="en-US" sz="2400" b="0" dirty="0" smtClean="0">
                <a:effectLst/>
              </a:rPr>
              <a:t>Risk reduction </a:t>
            </a:r>
            <a:r>
              <a:rPr lang="id-ID" sz="2400" b="0" dirty="0" smtClean="0">
                <a:effectLst/>
              </a:rPr>
              <a:t>lbh besar pd penurunan yg lbh tinggi</a:t>
            </a:r>
            <a:r>
              <a:rPr lang="en-US" sz="2400" b="0" dirty="0" smtClean="0">
                <a:effectLst/>
              </a:rPr>
              <a:t>.</a:t>
            </a:r>
          </a:p>
          <a:p>
            <a:pPr>
              <a:defRPr/>
            </a:pPr>
            <a:endParaRPr lang="en-US" sz="2400" b="0" dirty="0" smtClean="0">
              <a:effectLst/>
            </a:endParaRPr>
          </a:p>
          <a:p>
            <a:pPr>
              <a:defRPr/>
            </a:pPr>
            <a:r>
              <a:rPr lang="id-ID" sz="2400" b="0" dirty="0" smtClean="0">
                <a:effectLst/>
              </a:rPr>
              <a:t>Dari data yg ada maka pemakaian ACE dan diuretik penting</a:t>
            </a:r>
            <a:r>
              <a:rPr lang="en-US" sz="2400" b="0" dirty="0" smtClean="0">
                <a:effectLst/>
              </a:rPr>
              <a:t>.</a:t>
            </a:r>
            <a:endParaRPr lang="id-ID" sz="2400" b="0" dirty="0" smtClean="0">
              <a:effectLst/>
            </a:endParaRPr>
          </a:p>
          <a:p>
            <a:pPr>
              <a:defRPr/>
            </a:pPr>
            <a:endParaRPr lang="id-ID" sz="2000" b="0" dirty="0" smtClean="0">
              <a:effectLst/>
            </a:endParaRPr>
          </a:p>
          <a:p>
            <a:pPr>
              <a:defRPr/>
            </a:pPr>
            <a:endParaRPr lang="en-US" sz="2000" b="0" dirty="0" smtClean="0">
              <a:effectLst/>
            </a:endParaRPr>
          </a:p>
          <a:p>
            <a:pPr>
              <a:defRPr/>
            </a:pPr>
            <a:endParaRPr lang="en-US" sz="2000" dirty="0" smtClean="0">
              <a:effectLst/>
            </a:endParaRPr>
          </a:p>
          <a:p>
            <a:pPr>
              <a:defRPr/>
            </a:pPr>
            <a:endParaRPr lang="en-US" sz="1400" b="0" dirty="0" smtClean="0">
              <a:effectLst/>
            </a:endParaRPr>
          </a:p>
          <a:p>
            <a:pPr>
              <a:buFontTx/>
              <a:buNone/>
              <a:defRPr/>
            </a:pPr>
            <a:r>
              <a:rPr lang="en-US" sz="1400" dirty="0" smtClean="0"/>
              <a:t> ©2010 American Heart Association, Inc. All rights reserved.</a:t>
            </a:r>
            <a:endParaRPr lang="en-US" sz="1400" b="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587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8102" y="819150"/>
            <a:ext cx="83058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chemeClr val="tx2"/>
                </a:solidFill>
                <a:latin typeface="+mn-lt"/>
              </a:rPr>
              <a:t>Recommendations for Treatable Vascular Risk Factors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946847"/>
              </p:ext>
            </p:extLst>
          </p:nvPr>
        </p:nvGraphicFramePr>
        <p:xfrm>
          <a:off x="381000" y="2133600"/>
          <a:ext cx="8458200" cy="3939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5880"/>
                <a:gridCol w="1922320"/>
              </a:tblGrid>
              <a:tr h="98322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Risk Factors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Recommendation – Hypertension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Class/Level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of Evidence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825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BP reduction is recommended for both prevention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recurrent stroke and prevention of other vascular events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persons who have had an ischemic stroke or TIA and are beyond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first 24 hours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I;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LOE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825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Because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benefit extends to persons with and without a documented history of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hypertension, this recommendation is reasonable for all patients with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ischemic stroke or TIA who are considered appropriate for BP reduction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IIa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LOE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8258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 absolute target BP level and reduction are uncertain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should be individualized, but benefit has been associated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with an average reduction of approximately 10/5 mm Hg, and normal BP</a:t>
                      </a:r>
                      <a:r>
                        <a:rPr lang="en-US" sz="16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levels have been defined as &lt;120/80 mm Hg by JNC 7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IIa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n-US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LOE</a:t>
                      </a: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165273"/>
            <a:ext cx="4800600" cy="30777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©2010 American Heart Association, Inc. All rights reserved</a:t>
            </a:r>
            <a:r>
              <a:rPr lang="en-US" sz="9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108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Pemilihan jenis obat juga disesuaikan dg kondisi msg2 individu dan tgt juga peny </a:t>
            </a:r>
            <a:r>
              <a:rPr lang="id-ID" dirty="0" smtClean="0"/>
              <a:t>penyerta mis gangguan ginjal, peny jantung dsbnya</a:t>
            </a:r>
            <a:endParaRPr lang="en-US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83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Diabetes mellitus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Membuat kecenderungan artheriosclerosis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Meningkatkan hypertensi,kegemukan dan kenaikan lemak drh</a:t>
            </a:r>
            <a:endParaRPr lang="id-ID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mtClean="0"/>
              <a:t>Perlu pengobatan jika gula puasa &gt;126 mg % , sewaktu&gt;200 mg %, Hba1C &gt;6,5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mtClean="0"/>
              <a:t>Diusahakan gula puasa &lt;126 mg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mtClean="0"/>
              <a:t>HbA1C&lt;6,5 %</a:t>
            </a:r>
            <a:endParaRPr lang="en-GB" smtClean="0"/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3868723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2250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PENYAKIT JANTUNG/ATRIAL FIBRILLATION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Apapun penyebab AF beresiko adanya emboli  </a:t>
            </a:r>
            <a:r>
              <a:rPr lang="en-GB" smtClean="0">
                <a:latin typeface="Wingdings" pitchFamily="2" charset="2"/>
              </a:rPr>
              <a:t></a:t>
            </a:r>
            <a:r>
              <a:rPr lang="en-GB" smtClean="0"/>
              <a:t> thrombus</a:t>
            </a:r>
            <a:r>
              <a:rPr lang="id-ID" smtClean="0"/>
              <a:t> di pembuluh drh otak.</a:t>
            </a:r>
            <a:endParaRPr lang="en-GB" smtClean="0"/>
          </a:p>
          <a:p>
            <a:pPr eaLnBrk="1" hangingPunct="1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231662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25159"/>
              </p:ext>
            </p:extLst>
          </p:nvPr>
        </p:nvGraphicFramePr>
        <p:xfrm>
          <a:off x="228600" y="1124743"/>
          <a:ext cx="8534400" cy="5032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66010"/>
                <a:gridCol w="1768390"/>
              </a:tblGrid>
              <a:tr h="1029334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Risk Factor</a:t>
                      </a:r>
                      <a:r>
                        <a:rPr lang="en-US" sz="1600" b="1" baseline="0" dirty="0" smtClean="0">
                          <a:solidFill>
                            <a:schemeClr val="tx2"/>
                          </a:solidFill>
                        </a:rPr>
                        <a:t> – </a:t>
                      </a:r>
                      <a:r>
                        <a:rPr lang="en-US" sz="16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Atrial Fibrillation</a:t>
                      </a:r>
                      <a:endParaRPr lang="en-US" sz="1600" b="1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/>
                          </a:solidFill>
                        </a:rPr>
                        <a:t>Class/Level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</a:rPr>
                        <a:t> of Evidence</a:t>
                      </a:r>
                      <a:endParaRPr lang="en-US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</a:tr>
              <a:tr h="10293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patients with ischemic stroke or TIA with paroxysmal (intermittent) or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permanent 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AF, anticoagulation with a vitamin K antagonist (target INR 2.5; range, 2.0 to 3.0) is recommended.</a:t>
                      </a: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I; LOE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en-US" sz="1600" b="0" i="0" dirty="0">
                        <a:solidFill>
                          <a:schemeClr val="tx1"/>
                        </a:solidFill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</a:tr>
              <a:tr h="163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patients unable to take oral anticoagulants, aspirin alone  is recommended.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combination of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clopidogrel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plus aspirin carries a risk of bleeding similar to that of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warfarin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therefore is not recommended for patients with a hemorrhagic contraindication to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warfarin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</a:rPr>
                        <a:t>Class I; LOE A</a:t>
                      </a:r>
                    </a:p>
                    <a:p>
                      <a:endParaRPr lang="en-US" sz="16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i="0" dirty="0" smtClean="0">
                          <a:solidFill>
                            <a:schemeClr val="tx1"/>
                          </a:solidFill>
                        </a:rPr>
                        <a:t>Class III; LOE B</a:t>
                      </a:r>
                    </a:p>
                    <a:p>
                      <a:r>
                        <a:rPr lang="en-US" sz="1600" b="0" i="0" dirty="0" smtClean="0">
                          <a:solidFill>
                            <a:srgbClr val="FF0000"/>
                          </a:solidFill>
                        </a:rPr>
                        <a:t>New Recommendation</a:t>
                      </a:r>
                      <a:endParaRPr lang="en-US" sz="1600" b="0" i="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</a:tr>
              <a:tr h="13343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patients with AF at high risk for stroke (stroke or TIA within 3 months, CHADS</a:t>
                      </a:r>
                      <a:r>
                        <a:rPr lang="en-US" sz="1600" b="0" i="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score of 5 or 6, mechanical valve or rheumatic valve disease) who require temporary interruption of oral anticoagulation, bridging therapy with an LMWH administered subcutaneously is reasonable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Class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IIa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; LOE C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</a:rPr>
                        <a:t>New Recommendation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189591"/>
            <a:ext cx="85344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solidFill>
                <a:schemeClr val="tx2"/>
              </a:solidFill>
              <a:latin typeface="+mn-lt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2"/>
                </a:solidFill>
                <a:latin typeface="+mn-lt"/>
              </a:rPr>
              <a:t>Recommendations for Patients With </a:t>
            </a:r>
            <a:r>
              <a:rPr lang="en-US" sz="2400" dirty="0" err="1">
                <a:solidFill>
                  <a:schemeClr val="tx2"/>
                </a:solidFill>
                <a:latin typeface="+mn-lt"/>
              </a:rPr>
              <a:t>Cardioembolic</a:t>
            </a:r>
            <a:r>
              <a:rPr lang="en-US" sz="2400" dirty="0">
                <a:solidFill>
                  <a:schemeClr val="tx2"/>
                </a:solidFill>
                <a:latin typeface="+mn-lt"/>
              </a:rPr>
              <a:t> Stroke Types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6400800"/>
            <a:ext cx="457200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latin typeface="+mn-lt"/>
              </a:rPr>
              <a:t> ©2010 American Heart Association,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3130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21" name="Group 437"/>
          <p:cNvGraphicFramePr>
            <a:graphicFrameLocks noGrp="1"/>
          </p:cNvGraphicFramePr>
          <p:nvPr>
            <p:ph type="tbl" idx="1"/>
          </p:nvPr>
        </p:nvGraphicFramePr>
        <p:xfrm>
          <a:off x="457200" y="404813"/>
          <a:ext cx="8229600" cy="597852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469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dvOT9069d8b3.B" charset="0"/>
                        </a:rPr>
                        <a:t>CHA2DS2VASc score and stroke rate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dvOT9069d8b3.B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62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illSans-Bold" charset="0"/>
                        </a:rPr>
                        <a:t>Risk factors for stroke and thrombo-embolism in non-valvular AF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illSans-Bold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5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Major risk factors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Clinically relevant non major risk factors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Previous stroke, TIA or systemic embolism, age &gt; 75 yrs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illSans" charset="0"/>
                        </a:rPr>
                        <a:t>Heart failure or moderate to severe LV systolic dysfunction (e.g. LV EF &lt; 40%)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GillSans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illSans" charset="0"/>
                        </a:rPr>
                        <a:t>Hypertension, DM, Female sex,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illSans" charset="0"/>
                        </a:rPr>
                        <a:t> Age 65–74 yrs,Vascular disease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GillSans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4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illSans-Bold" charset="0"/>
                        </a:rPr>
                        <a:t>Risk factor-based approach expressed as a point based scoring system, with the acronym CHA2DS2-VASc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1F2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GillSans" charset="0"/>
                        </a:rPr>
                        <a:t>(maximum score is 9)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CCF/LVV dysfunction (&lt;40%)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Hypertension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 &gt;/=75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(MAJOR)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Stroke/TIA/thromboembolism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(MAJOR)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Vascular disease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 65-74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Female sex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09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Recommendations</a:t>
            </a:r>
            <a:endParaRPr lang="en-US" smtClean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699125" cy="4249738"/>
        </p:xfrm>
        <a:graphic>
          <a:graphicData uri="http://schemas.openxmlformats.org/drawingml/2006/table">
            <a:tbl>
              <a:tblPr/>
              <a:tblGrid>
                <a:gridCol w="3960813"/>
                <a:gridCol w="1738312"/>
              </a:tblGrid>
              <a:tr h="6763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CHA2DS2-VASc score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Rx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0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 or more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OAC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OAC or aspirin but prefer OAC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8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Either aspirin or no Rx prefer no treatment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2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96" name="Group 8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669025"/>
        </p:xfrm>
        <a:graphic>
          <a:graphicData uri="http://schemas.openxmlformats.org/drawingml/2006/table">
            <a:tbl>
              <a:tblPr/>
              <a:tblGrid>
                <a:gridCol w="946150"/>
                <a:gridCol w="5905500"/>
                <a:gridCol w="1377950"/>
              </a:tblGrid>
              <a:tr h="539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Clinical Characteristics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Score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Hypertension &gt;160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Abnormal liver (cirrhosis or biochemical evidence hepatic dysfunction) and renal function (creatinine &gt;200 or transplantation/dialysis)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or 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Stroke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Bleeding (previous bleeding history/predisposition to bleeding)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Labile INR (&lt; 60% time in therapeutic range 2-3)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2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Elderly (&gt; 65 years)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Drugs (concominant use of NSAIDA/aspirin) or alcohol abuse (1 point for each)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 or 2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 score &gt;/=3 equals high risk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Max 9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56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b="1" dirty="0" smtClean="0"/>
              <a:t>Prevensi sekunder</a:t>
            </a:r>
          </a:p>
          <a:p>
            <a:pPr lvl="1"/>
            <a:r>
              <a:rPr lang="id-ID" dirty="0" smtClean="0"/>
              <a:t>Sasaran : individu yg pernah mengalami stroke</a:t>
            </a:r>
          </a:p>
          <a:p>
            <a:pPr lvl="1"/>
            <a:r>
              <a:rPr lang="id-ID" dirty="0" smtClean="0"/>
              <a:t>Tujuan : mencegah terjadinya stroke ulang</a:t>
            </a:r>
          </a:p>
          <a:p>
            <a:pPr lvl="1"/>
            <a:r>
              <a:rPr lang="id-ID" dirty="0" smtClean="0"/>
              <a:t>Cara :</a:t>
            </a:r>
          </a:p>
          <a:p>
            <a:pPr lvl="2"/>
            <a:r>
              <a:rPr lang="id-ID" dirty="0" smtClean="0"/>
              <a:t> gaya hidup sehat</a:t>
            </a:r>
          </a:p>
          <a:p>
            <a:pPr lvl="2"/>
            <a:r>
              <a:rPr lang="id-ID" dirty="0" smtClean="0"/>
              <a:t>Mengendalikan faktor resiko</a:t>
            </a:r>
          </a:p>
          <a:p>
            <a:pPr lvl="2"/>
            <a:r>
              <a:rPr lang="id-ID" dirty="0" smtClean="0"/>
              <a:t>Terapi medikamentosa anti platelet atau anticoagulan</a:t>
            </a:r>
          </a:p>
          <a:p>
            <a:pPr lvl="2"/>
            <a:r>
              <a:rPr lang="id-ID" dirty="0" smtClean="0"/>
              <a:t>Terapi bedah trombektomi/angiopasti/stenting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5715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25438" y="381000"/>
            <a:ext cx="84931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  <a:tab pos="78803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1500" b="1">
                <a:solidFill>
                  <a:srgbClr val="000000"/>
                </a:solidFill>
              </a:rPr>
              <a:t>Stroke risk reductions from randomized trials of antithrombotic agents in atrial fibrillation.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16588"/>
            <a:ext cx="1957388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63" y="979488"/>
            <a:ext cx="7286625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31863" y="5972175"/>
            <a:ext cx="3917950" cy="30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1100" b="1">
                <a:solidFill>
                  <a:srgbClr val="000000"/>
                </a:solidFill>
              </a:rPr>
              <a:t>Granger C B , Armaganijan L V Circulation 2012;125:159-164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25450" y="6613525"/>
            <a:ext cx="4929188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77788" indent="-77788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14338" eaLnBrk="0" hangingPunct="0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14338" eaLnBrk="0" fontAlgn="base" hangingPunct="0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GB" sz="900">
                <a:solidFill>
                  <a:srgbClr val="000000"/>
                </a:solidFill>
              </a:rPr>
              <a:t>Copyright © American Heart Association</a:t>
            </a:r>
          </a:p>
        </p:txBody>
      </p:sp>
    </p:spTree>
    <p:extLst>
      <p:ext uri="{BB962C8B-B14F-4D97-AF65-F5344CB8AC3E}">
        <p14:creationId xmlns:p14="http://schemas.microsoft.com/office/powerpoint/2010/main" val="108331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2250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3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Kenaikan kadar lemak drh/cholesterol dsbnya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 lnSpcReduction="100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Penelitian</a:t>
            </a:r>
            <a:r>
              <a:rPr lang="en-GB" dirty="0" smtClean="0"/>
              <a:t> </a:t>
            </a:r>
            <a:r>
              <a:rPr lang="en-GB" dirty="0" err="1" smtClean="0"/>
              <a:t>menunjukkan</a:t>
            </a:r>
            <a:r>
              <a:rPr lang="en-GB" dirty="0" smtClean="0"/>
              <a:t> </a:t>
            </a:r>
            <a:r>
              <a:rPr lang="en-GB" dirty="0" err="1" smtClean="0"/>
              <a:t>angka</a:t>
            </a:r>
            <a:r>
              <a:rPr lang="en-GB" dirty="0" smtClean="0"/>
              <a:t> stroke </a:t>
            </a:r>
            <a:r>
              <a:rPr lang="en-GB" dirty="0" err="1" smtClean="0"/>
              <a:t>meningkat</a:t>
            </a:r>
            <a:r>
              <a:rPr lang="en-GB" dirty="0" smtClean="0"/>
              <a:t> </a:t>
            </a:r>
            <a:r>
              <a:rPr lang="en-GB" dirty="0" err="1" smtClean="0"/>
              <a:t>pd</a:t>
            </a:r>
            <a:r>
              <a:rPr lang="en-GB" dirty="0" smtClean="0"/>
              <a:t> </a:t>
            </a:r>
            <a:r>
              <a:rPr lang="en-GB" dirty="0" err="1" smtClean="0"/>
              <a:t>kadar</a:t>
            </a:r>
            <a:r>
              <a:rPr lang="en-GB" dirty="0" smtClean="0"/>
              <a:t> cholesterol &gt; 240 mg%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Setiap</a:t>
            </a:r>
            <a:r>
              <a:rPr lang="en-GB" dirty="0" smtClean="0"/>
              <a:t> </a:t>
            </a:r>
            <a:r>
              <a:rPr lang="en-GB" dirty="0" err="1" smtClean="0"/>
              <a:t>kenaikan</a:t>
            </a:r>
            <a:r>
              <a:rPr lang="en-GB" dirty="0" smtClean="0"/>
              <a:t> 38,7 mg % (1 </a:t>
            </a:r>
            <a:r>
              <a:rPr lang="en-GB" dirty="0" err="1" smtClean="0"/>
              <a:t>mmol</a:t>
            </a:r>
            <a:r>
              <a:rPr lang="en-GB" dirty="0" smtClean="0"/>
              <a:t>) </a:t>
            </a:r>
            <a:r>
              <a:rPr lang="en-GB" dirty="0" err="1" smtClean="0"/>
              <a:t>menaikkan</a:t>
            </a:r>
            <a:r>
              <a:rPr lang="en-GB" dirty="0" smtClean="0"/>
              <a:t> stroke 25 %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Kenaikan</a:t>
            </a:r>
            <a:r>
              <a:rPr lang="en-GB" dirty="0" smtClean="0"/>
              <a:t> HDL 1 </a:t>
            </a:r>
            <a:r>
              <a:rPr lang="en-GB" dirty="0" err="1" smtClean="0"/>
              <a:t>mmol</a:t>
            </a:r>
            <a:r>
              <a:rPr lang="en-GB" dirty="0" smtClean="0"/>
              <a:t> </a:t>
            </a:r>
            <a:r>
              <a:rPr lang="en-GB" dirty="0" err="1" smtClean="0"/>
              <a:t>menurunkan</a:t>
            </a:r>
            <a:r>
              <a:rPr lang="en-GB" dirty="0" smtClean="0"/>
              <a:t> stroke 47 %</a:t>
            </a:r>
            <a:endParaRPr lang="id-ID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dirty="0" smtClean="0"/>
              <a:t>Setiap penurunan 1 mmol ldl chol menurunkan 9 % kematian krn vasculair</a:t>
            </a:r>
            <a:endParaRPr lang="en-GB" dirty="0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err="1" smtClean="0"/>
              <a:t>Perlu</a:t>
            </a:r>
            <a:r>
              <a:rPr lang="en-GB" dirty="0" smtClean="0"/>
              <a:t> </a:t>
            </a:r>
            <a:r>
              <a:rPr lang="en-GB" dirty="0" err="1" smtClean="0"/>
              <a:t>pemberian</a:t>
            </a:r>
            <a:r>
              <a:rPr lang="en-GB" dirty="0" smtClean="0"/>
              <a:t> obat2 </a:t>
            </a:r>
            <a:r>
              <a:rPr lang="en-GB" dirty="0" err="1" smtClean="0"/>
              <a:t>gol</a:t>
            </a:r>
            <a:r>
              <a:rPr lang="en-GB" dirty="0" smtClean="0"/>
              <a:t> statin</a:t>
            </a:r>
          </a:p>
        </p:txBody>
      </p:sp>
    </p:spTree>
    <p:extLst>
      <p:ext uri="{BB962C8B-B14F-4D97-AF65-F5344CB8AC3E}">
        <p14:creationId xmlns:p14="http://schemas.microsoft.com/office/powerpoint/2010/main" val="898717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smtClean="0"/>
              <a:t>Darimanakah kolesterol berasal?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52578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DALAM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tubuh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80%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(endogen)</a:t>
            </a:r>
          </a:p>
          <a:p>
            <a:pPr lvl="1" eaLnBrk="1" hangingPunct="1">
              <a:defRPr/>
            </a:pPr>
            <a:r>
              <a:rPr lang="en-US" dirty="0" smtClean="0"/>
              <a:t>Di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dirty="0" err="1" smtClean="0"/>
              <a:t>hati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LUAR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tubuh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20% (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exogen</a:t>
            </a:r>
            <a:r>
              <a:rPr lang="en-US" b="1" dirty="0" smtClean="0"/>
              <a:t>)</a:t>
            </a:r>
          </a:p>
          <a:p>
            <a:pPr lvl="1" eaLnBrk="1" hangingPunct="1">
              <a:defRPr/>
            </a:pPr>
            <a:r>
              <a:rPr lang="en-US" dirty="0" err="1" smtClean="0"/>
              <a:t>Makanan</a:t>
            </a:r>
            <a:r>
              <a:rPr lang="en-US" dirty="0" smtClean="0"/>
              <a:t> yang di </a:t>
            </a:r>
            <a:r>
              <a:rPr lang="en-US" dirty="0" err="1" smtClean="0"/>
              <a:t>makan</a:t>
            </a:r>
            <a:r>
              <a:rPr lang="en-US" dirty="0" smtClean="0"/>
              <a:t> (</a:t>
            </a:r>
            <a:r>
              <a:rPr lang="en-US" dirty="0" err="1" smtClean="0"/>
              <a:t>Daging</a:t>
            </a:r>
            <a:r>
              <a:rPr lang="en-US" dirty="0" smtClean="0"/>
              <a:t>, </a:t>
            </a:r>
            <a:r>
              <a:rPr lang="en-US" dirty="0" err="1" smtClean="0"/>
              <a:t>telur</a:t>
            </a:r>
            <a:r>
              <a:rPr lang="en-US" dirty="0" smtClean="0"/>
              <a:t>, </a:t>
            </a:r>
            <a:r>
              <a:rPr lang="en-US" dirty="0" err="1" smtClean="0"/>
              <a:t>mentega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6084" name="Picture 4" descr="ratna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2413"/>
            <a:ext cx="3143250" cy="404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88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Jenis-jenis kolesterol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LDL (Low Density Lipoprotein)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chemeClr val="accent1"/>
                </a:solidFill>
              </a:rPr>
              <a:t>Kolesterol JAHAT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Mempercepat proses aterosklerosis pada  dinding pembuluh darah (pembentukan plaque) 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HDL (High Density Lipoprotein)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olidFill>
                  <a:srgbClr val="00B050"/>
                </a:solidFill>
              </a:rPr>
              <a:t>Kolesterol BAIK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Memindahkan LDL dari dinding pembuluh darah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505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smtClean="0"/>
              <a:t>Faktor-faktor risiko yang mempercepat terjadinya aterosklerosis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648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Kadar LDL-C</a:t>
            </a:r>
            <a:r>
              <a:rPr lang="en-US" sz="1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(kolesterol jahat) yang tinggi ADALAH </a:t>
            </a:r>
            <a:r>
              <a:rPr lang="en-US" sz="18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FAKTOR RISIKO UTAMA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u="sng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u="sng" smtClean="0">
                <a:solidFill>
                  <a:srgbClr val="FF0000"/>
                </a:solidFill>
              </a:rPr>
              <a:t>FAKTOR RISIKO Lain yang perlu Diwaspadai: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Merokok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Kegemukan (obesitas)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Kebiasaan mengkonsumsi alkohol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Kurangnya olah raga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Hipertensi (Tekanan darah tinggi)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    (TD: &gt; 140/90 mmHg atau sedang dalam pengobatan TD)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Kadar HDL-C (kolesterol baik) yang rendah</a:t>
            </a:r>
            <a:r>
              <a:rPr lang="en-US" sz="1800" smtClean="0"/>
              <a:t> ( &lt; 40mg/dL)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Riwayat Keluarga: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smtClean="0"/>
              <a:t>Ada keluarga langsung yang terkena serangan jantung di usia: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smtClean="0"/>
              <a:t>Laki-laki (ayah, kakak, adik) sebelum usia 55 tahun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b="1" smtClean="0"/>
              <a:t>Wanita (Ibu, kakak, adik) sebelum usia 65 tahun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b="1" smtClean="0"/>
              <a:t>Usia: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Laki-laki &gt; 45 tahun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Wanita &gt; 55 tahun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468313" y="6248400"/>
            <a:ext cx="5707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sz="1400" b="1" i="1">
                <a:latin typeface="Bodoni MT" pitchFamily="18" charset="0"/>
              </a:rPr>
              <a:t>Catatan:</a:t>
            </a:r>
            <a:r>
              <a:rPr lang="en-US" sz="1400" b="1">
                <a:latin typeface="Bodoni MT" pitchFamily="18" charset="0"/>
              </a:rPr>
              <a:t> </a:t>
            </a:r>
            <a:r>
              <a:rPr lang="en-US" sz="1400" b="1">
                <a:latin typeface="Tahoma" pitchFamily="34" charset="0"/>
              </a:rPr>
              <a:t>HDL &gt; 60mg/dL merupakan pengurang 1 faktor risiko</a:t>
            </a: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468313" y="6596063"/>
            <a:ext cx="7467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200" i="1"/>
              <a:t>Grundy, Implication of Recent Clinical Trials for The NCEP/ATP III Guidelines. Circulation.2004;110:227-239</a:t>
            </a:r>
            <a:endParaRPr lang="en-GB" sz="1200" i="1"/>
          </a:p>
        </p:txBody>
      </p:sp>
    </p:spTree>
    <p:extLst>
      <p:ext uri="{BB962C8B-B14F-4D97-AF65-F5344CB8AC3E}">
        <p14:creationId xmlns:p14="http://schemas.microsoft.com/office/powerpoint/2010/main" val="19277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5" descr="cholestero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676400"/>
            <a:ext cx="3171825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Apa yang harus dilakukan?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i="1" smtClean="0">
                <a:solidFill>
                  <a:srgbClr val="FF0000"/>
                </a:solidFill>
              </a:rPr>
              <a:t>Diet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Mengurangi makanan berlemak atau yang mengandung kolesterol tinggi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Perbanyak makanan dengan serat tinggi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Kurangi berat badan mencapai berat ideal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Perbanyak konsumsi buah dan sayuran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i="1" smtClean="0">
                <a:solidFill>
                  <a:srgbClr val="00B050"/>
                </a:solidFill>
              </a:rPr>
              <a:t>Olah Raga secara teratur</a:t>
            </a:r>
          </a:p>
          <a:p>
            <a:pPr eaLnBrk="1" hangingPunct="1">
              <a:lnSpc>
                <a:spcPct val="80000"/>
              </a:lnSpc>
            </a:pPr>
            <a:endParaRPr lang="en-US" sz="2400" i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i="1" smtClean="0">
                <a:solidFill>
                  <a:srgbClr val="00B050"/>
                </a:solidFill>
              </a:rPr>
              <a:t>Kepatuhan Terapi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Cek kadar kolesterol secara berkala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Periksa ke Dokter secara teratur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Minum obat sesuai anjuran Dokter secara teratur dan benar (sesuai dosis dan jangka waktu yang ditentukan Dokter)</a:t>
            </a:r>
          </a:p>
        </p:txBody>
      </p:sp>
      <p:pic>
        <p:nvPicPr>
          <p:cNvPr id="61445" name="Picture 4" descr="1507678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52963"/>
            <a:ext cx="1371600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048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/>
              <a:t>Berapakah target LDL-C yang harus dicapai?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2203450"/>
            <a:ext cx="8064500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FAKTOR RISIKO</a:t>
            </a:r>
            <a:r>
              <a:rPr lang="en-US" sz="18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LDL GOAL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0-1 Faktor risiko 				&lt;160 mg/dL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2 Faktor risiko atau lebih			&lt;130 mg/dL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Risiko tinggi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PJK atau yg setara dgn PJK (DM)		&lt;100 mg/dL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	Risiko sangat tinggi (PJK + DM)		&lt; 70 mg/dL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smtClean="0"/>
              <a:t>Diabetes Mellitus (DM) </a:t>
            </a:r>
            <a:r>
              <a:rPr lang="en-US" sz="1800" b="1" smtClean="0">
                <a:sym typeface="Symbol" pitchFamily="18" charset="2"/>
              </a:rPr>
              <a:t></a:t>
            </a:r>
            <a:r>
              <a:rPr lang="en-US" sz="1800" b="1" smtClean="0"/>
              <a:t> PJK</a:t>
            </a:r>
          </a:p>
        </p:txBody>
      </p:sp>
      <p:sp>
        <p:nvSpPr>
          <p:cNvPr id="62468" name="Rectangle 5"/>
          <p:cNvSpPr>
            <a:spLocks noChangeArrowheads="1"/>
          </p:cNvSpPr>
          <p:nvPr/>
        </p:nvSpPr>
        <p:spPr bwMode="auto">
          <a:xfrm>
            <a:off x="560388" y="6370638"/>
            <a:ext cx="8001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>
              <a:spcBef>
                <a:spcPct val="10000"/>
              </a:spcBef>
            </a:pPr>
            <a:r>
              <a:rPr lang="en-GB" sz="1200"/>
              <a:t>NCEP Expert Panel. </a:t>
            </a:r>
            <a:r>
              <a:rPr lang="en-GB" sz="1200" i="1"/>
              <a:t>JAMA</a:t>
            </a:r>
            <a:r>
              <a:rPr lang="en-GB" sz="1200"/>
              <a:t>. 2001;285:2486-2497.</a:t>
            </a:r>
          </a:p>
        </p:txBody>
      </p:sp>
      <p:sp>
        <p:nvSpPr>
          <p:cNvPr id="62469" name="Line 6"/>
          <p:cNvSpPr>
            <a:spLocks noChangeShapeType="1"/>
          </p:cNvSpPr>
          <p:nvPr/>
        </p:nvSpPr>
        <p:spPr bwMode="auto">
          <a:xfrm>
            <a:off x="252413" y="2667000"/>
            <a:ext cx="8135937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2470" name="Line 7"/>
          <p:cNvSpPr>
            <a:spLocks noChangeShapeType="1"/>
          </p:cNvSpPr>
          <p:nvPr/>
        </p:nvSpPr>
        <p:spPr bwMode="auto">
          <a:xfrm>
            <a:off x="395288" y="3429000"/>
            <a:ext cx="7343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2471" name="Line 8"/>
          <p:cNvSpPr>
            <a:spLocks noChangeShapeType="1"/>
          </p:cNvSpPr>
          <p:nvPr/>
        </p:nvSpPr>
        <p:spPr bwMode="auto">
          <a:xfrm>
            <a:off x="395288" y="3932238"/>
            <a:ext cx="7343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2472" name="Line 9"/>
          <p:cNvSpPr>
            <a:spLocks noChangeShapeType="1"/>
          </p:cNvSpPr>
          <p:nvPr/>
        </p:nvSpPr>
        <p:spPr bwMode="auto">
          <a:xfrm>
            <a:off x="395288" y="4724400"/>
            <a:ext cx="7343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2473" name="Line 10"/>
          <p:cNvSpPr>
            <a:spLocks noChangeShapeType="1"/>
          </p:cNvSpPr>
          <p:nvPr/>
        </p:nvSpPr>
        <p:spPr bwMode="auto">
          <a:xfrm>
            <a:off x="395288" y="5445125"/>
            <a:ext cx="73437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2474" name="Rectangle 11"/>
          <p:cNvSpPr>
            <a:spLocks noChangeArrowheads="1"/>
          </p:cNvSpPr>
          <p:nvPr/>
        </p:nvSpPr>
        <p:spPr bwMode="auto">
          <a:xfrm>
            <a:off x="533400" y="6523038"/>
            <a:ext cx="80010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>
              <a:spcBef>
                <a:spcPct val="10000"/>
              </a:spcBef>
            </a:pPr>
            <a:r>
              <a:rPr lang="en-GB" sz="1200"/>
              <a:t>NCEP Expert Panel. </a:t>
            </a:r>
            <a:r>
              <a:rPr lang="en-GB" sz="1200" i="1"/>
              <a:t>JAMA</a:t>
            </a:r>
            <a:r>
              <a:rPr lang="en-GB" sz="1200"/>
              <a:t>. 2001;285:2486-2497.</a:t>
            </a:r>
          </a:p>
        </p:txBody>
      </p:sp>
    </p:spTree>
    <p:extLst>
      <p:ext uri="{BB962C8B-B14F-4D97-AF65-F5344CB8AC3E}">
        <p14:creationId xmlns:p14="http://schemas.microsoft.com/office/powerpoint/2010/main" val="5719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7488831" cy="4979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83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244" y="1484784"/>
            <a:ext cx="7498080" cy="4800600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116632"/>
            <a:ext cx="8188200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978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unded Rectangle 55"/>
          <p:cNvSpPr/>
          <p:nvPr/>
        </p:nvSpPr>
        <p:spPr>
          <a:xfrm>
            <a:off x="2173288" y="1504950"/>
            <a:ext cx="2428875" cy="2286000"/>
          </a:xfrm>
          <a:prstGeom prst="roundRect">
            <a:avLst/>
          </a:prstGeom>
          <a:gradFill flip="none" rotWithShape="1">
            <a:gsLst>
              <a:gs pos="0">
                <a:srgbClr val="0099CC">
                  <a:shade val="30000"/>
                  <a:satMod val="115000"/>
                </a:srgbClr>
              </a:gs>
              <a:gs pos="50000">
                <a:srgbClr val="0099CC">
                  <a:shade val="67500"/>
                  <a:satMod val="115000"/>
                </a:srgbClr>
              </a:gs>
              <a:gs pos="100000">
                <a:srgbClr val="0099CC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  <a:t>Group 1</a:t>
            </a:r>
          </a:p>
          <a:p>
            <a:pPr algn="ctr">
              <a:defRPr/>
            </a:pPr>
            <a:endParaRPr lang="en-GB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  <a:t>Clinical ASCVD</a:t>
            </a:r>
            <a:b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n-GB" sz="1000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400" dirty="0">
                <a:solidFill>
                  <a:schemeClr val="tx1"/>
                </a:solidFill>
                <a:cs typeface="Arial" panose="020B0604020202020204" pitchFamily="34" charset="0"/>
              </a:rPr>
              <a:t>CHD, stroke, and </a:t>
            </a:r>
            <a:br>
              <a:rPr lang="en-GB" sz="14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sz="1400" dirty="0">
                <a:solidFill>
                  <a:schemeClr val="tx1"/>
                </a:solidFill>
                <a:cs typeface="Arial" panose="020B0604020202020204" pitchFamily="34" charset="0"/>
              </a:rPr>
              <a:t>peripheral arterial disease, all of presumed atherosclerotic origin</a:t>
            </a:r>
            <a:endParaRPr lang="en-US" sz="14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2173288" y="3890963"/>
            <a:ext cx="2419350" cy="2286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Group 3</a:t>
            </a:r>
          </a:p>
          <a:p>
            <a:pPr algn="ctr">
              <a:defRPr/>
            </a:pPr>
            <a:endParaRPr lang="en-GB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Diabetes mellitus </a:t>
            </a:r>
            <a:b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endParaRPr lang="en-GB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+ age of 40–75 years </a:t>
            </a:r>
            <a:b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+ LDL-C 70–189 mg/dL</a:t>
            </a:r>
            <a:b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(~1.8–5 mmol/L)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4678363" y="3890963"/>
            <a:ext cx="2417762" cy="2286000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Group 4</a:t>
            </a:r>
          </a:p>
          <a:p>
            <a:pPr algn="ctr">
              <a:defRPr/>
            </a:pPr>
            <a:endParaRPr lang="en-GB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b="1" dirty="0">
                <a:solidFill>
                  <a:srgbClr val="002060"/>
                </a:solidFill>
                <a:cs typeface="Arial" panose="020B0604020202020204" pitchFamily="34" charset="0"/>
              </a:rPr>
              <a:t>ASCVD risk ≥7.5%</a:t>
            </a:r>
          </a:p>
          <a:p>
            <a:pPr algn="ctr">
              <a:defRPr/>
            </a:pPr>
            <a:endParaRPr lang="en-GB" sz="1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No diabetes</a:t>
            </a:r>
            <a:b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+ age of 40–75 years </a:t>
            </a:r>
            <a:b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+ LDL-C 70–189 mg/dL</a:t>
            </a:r>
          </a:p>
          <a:p>
            <a:pPr algn="ctr">
              <a:defRPr/>
            </a:pPr>
            <a:r>
              <a:rPr lang="en-GB" sz="1400" dirty="0">
                <a:solidFill>
                  <a:srgbClr val="002060"/>
                </a:solidFill>
                <a:cs typeface="Arial" panose="020B0604020202020204" pitchFamily="34" charset="0"/>
              </a:rPr>
              <a:t>(~1.8–5 mmol/L)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4689475" y="1504950"/>
            <a:ext cx="2428875" cy="2286000"/>
          </a:xfrm>
          <a:prstGeom prst="round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  <a:t>Group 2</a:t>
            </a:r>
          </a:p>
          <a:p>
            <a:pPr algn="ctr">
              <a:defRPr/>
            </a:pPr>
            <a:endParaRPr lang="en-GB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  <a:t>LDL-C ≥190 mg/dL</a:t>
            </a:r>
            <a:b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~</a:t>
            </a:r>
            <a:r>
              <a:rPr lang="en-GB" b="1" dirty="0">
                <a:solidFill>
                  <a:schemeClr val="tx1"/>
                </a:solidFill>
                <a:cs typeface="Arial" panose="020B0604020202020204" pitchFamily="34" charset="0"/>
              </a:rPr>
              <a:t>5 mmol/L)</a:t>
            </a:r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87350" y="320675"/>
            <a:ext cx="8658225" cy="6223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000090"/>
                </a:solidFill>
                <a:latin typeface="+mn-lt"/>
                <a:ea typeface="MS PGothic" pitchFamily="34" charset="-128"/>
              </a:rPr>
              <a:t>Who to Treat: New US Guidelines</a:t>
            </a:r>
            <a:endParaRPr lang="en-US" sz="3600" dirty="0">
              <a:solidFill>
                <a:srgbClr val="000090"/>
              </a:solidFill>
              <a:latin typeface="+mn-lt"/>
              <a:ea typeface="MS PGothic" pitchFamily="34" charset="-128"/>
            </a:endParaRPr>
          </a:p>
        </p:txBody>
      </p:sp>
      <p:sp>
        <p:nvSpPr>
          <p:cNvPr id="83975" name="TextBox 10"/>
          <p:cNvSpPr txBox="1">
            <a:spLocks noChangeArrowheads="1"/>
          </p:cNvSpPr>
          <p:nvPr/>
        </p:nvSpPr>
        <p:spPr bwMode="auto">
          <a:xfrm>
            <a:off x="3438525" y="6499225"/>
            <a:ext cx="5575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solidFill>
                  <a:srgbClr val="000090"/>
                </a:solidFill>
              </a:rPr>
              <a:t>Stone NJ, et al. J Am Coll Cardiol 2013 Nov 7. Epub ahead of print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467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Gaya hidup sehat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Mengatur pola makan</a:t>
            </a:r>
          </a:p>
          <a:p>
            <a:r>
              <a:rPr lang="id-ID" dirty="0" smtClean="0"/>
              <a:t>Menghentikan merokok</a:t>
            </a:r>
          </a:p>
          <a:p>
            <a:r>
              <a:rPr lang="id-ID" dirty="0" smtClean="0"/>
              <a:t>Menghindari alkohol dan penyalah gunaan obat</a:t>
            </a:r>
          </a:p>
          <a:p>
            <a:r>
              <a:rPr lang="id-ID" dirty="0" smtClean="0"/>
              <a:t>Melakukan OR teratur</a:t>
            </a:r>
          </a:p>
          <a:p>
            <a:r>
              <a:rPr lang="id-ID" dirty="0" smtClean="0"/>
              <a:t>Menghindari stress dan istirahar cukup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4444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90"/>
                </a:solidFill>
                <a:ea typeface="ＭＳ Ｐゴシック"/>
                <a:cs typeface="ＭＳ Ｐゴシック"/>
              </a:rPr>
              <a:t>Intensity of Statin Therapy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3444240"/>
        </p:xfrm>
        <a:graphic>
          <a:graphicData uri="http://schemas.openxmlformats.org/drawingml/2006/table">
            <a:tbl>
              <a:tblPr/>
              <a:tblGrid>
                <a:gridCol w="2573338"/>
                <a:gridCol w="2913062"/>
                <a:gridCol w="274320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/>
                          <a:cs typeface="ＭＳ Ｐゴシック"/>
                        </a:rPr>
                        <a:t>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LDL-C ≥50%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/>
                          <a:cs typeface="ＭＳ Ｐゴシック"/>
                        </a:rPr>
                        <a:t>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LDL-C 30 to &lt;50%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  <a:ea typeface="ＭＳ Ｐゴシック"/>
                          <a:cs typeface="ＭＳ Ｐゴシック"/>
                        </a:rPr>
                        <a:t>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LDL-C &lt;30%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79663"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Atorva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40-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80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Rosuva 20-</a:t>
                      </a:r>
                      <a:r>
                        <a:rPr kumimoji="0" lang="en-US" sz="19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40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Atorva 10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Rosuva 10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Simva 20-40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Pravas 40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Lova 40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Fluva XL 80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Fluva 40 mg bid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Pitava 2-4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Simva 10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Prava 10-20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Lova 20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Fluva 20-40 mg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Pitava 1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97301" name="TextBox 4"/>
          <p:cNvSpPr txBox="1">
            <a:spLocks noChangeArrowheads="1"/>
          </p:cNvSpPr>
          <p:nvPr/>
        </p:nvSpPr>
        <p:spPr bwMode="auto">
          <a:xfrm>
            <a:off x="457200" y="5045075"/>
            <a:ext cx="82296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latin typeface="Calibri" pitchFamily="34" charset="0"/>
              </a:rPr>
              <a:t>Statins in bold were evaluated in randomized controlled trials;</a:t>
            </a:r>
          </a:p>
          <a:p>
            <a:r>
              <a:rPr lang="en-US" sz="2200">
                <a:latin typeface="Calibri" pitchFamily="34" charset="0"/>
              </a:rPr>
              <a:t>those in italics were not</a:t>
            </a:r>
          </a:p>
          <a:p>
            <a:endParaRPr lang="en-US" sz="2200">
              <a:latin typeface="Calibri" pitchFamily="34" charset="0"/>
            </a:endParaRPr>
          </a:p>
          <a:p>
            <a:r>
              <a:rPr lang="en-US">
                <a:solidFill>
                  <a:srgbClr val="000090"/>
                </a:solidFill>
                <a:latin typeface="Calibri" pitchFamily="34" charset="0"/>
              </a:rPr>
              <a:t>2013 ACC/AHA Guideline on the Treatment of Blood Cholesterol to Reduce Atherosclerotic Cardiovascular Risk in Adults, p 34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320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7725"/>
          </a:xfrm>
        </p:spPr>
        <p:txBody>
          <a:bodyPr/>
          <a:lstStyle/>
          <a:p>
            <a:r>
              <a:rPr lang="en-US" sz="4800" smtClean="0">
                <a:solidFill>
                  <a:srgbClr val="000090"/>
                </a:solidFill>
                <a:ea typeface="ＭＳ Ｐゴシック"/>
                <a:cs typeface="ＭＳ Ｐゴシック"/>
              </a:rPr>
              <a:t>Intensity of Treatment</a:t>
            </a:r>
          </a:p>
        </p:txBody>
      </p:sp>
      <p:sp>
        <p:nvSpPr>
          <p:cNvPr id="98307" name="Content Placeholder 4"/>
          <p:cNvSpPr>
            <a:spLocks noGrp="1"/>
          </p:cNvSpPr>
          <p:nvPr>
            <p:ph idx="1"/>
          </p:nvPr>
        </p:nvSpPr>
        <p:spPr>
          <a:xfrm>
            <a:off x="457200" y="1122363"/>
            <a:ext cx="8229600" cy="50038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800" smtClean="0">
                <a:ea typeface="ＭＳ Ｐゴシック"/>
                <a:cs typeface="ＭＳ Ｐゴシック"/>
              </a:rPr>
              <a:t>Known ASCVD: </a:t>
            </a:r>
            <a:r>
              <a:rPr lang="en-US" sz="280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high-intensity statin*</a:t>
            </a:r>
          </a:p>
          <a:p>
            <a:pPr>
              <a:buClr>
                <a:srgbClr val="FF0000"/>
              </a:buClr>
            </a:pPr>
            <a:r>
              <a:rPr lang="en-US" sz="2800" smtClean="0">
                <a:ea typeface="ＭＳ Ｐゴシック"/>
                <a:cs typeface="ＭＳ Ｐゴシック"/>
              </a:rPr>
              <a:t>LDL-C &gt;190 mg/dl: </a:t>
            </a:r>
            <a:r>
              <a:rPr lang="en-US" sz="280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high-intensity statin*</a:t>
            </a:r>
          </a:p>
          <a:p>
            <a:pPr>
              <a:buClr>
                <a:srgbClr val="FF0000"/>
              </a:buClr>
            </a:pPr>
            <a:r>
              <a:rPr lang="en-US" sz="2800" smtClean="0">
                <a:ea typeface="ＭＳ Ｐゴシック"/>
                <a:cs typeface="ＭＳ Ｐゴシック"/>
              </a:rPr>
              <a:t>Diabetes, age 40-75, LDL-C 70-189 mg/dl: </a:t>
            </a:r>
            <a:r>
              <a:rPr lang="en-US" sz="280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moderate-intensity statin unless score ≥7.5%, then high-intensity statin</a:t>
            </a:r>
          </a:p>
          <a:p>
            <a:pPr>
              <a:buClr>
                <a:srgbClr val="FF0000"/>
              </a:buClr>
            </a:pPr>
            <a:r>
              <a:rPr lang="en-US" sz="2800" smtClean="0">
                <a:ea typeface="ＭＳ Ｐゴシック"/>
                <a:cs typeface="ＭＳ Ｐゴシック"/>
              </a:rPr>
              <a:t>Patients aged 40-75, LDL-C 70-189 mg/dl with a global 10-year risk score of ≥7.5%: </a:t>
            </a:r>
            <a:r>
              <a:rPr lang="en-US" sz="280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moderate to high-intensity statin</a:t>
            </a:r>
          </a:p>
          <a:p>
            <a:pPr>
              <a:buClr>
                <a:srgbClr val="FF0000"/>
              </a:buClr>
              <a:buFont typeface="Arial" pitchFamily="34" charset="0"/>
              <a:buNone/>
            </a:pPr>
            <a:endParaRPr lang="en-US" sz="1400" smtClean="0">
              <a:solidFill>
                <a:srgbClr val="FF0000"/>
              </a:solidFill>
              <a:ea typeface="ＭＳ Ｐゴシック"/>
              <a:cs typeface="ＭＳ Ｐゴシック"/>
            </a:endParaRPr>
          </a:p>
          <a:p>
            <a:pPr>
              <a:buClr>
                <a:srgbClr val="FF0000"/>
              </a:buClr>
              <a:buFont typeface="Arial" pitchFamily="34" charset="0"/>
              <a:buNone/>
            </a:pPr>
            <a:r>
              <a:rPr lang="en-US" sz="2000" smtClean="0">
                <a:solidFill>
                  <a:srgbClr val="FF0000"/>
                </a:solidFill>
                <a:ea typeface="ＭＳ Ｐゴシック"/>
                <a:cs typeface="ＭＳ Ｐゴシック"/>
              </a:rPr>
              <a:t>	* Unless &gt;75 years old or statin-intolerant, then use moderate-intensity statin</a:t>
            </a:r>
          </a:p>
          <a:p>
            <a:pPr>
              <a:buClr>
                <a:srgbClr val="FF0000"/>
              </a:buClr>
              <a:buFont typeface="Arial" pitchFamily="34" charset="0"/>
              <a:buNone/>
            </a:pPr>
            <a:endParaRPr lang="en-US" sz="2000" smtClean="0">
              <a:ea typeface="ＭＳ Ｐゴシック"/>
              <a:cs typeface="ＭＳ Ｐゴシック"/>
            </a:endParaRPr>
          </a:p>
          <a:p>
            <a:pPr>
              <a:buFont typeface="Arial" pitchFamily="34" charset="0"/>
              <a:buNone/>
            </a:pPr>
            <a:r>
              <a:rPr lang="en-US" sz="2000" smtClean="0">
                <a:ea typeface="ＭＳ Ｐゴシック"/>
                <a:cs typeface="ＭＳ Ｐゴシック"/>
              </a:rPr>
              <a:t>	</a:t>
            </a:r>
            <a:r>
              <a:rPr lang="en-US" sz="2000" smtClean="0">
                <a:solidFill>
                  <a:srgbClr val="000090"/>
                </a:solidFill>
                <a:ea typeface="ＭＳ Ｐゴシック"/>
                <a:cs typeface="ＭＳ Ｐゴシック"/>
              </a:rPr>
              <a:t>2013 ACC/AHA Guideline on the Treatment of Blood Cholesterol to Reduce Atherosclerotic Cardiovascular Risk in Adults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937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Penyempitan pemb drh carotis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Sering tanpa gejala dan diketahui hanya dg pemeriksaan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Pd umur &gt;65 thn 7 % laki2 menyempit &gt;50%   dan perempuan 5 %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Perlu pemberian obat sejenis aspirin, atau carotid endarterectomy/stenting</a:t>
            </a:r>
            <a:endParaRPr lang="id-ID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mtClean="0"/>
              <a:t>Bisa diketahui dengan TCD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03982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Kegemukan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 lnSpcReduction="10000"/>
          </a:bodyPr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BMI/body mass index : BB(kg) : TB(m)</a:t>
            </a:r>
            <a:r>
              <a:rPr lang="ar-SA" smtClean="0">
                <a:ea typeface="Majalla UI"/>
              </a:rPr>
              <a:t>‏</a:t>
            </a:r>
            <a:r>
              <a:rPr lang="id-ID" smtClean="0"/>
              <a:t>²</a:t>
            </a:r>
            <a:endParaRPr lang="en-GB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&gt;25-29,9 overweight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&gt;30 obesitas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Disebut central obesitas jika lingkar perut &gt;102 cm pd laki2 dan &gt;88 cm pada perempuan</a:t>
            </a:r>
            <a:endParaRPr lang="id-ID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mtClean="0"/>
              <a:t>Utk Asia laki2 &gt;90 cm,perempuan&gt;80 cm</a:t>
            </a:r>
            <a:endParaRPr lang="en-GB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Penurunan BB menurunkan resiko stroke dan menurunkan tensi</a:t>
            </a:r>
          </a:p>
        </p:txBody>
      </p:sp>
    </p:spTree>
    <p:extLst>
      <p:ext uri="{BB962C8B-B14F-4D97-AF65-F5344CB8AC3E}">
        <p14:creationId xmlns:p14="http://schemas.microsoft.com/office/powerpoint/2010/main" val="16461696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4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Faktor resiko yang sangat dpt diubah</a:t>
            </a:r>
          </a:p>
        </p:txBody>
      </p:sp>
    </p:spTree>
    <p:extLst>
      <p:ext uri="{BB962C8B-B14F-4D97-AF65-F5344CB8AC3E}">
        <p14:creationId xmlns:p14="http://schemas.microsoft.com/office/powerpoint/2010/main" val="382763597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Metabolik sindrom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Dikatakan met sindrom jika ada 3 gejala atau lebih :  </a:t>
            </a:r>
            <a:r>
              <a:rPr lang="id-ID" smtClean="0"/>
              <a:t>	     </a:t>
            </a:r>
            <a:r>
              <a:rPr lang="en-GB" smtClean="0"/>
              <a:t>1.gemuk perut  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       </a:t>
            </a:r>
            <a:r>
              <a:rPr lang="id-ID" smtClean="0"/>
              <a:t>       </a:t>
            </a:r>
            <a:r>
              <a:rPr lang="en-GB" smtClean="0"/>
              <a:t>2.trigliceride &gt;150 mg %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       </a:t>
            </a:r>
            <a:r>
              <a:rPr lang="id-ID" smtClean="0"/>
              <a:t>       </a:t>
            </a:r>
            <a:r>
              <a:rPr lang="en-GB" smtClean="0"/>
              <a:t>3.HDL &lt; 40 mg %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              </a:t>
            </a:r>
            <a:r>
              <a:rPr lang="id-ID" smtClean="0"/>
              <a:t>       </a:t>
            </a:r>
            <a:r>
              <a:rPr lang="en-GB" smtClean="0"/>
              <a:t>4.Tensi  </a:t>
            </a:r>
            <a:r>
              <a:rPr lang="en-GB" smtClean="0">
                <a:cs typeface="Arial" pitchFamily="34" charset="0"/>
              </a:rPr>
              <a:t>≥</a:t>
            </a:r>
            <a:r>
              <a:rPr lang="en-GB" smtClean="0"/>
              <a:t>   130</a:t>
            </a:r>
            <a:r>
              <a:rPr lang="en-GB" smtClean="0">
                <a:cs typeface="Arial" pitchFamily="34" charset="0"/>
              </a:rPr>
              <a:t>≥85 mm Hg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pitchFamily="34" charset="0"/>
              </a:rPr>
              <a:t>              </a:t>
            </a:r>
            <a:r>
              <a:rPr lang="id-ID" smtClean="0">
                <a:cs typeface="Arial" pitchFamily="34" charset="0"/>
              </a:rPr>
              <a:t>       </a:t>
            </a:r>
            <a:r>
              <a:rPr lang="en-GB" smtClean="0">
                <a:cs typeface="Arial" pitchFamily="34" charset="0"/>
              </a:rPr>
              <a:t>5.gula puasa ≥ 110 mg %</a:t>
            </a:r>
          </a:p>
          <a:p>
            <a:pPr eaLnBrk="1" hangingPunct="1"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>
                <a:cs typeface="Arial" pitchFamily="34" charset="0"/>
              </a:rPr>
              <a:t>Perubahan gaya hidup,pola makan dan  penurunan BB  dan diet seimbang menurunkan terjadinya stroke</a:t>
            </a:r>
            <a:r>
              <a:rPr lang="en-GB" smtClean="0"/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56338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Gangguan pola tidur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Tidur ngorok memicu stroke, krn terjadi apneu/henti napas</a:t>
            </a:r>
            <a:endParaRPr lang="id-ID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id-ID" smtClean="0"/>
              <a:t>Perlu pemeriksaan di sleep lab</a:t>
            </a:r>
            <a:endParaRPr lang="en-GB" smtClean="0"/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Perlu dicari penyebabnya</a:t>
            </a:r>
          </a:p>
        </p:txBody>
      </p:sp>
    </p:spTree>
    <p:extLst>
      <p:ext uri="{BB962C8B-B14F-4D97-AF65-F5344CB8AC3E}">
        <p14:creationId xmlns:p14="http://schemas.microsoft.com/office/powerpoint/2010/main" val="4113027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Homocystein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Merupakan </a:t>
            </a:r>
            <a:r>
              <a:rPr lang="id-ID" smtClean="0"/>
              <a:t>asam amino yg mengandung sulphur</a:t>
            </a:r>
            <a:r>
              <a:rPr lang="en-GB" smtClean="0"/>
              <a:t> dan dpt dikonversikan menjadi metionin dan cystein.Kekurangan vit B 12 dan asam folat menggangu metabolisme dan menaikkan kadar homocystein  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Diet kaya sa</a:t>
            </a:r>
            <a:r>
              <a:rPr lang="id-ID" smtClean="0"/>
              <a:t>y</a:t>
            </a:r>
            <a:r>
              <a:rPr lang="en-GB" smtClean="0"/>
              <a:t>ur dan buah menurun</a:t>
            </a:r>
            <a:r>
              <a:rPr lang="id-ID" smtClean="0"/>
              <a:t>kan kadar homocystein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54860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Lipoprotein (A)</a:t>
            </a:r>
            <a:r>
              <a:rPr lang="ar-SA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‏</a:t>
            </a:r>
            <a:endParaRPr lang="en-GB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merupakan partikel dr Ldl cholesterol, menghambat plasminogen aktivator, menyebabkan thrombose</a:t>
            </a:r>
          </a:p>
          <a:p>
            <a:pPr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Dapat diberikan niacin</a:t>
            </a:r>
          </a:p>
        </p:txBody>
      </p:sp>
    </p:spTree>
    <p:extLst>
      <p:ext uri="{BB962C8B-B14F-4D97-AF65-F5344CB8AC3E}">
        <p14:creationId xmlns:p14="http://schemas.microsoft.com/office/powerpoint/2010/main" val="39125073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Tindakan medis utk prevensi stroke sekunder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Obat2 anti thrombotik</a:t>
            </a:r>
          </a:p>
          <a:p>
            <a:pPr lvl="1"/>
            <a:r>
              <a:rPr lang="id-ID" dirty="0" smtClean="0"/>
              <a:t>Aspirin </a:t>
            </a:r>
          </a:p>
          <a:p>
            <a:pPr lvl="1"/>
            <a:r>
              <a:rPr lang="id-ID" dirty="0" smtClean="0"/>
              <a:t>Clopidogrel </a:t>
            </a:r>
          </a:p>
          <a:p>
            <a:pPr lvl="1"/>
            <a:r>
              <a:rPr lang="id-ID" dirty="0" smtClean="0"/>
              <a:t>Ticlopidin</a:t>
            </a:r>
          </a:p>
          <a:p>
            <a:pPr lvl="1"/>
            <a:r>
              <a:rPr lang="id-ID" dirty="0" smtClean="0"/>
              <a:t>Cilostazol</a:t>
            </a:r>
          </a:p>
          <a:p>
            <a:pPr lvl="1"/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190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Mengatur pola makan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Makanan yg membantu menurunkan kolesterol</a:t>
            </a:r>
          </a:p>
          <a:p>
            <a:pPr lvl="1"/>
            <a:r>
              <a:rPr lang="id-ID" dirty="0" smtClean="0"/>
              <a:t>Serat larut yg ada dlm biji2an, mis beras merah  jagung</a:t>
            </a:r>
          </a:p>
          <a:p>
            <a:pPr lvl="1"/>
            <a:r>
              <a:rPr lang="id-ID" dirty="0" smtClean="0"/>
              <a:t>Oat/hevermout </a:t>
            </a:r>
          </a:p>
          <a:p>
            <a:pPr lvl="1"/>
            <a:r>
              <a:rPr lang="id-ID" dirty="0" smtClean="0"/>
              <a:t>Kacang kedele</a:t>
            </a:r>
          </a:p>
          <a:p>
            <a:pPr lvl="1"/>
            <a:r>
              <a:rPr lang="id-ID" dirty="0" smtClean="0"/>
              <a:t>Kacang2 an</a:t>
            </a:r>
          </a:p>
          <a:p>
            <a:pPr lvl="1"/>
            <a:endParaRPr lang="id-ID" dirty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31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4" t="21605" r="41550" b="36420"/>
          <a:stretch>
            <a:fillRect/>
          </a:stretch>
        </p:blipFill>
        <p:spPr bwMode="auto">
          <a:xfrm>
            <a:off x="762000" y="762000"/>
            <a:ext cx="76581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642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7543800" cy="609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dirty="0" smtClean="0">
                <a:effectLst/>
                <a:latin typeface="+mn-lt"/>
              </a:rPr>
              <a:t>Symptomatic </a:t>
            </a:r>
            <a:r>
              <a:rPr lang="en-US" sz="2800" dirty="0" err="1" smtClean="0">
                <a:effectLst/>
                <a:latin typeface="+mn-lt"/>
              </a:rPr>
              <a:t>Extracranial</a:t>
            </a:r>
            <a:r>
              <a:rPr lang="en-US" sz="2800" dirty="0" smtClean="0">
                <a:effectLst/>
                <a:latin typeface="+mn-lt"/>
              </a:rPr>
              <a:t> Carotid Disease</a:t>
            </a:r>
            <a:endParaRPr lang="en-US" sz="2800" dirty="0">
              <a:effectLst/>
              <a:latin typeface="+mn-lt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1800" b="0" smtClean="0">
                <a:effectLst/>
              </a:rPr>
              <a:t>Several randomized and nonrandomized trials have compared surgical intervention (carotid endarterectomy- CEA) with best medical therapy alone.</a:t>
            </a:r>
          </a:p>
          <a:p>
            <a:pPr>
              <a:buFontTx/>
              <a:buNone/>
            </a:pPr>
            <a:endParaRPr lang="en-US" sz="1800" b="0" smtClean="0">
              <a:effectLst/>
            </a:endParaRPr>
          </a:p>
          <a:p>
            <a:r>
              <a:rPr lang="en-US" sz="1800" b="0" smtClean="0">
                <a:effectLst/>
              </a:rPr>
              <a:t>Best medical therapy did not include use of HMG-CoA reductase inhibitors (statins), alternative antiplatelets (such as clopidogrel or sustained-release dipyridamole-aspirin), optimization of BP control, and smoking cessation therapy.</a:t>
            </a:r>
          </a:p>
          <a:p>
            <a:pPr>
              <a:buFontTx/>
              <a:buNone/>
            </a:pPr>
            <a:endParaRPr lang="en-US" sz="1800" b="0" smtClean="0">
              <a:effectLst/>
            </a:endParaRPr>
          </a:p>
          <a:p>
            <a:r>
              <a:rPr lang="en-US" sz="1800" b="0" smtClean="0">
                <a:effectLst/>
              </a:rPr>
              <a:t>Surgical techniques have evolved.</a:t>
            </a:r>
          </a:p>
          <a:p>
            <a:pPr>
              <a:buFontTx/>
              <a:buNone/>
            </a:pPr>
            <a:endParaRPr lang="en-US" sz="1800" b="0" smtClean="0">
              <a:effectLst/>
            </a:endParaRPr>
          </a:p>
          <a:p>
            <a:r>
              <a:rPr lang="en-US" sz="1800" b="0" smtClean="0">
                <a:effectLst/>
              </a:rPr>
              <a:t>Carotid angioplasty and stenting (CAS) have emerged as alternative treatments for stroke prevention in persons deemed at high risk for conventional endarterectomy.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323013"/>
            <a:ext cx="4572000" cy="230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latin typeface="+mn-lt"/>
              </a:rPr>
              <a:t> ©2010 American Heart Association,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466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9779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SECONDARY STROKE PREVENTION:</a:t>
            </a:r>
            <a:br>
              <a:rPr lang="en-US" sz="3200" smtClean="0"/>
            </a:br>
            <a:r>
              <a:rPr lang="en-US" sz="3200" smtClean="0"/>
              <a:t>CAROTID STENOSIS PROCEDURES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" y="1524000"/>
            <a:ext cx="533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n"/>
            </a:pPr>
            <a:r>
              <a:rPr lang="en-US" sz="2200" b="0" dirty="0">
                <a:solidFill>
                  <a:srgbClr val="FF0000"/>
                </a:solidFill>
                <a:latin typeface="Arial" pitchFamily="34" charset="0"/>
              </a:rPr>
              <a:t>Carotid </a:t>
            </a:r>
            <a:r>
              <a:rPr lang="en-US" sz="2200" b="0" dirty="0" err="1">
                <a:solidFill>
                  <a:srgbClr val="FF0000"/>
                </a:solidFill>
                <a:latin typeface="Arial" pitchFamily="34" charset="0"/>
              </a:rPr>
              <a:t>Endarterectomy</a:t>
            </a:r>
            <a:r>
              <a:rPr lang="en-US" sz="2200" b="0" dirty="0">
                <a:solidFill>
                  <a:srgbClr val="FF0000"/>
                </a:solidFill>
                <a:latin typeface="Arial" pitchFamily="34" charset="0"/>
              </a:rPr>
              <a:t> (CEA)</a:t>
            </a:r>
          </a:p>
          <a:p>
            <a:pPr marL="742950" lvl="1" indent="-28575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000" b="0" dirty="0">
                <a:solidFill>
                  <a:srgbClr val="FF0000"/>
                </a:solidFill>
                <a:latin typeface="Arial" pitchFamily="34" charset="0"/>
              </a:rPr>
              <a:t>Clear benefit if 70-99% stenosis</a:t>
            </a:r>
          </a:p>
          <a:p>
            <a:pPr marL="742950" lvl="1" indent="-28575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000" b="0" dirty="0">
                <a:solidFill>
                  <a:srgbClr val="FF0000"/>
                </a:solidFill>
                <a:latin typeface="Arial" pitchFamily="34" charset="0"/>
              </a:rPr>
              <a:t>Some benefit if 50-69% stenosis</a:t>
            </a:r>
          </a:p>
          <a:p>
            <a:pPr marL="742950" lvl="1" indent="-28575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000" b="0" dirty="0">
                <a:solidFill>
                  <a:srgbClr val="FF0000"/>
                </a:solidFill>
                <a:latin typeface="Arial" pitchFamily="34" charset="0"/>
              </a:rPr>
              <a:t>Accept complication rate &lt; 6%</a:t>
            </a:r>
          </a:p>
          <a:p>
            <a:pPr marL="342900" indent="-342900">
              <a:spcBef>
                <a:spcPct val="60000"/>
              </a:spcBef>
              <a:buClr>
                <a:srgbClr val="A50021"/>
              </a:buClr>
              <a:buFont typeface="Wingdings" pitchFamily="2" charset="2"/>
              <a:buChar char="n"/>
            </a:pPr>
            <a:r>
              <a:rPr lang="en-US" sz="2200" b="0" dirty="0">
                <a:solidFill>
                  <a:srgbClr val="FF0000"/>
                </a:solidFill>
                <a:latin typeface="Arial" pitchFamily="34" charset="0"/>
              </a:rPr>
              <a:t>Carotid Angioplasty/Stenting (CAS)</a:t>
            </a:r>
          </a:p>
          <a:p>
            <a:pPr marL="742950" lvl="1" indent="-28575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000" b="0" dirty="0">
                <a:solidFill>
                  <a:srgbClr val="FF0000"/>
                </a:solidFill>
                <a:latin typeface="Arial" pitchFamily="34" charset="0"/>
              </a:rPr>
              <a:t>Now, option only in </a:t>
            </a:r>
            <a:r>
              <a:rPr lang="en-US" sz="2000" u="sng" dirty="0">
                <a:solidFill>
                  <a:srgbClr val="FF0000"/>
                </a:solidFill>
                <a:latin typeface="Arial" pitchFamily="34" charset="0"/>
              </a:rPr>
              <a:t>high-risk </a:t>
            </a:r>
            <a:r>
              <a:rPr lang="en-US" sz="2000" u="sng" dirty="0" err="1">
                <a:solidFill>
                  <a:srgbClr val="FF0000"/>
                </a:solidFill>
                <a:latin typeface="Arial" pitchFamily="34" charset="0"/>
              </a:rPr>
              <a:t>pts</a:t>
            </a:r>
            <a:endParaRPr lang="en-US" sz="2000" u="sng" dirty="0">
              <a:solidFill>
                <a:srgbClr val="FF0000"/>
              </a:solidFill>
              <a:latin typeface="Arial" pitchFamily="34" charset="0"/>
            </a:endParaRPr>
          </a:p>
          <a:p>
            <a:pPr marL="1143000" lvl="2" indent="-22860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b="0" dirty="0">
                <a:solidFill>
                  <a:srgbClr val="FF0000"/>
                </a:solidFill>
                <a:latin typeface="Arial" pitchFamily="34" charset="0"/>
              </a:rPr>
              <a:t>Restenosis after CEA</a:t>
            </a:r>
          </a:p>
          <a:p>
            <a:pPr marL="1143000" lvl="2" indent="-22860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b="0" dirty="0">
                <a:solidFill>
                  <a:srgbClr val="FF0000"/>
                </a:solidFill>
                <a:latin typeface="Arial" pitchFamily="34" charset="0"/>
              </a:rPr>
              <a:t>Radiation-induced stenosis</a:t>
            </a:r>
          </a:p>
          <a:p>
            <a:pPr marL="1143000" lvl="2" indent="-22860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b="0" dirty="0">
                <a:solidFill>
                  <a:srgbClr val="FF0000"/>
                </a:solidFill>
                <a:latin typeface="Arial" pitchFamily="34" charset="0"/>
              </a:rPr>
              <a:t>Increased medical risk for CEA</a:t>
            </a:r>
          </a:p>
          <a:p>
            <a:pPr marL="1143000" lvl="2" indent="-22860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§"/>
            </a:pPr>
            <a:r>
              <a:rPr lang="en-US" b="0" dirty="0">
                <a:solidFill>
                  <a:srgbClr val="FF0000"/>
                </a:solidFill>
                <a:latin typeface="Arial" pitchFamily="34" charset="0"/>
              </a:rPr>
              <a:t>Contralateral carotid occlusion</a:t>
            </a:r>
          </a:p>
          <a:p>
            <a:pPr marL="742950" lvl="1" indent="-285750">
              <a:spcBef>
                <a:spcPct val="20000"/>
              </a:spcBef>
              <a:buClr>
                <a:srgbClr val="A50021"/>
              </a:buClr>
              <a:buFont typeface="Wingdings" pitchFamily="2" charset="2"/>
              <a:buChar char="Ø"/>
            </a:pPr>
            <a:r>
              <a:rPr lang="en-US" sz="2000" b="0" dirty="0">
                <a:solidFill>
                  <a:srgbClr val="FF0000"/>
                </a:solidFill>
                <a:latin typeface="Arial" pitchFamily="34" charset="0"/>
              </a:rPr>
              <a:t>Cerebral protection devices improving, trials continue</a:t>
            </a:r>
            <a:endParaRPr lang="en-US" b="0" i="1" dirty="0">
              <a:solidFill>
                <a:srgbClr val="FF0000"/>
              </a:solidFill>
              <a:latin typeface="Arial" pitchFamily="34" charset="0"/>
            </a:endParaRPr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5194300" y="1558925"/>
            <a:ext cx="3733800" cy="4232275"/>
            <a:chOff x="3024" y="1152"/>
            <a:chExt cx="2352" cy="2666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3861" y="2992"/>
              <a:ext cx="288" cy="81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id-ID">
                <a:latin typeface="Arial" pitchFamily="34" charset="0"/>
              </a:endParaRPr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 rot="2072746">
              <a:off x="4911" y="1152"/>
              <a:ext cx="282" cy="576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 b="0"/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 rot="-1774102">
              <a:off x="3621" y="2176"/>
              <a:ext cx="192" cy="1008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 b="0"/>
            </a:p>
          </p:txBody>
        </p:sp>
        <p:sp>
          <p:nvSpPr>
            <p:cNvPr id="41992" name="AutoShape 8"/>
            <p:cNvSpPr>
              <a:spLocks noChangeArrowheads="1"/>
            </p:cNvSpPr>
            <p:nvPr/>
          </p:nvSpPr>
          <p:spPr bwMode="auto">
            <a:xfrm rot="1865188">
              <a:off x="3957" y="2676"/>
              <a:ext cx="403" cy="40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02 h 21600"/>
                <a:gd name="T14" fmla="*/ 17098 w 21600"/>
                <a:gd name="T15" fmla="*/ 1709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993" name="AutoShape 9"/>
            <p:cNvSpPr>
              <a:spLocks noChangeArrowheads="1"/>
            </p:cNvSpPr>
            <p:nvPr/>
          </p:nvSpPr>
          <p:spPr bwMode="auto">
            <a:xfrm rot="-8863379">
              <a:off x="4664" y="1511"/>
              <a:ext cx="403" cy="40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491 h 21600"/>
                <a:gd name="T14" fmla="*/ 17098 w 21600"/>
                <a:gd name="T15" fmla="*/ 171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id-ID"/>
            </a:p>
          </p:txBody>
        </p:sp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 rot="2100000">
              <a:off x="4848" y="1530"/>
              <a:ext cx="28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4797" y="1541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D</a:t>
              </a:r>
            </a:p>
          </p:txBody>
        </p:sp>
        <p:sp>
          <p:nvSpPr>
            <p:cNvPr id="41996" name="AutoShape 12"/>
            <p:cNvSpPr>
              <a:spLocks noChangeArrowheads="1"/>
            </p:cNvSpPr>
            <p:nvPr/>
          </p:nvSpPr>
          <p:spPr bwMode="auto">
            <a:xfrm rot="-8880000">
              <a:off x="4407" y="1832"/>
              <a:ext cx="403" cy="576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id-ID" b="0"/>
            </a:p>
          </p:txBody>
        </p:sp>
        <p:sp>
          <p:nvSpPr>
            <p:cNvPr id="41997" name="AutoShape 13"/>
            <p:cNvSpPr>
              <a:spLocks noChangeArrowheads="1"/>
            </p:cNvSpPr>
            <p:nvPr/>
          </p:nvSpPr>
          <p:spPr bwMode="auto">
            <a:xfrm rot="1800668">
              <a:off x="4201" y="2178"/>
              <a:ext cx="403" cy="576"/>
            </a:xfrm>
            <a:prstGeom prst="triangle">
              <a:avLst>
                <a:gd name="adj" fmla="val 50000"/>
              </a:avLst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id-ID" b="0"/>
            </a:p>
          </p:txBody>
        </p:sp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 rot="-3480000">
              <a:off x="4191" y="2268"/>
              <a:ext cx="576" cy="10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/>
            <a:p>
              <a:endParaRPr lang="id-ID" b="0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 rot="2100000">
              <a:off x="4451" y="2275"/>
              <a:ext cx="11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000" name="Text Box 16"/>
            <p:cNvSpPr txBox="1">
              <a:spLocks noChangeArrowheads="1"/>
            </p:cNvSpPr>
            <p:nvPr/>
          </p:nvSpPr>
          <p:spPr bwMode="auto">
            <a:xfrm>
              <a:off x="4508" y="1993"/>
              <a:ext cx="2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  <a:latin typeface="Arial" pitchFamily="34" charset="0"/>
                </a:rPr>
                <a:t>N</a:t>
              </a:r>
            </a:p>
          </p:txBody>
        </p: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4556" y="2492"/>
              <a:ext cx="8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algn="ctr"/>
              <a:r>
                <a:rPr lang="en-US" b="0">
                  <a:solidFill>
                    <a:srgbClr val="FFFFCC"/>
                  </a:solidFill>
                  <a:latin typeface="Arial" pitchFamily="34" charset="0"/>
                </a:rPr>
                <a:t>stenosis</a:t>
              </a:r>
            </a:p>
            <a:p>
              <a:pPr algn="ctr"/>
              <a:r>
                <a:rPr lang="en-US" b="0">
                  <a:solidFill>
                    <a:srgbClr val="FFFFCC"/>
                  </a:solidFill>
                  <a:latin typeface="Arial" pitchFamily="34" charset="0"/>
                </a:rPr>
                <a:t>in ICA bulb</a:t>
              </a:r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H="1" flipV="1">
              <a:off x="4596" y="2348"/>
              <a:ext cx="240" cy="192"/>
            </a:xfrm>
            <a:prstGeom prst="line">
              <a:avLst/>
            </a:prstGeom>
            <a:noFill/>
            <a:ln w="57150">
              <a:solidFill>
                <a:srgbClr val="FFFF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3412" y="1631"/>
              <a:ext cx="68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algn="ctr"/>
              <a:r>
                <a:rPr lang="en-US" dirty="0">
                  <a:latin typeface="Arial" pitchFamily="34" charset="0"/>
                </a:rPr>
                <a:t>External</a:t>
              </a:r>
            </a:p>
            <a:p>
              <a:pPr algn="ctr"/>
              <a:r>
                <a:rPr lang="en-US" dirty="0">
                  <a:latin typeface="Arial" pitchFamily="34" charset="0"/>
                </a:rPr>
                <a:t>Carotid</a:t>
              </a:r>
            </a:p>
            <a:p>
              <a:pPr algn="ctr"/>
              <a:r>
                <a:rPr lang="en-US" dirty="0">
                  <a:latin typeface="Arial" pitchFamily="34" charset="0"/>
                </a:rPr>
                <a:t>Artery</a:t>
              </a:r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4132" y="1152"/>
              <a:ext cx="63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algn="ctr"/>
              <a:r>
                <a:rPr lang="en-US">
                  <a:latin typeface="Arial" pitchFamily="34" charset="0"/>
                </a:rPr>
                <a:t>Internal</a:t>
              </a:r>
            </a:p>
            <a:p>
              <a:pPr algn="ctr"/>
              <a:r>
                <a:rPr lang="en-US">
                  <a:latin typeface="Arial" pitchFamily="34" charset="0"/>
                </a:rPr>
                <a:t>Carotid</a:t>
              </a:r>
            </a:p>
            <a:p>
              <a:pPr algn="ctr"/>
              <a:r>
                <a:rPr lang="en-US">
                  <a:latin typeface="Arial" pitchFamily="34" charset="0"/>
                </a:rPr>
                <a:t>Artery</a:t>
              </a:r>
            </a:p>
          </p:txBody>
        </p:sp>
        <p:sp>
          <p:nvSpPr>
            <p:cNvPr id="42005" name="Text Box 21"/>
            <p:cNvSpPr txBox="1">
              <a:spLocks noChangeArrowheads="1"/>
            </p:cNvSpPr>
            <p:nvPr/>
          </p:nvSpPr>
          <p:spPr bwMode="auto">
            <a:xfrm>
              <a:off x="3024" y="3215"/>
              <a:ext cx="81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algn="r"/>
              <a:r>
                <a:rPr lang="en-US" dirty="0">
                  <a:latin typeface="Arial" pitchFamily="34" charset="0"/>
                </a:rPr>
                <a:t>Common</a:t>
              </a:r>
            </a:p>
            <a:p>
              <a:pPr algn="r"/>
              <a:r>
                <a:rPr lang="en-US" dirty="0">
                  <a:latin typeface="Arial" pitchFamily="34" charset="0"/>
                </a:rPr>
                <a:t>Carotid</a:t>
              </a:r>
            </a:p>
            <a:p>
              <a:pPr algn="r"/>
              <a:r>
                <a:rPr lang="en-US" dirty="0">
                  <a:latin typeface="Arial" pitchFamily="34" charset="0"/>
                </a:rPr>
                <a:t>Artery</a:t>
              </a:r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4326" y="3062"/>
              <a:ext cx="986" cy="756"/>
            </a:xfrm>
            <a:prstGeom prst="rect">
              <a:avLst/>
            </a:prstGeom>
            <a:gradFill rotWithShape="1">
              <a:gsLst>
                <a:gs pos="0">
                  <a:srgbClr val="000066"/>
                </a:gs>
                <a:gs pos="100000">
                  <a:srgbClr val="00002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Futura Lt BT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Futura Lt BT" pitchFamily="34" charset="0"/>
                </a:defRPr>
              </a:lvl9pPr>
            </a:lstStyle>
            <a:p>
              <a:pPr algn="ctr"/>
              <a:r>
                <a:rPr lang="en-US" dirty="0">
                  <a:solidFill>
                    <a:schemeClr val="bg1"/>
                  </a:solidFill>
                  <a:latin typeface="Arial" pitchFamily="34" charset="0"/>
                </a:rPr>
                <a:t>% stenosis 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pitchFamily="34" charset="0"/>
                </a:rPr>
                <a:t>= (D-N)/D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pitchFamily="34" charset="0"/>
                </a:rPr>
                <a:t>by contrast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Arial" pitchFamily="34" charset="0"/>
                </a:rPr>
                <a:t>angiography</a:t>
              </a:r>
              <a:endParaRPr lang="en-US" sz="2400" dirty="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496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7630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800" dirty="0" smtClean="0">
                <a:effectLst/>
                <a:latin typeface="+mn-lt"/>
              </a:rPr>
              <a:t>Carotid </a:t>
            </a:r>
            <a:r>
              <a:rPr lang="en-US" sz="2800" dirty="0" err="1" smtClean="0">
                <a:effectLst/>
                <a:latin typeface="+mn-lt"/>
              </a:rPr>
              <a:t>Endarterectomy</a:t>
            </a:r>
            <a:r>
              <a:rPr lang="en-US" sz="2800" dirty="0" smtClean="0">
                <a:effectLst/>
                <a:latin typeface="+mn-lt"/>
              </a:rPr>
              <a:t>: Conventional Gold Standard Surgical Treatment</a:t>
            </a:r>
            <a:endParaRPr lang="en-US" sz="2800" dirty="0">
              <a:latin typeface="+mn-lt"/>
            </a:endParaRPr>
          </a:p>
        </p:txBody>
      </p:sp>
      <p:pic>
        <p:nvPicPr>
          <p:cNvPr id="25603" name="Picture 7" descr="Ulcer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916" y="1524000"/>
            <a:ext cx="3157967" cy="4664075"/>
          </a:xfrm>
          <a:ln w="38100">
            <a:solidFill>
              <a:schemeClr val="tx1"/>
            </a:solidFill>
          </a:ln>
        </p:spPr>
      </p:pic>
      <p:pic>
        <p:nvPicPr>
          <p:cNvPr id="25604" name="Picture 6" descr="Ulcer Path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752600"/>
            <a:ext cx="2867025" cy="4343400"/>
          </a:xfrm>
          <a:ln w="38100"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-304800" y="6227763"/>
            <a:ext cx="9753600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 dirty="0">
                <a:latin typeface="+mn-lt"/>
              </a:rPr>
              <a:t>Left image: High grade internal carotid artery </a:t>
            </a:r>
            <a:r>
              <a:rPr lang="en-US" sz="1400" dirty="0" err="1">
                <a:latin typeface="+mn-lt"/>
              </a:rPr>
              <a:t>stenosis</a:t>
            </a:r>
            <a:r>
              <a:rPr lang="en-US" sz="1400" dirty="0">
                <a:latin typeface="+mn-lt"/>
              </a:rPr>
              <a:t>, digital subtraction image, suggestive of ulceration.  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1400" dirty="0">
                <a:latin typeface="+mn-lt"/>
              </a:rPr>
              <a:t>Right image: pathologic specimen of carotid artery plaque with thrombus.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" y="6704013"/>
            <a:ext cx="4572000" cy="2301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latin typeface="+mn-lt"/>
              </a:rPr>
              <a:t> ©2010 American Heart Association,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0297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sz="6000" dirty="0" smtClean="0"/>
              <a:t>Terima kasih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38400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hlinkClick r:id="rId2" action="ppaction://hlinkpres?slideindex=1&amp;slidetitle="/>
              </a:rPr>
              <a:t>stroke and dislipidaemia\dyslipidaemia and cerebrovasculair disease 30 November 2013.ppt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075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Makanan yg berpengaruh thd pencegahan stroke</a:t>
            </a:r>
          </a:p>
          <a:p>
            <a:pPr lvl="1"/>
            <a:r>
              <a:rPr lang="id-ID" dirty="0" smtClean="0"/>
              <a:t>Mkn yg membentu mencegah homocystein mis as folat, b6,b12 riboflavin</a:t>
            </a:r>
          </a:p>
          <a:p>
            <a:pPr lvl="1"/>
            <a:r>
              <a:rPr lang="id-ID" dirty="0" smtClean="0"/>
              <a:t>Susu dan ca</a:t>
            </a:r>
          </a:p>
          <a:p>
            <a:pPr lvl="1"/>
            <a:r>
              <a:rPr lang="id-ID" dirty="0" smtClean="0"/>
              <a:t>Ikan yg mengandung omega 3</a:t>
            </a:r>
          </a:p>
          <a:p>
            <a:pPr lvl="1"/>
            <a:r>
              <a:rPr lang="id-ID" dirty="0" smtClean="0"/>
              <a:t>Mkn kaya vit C ,E  dan beta karoten</a:t>
            </a:r>
          </a:p>
          <a:p>
            <a:pPr lvl="1"/>
            <a:r>
              <a:rPr lang="id-ID" dirty="0" smtClean="0"/>
              <a:t>Teh hitam/hijau</a:t>
            </a:r>
          </a:p>
          <a:p>
            <a:pPr lvl="1"/>
            <a:r>
              <a:rPr lang="id-ID" dirty="0" smtClean="0"/>
              <a:t>Buah2an dan sayuran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71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Menghentikan merokok</a:t>
            </a:r>
          </a:p>
          <a:p>
            <a:pPr lvl="1"/>
            <a:r>
              <a:rPr lang="id-ID" dirty="0" smtClean="0"/>
              <a:t>Rokok meningkatkan koagubilitas, viskositas drh, menaikkan kdr fibrinogen, meningkatkan aggregasi, menurunkan HDL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02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Menghindari alkohol dan penyalah gunaan obat</a:t>
            </a:r>
          </a:p>
          <a:p>
            <a:pPr lvl="1"/>
            <a:r>
              <a:rPr lang="id-ID" dirty="0" smtClean="0"/>
              <a:t>Meningkatkan aggregasi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090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Melakukan OR yg teratur</a:t>
            </a:r>
          </a:p>
          <a:p>
            <a:pPr lvl="1"/>
            <a:r>
              <a:rPr lang="id-ID" dirty="0" smtClean="0"/>
              <a:t>Aktivitas fisik yg mempunyai nilai aerobik mis jln cepat , sepeda, renang, akan menurunkan tek drh, menurunkan kdr gula, menurunkan BB</a:t>
            </a:r>
          </a:p>
          <a:p>
            <a:pPr lvl="1"/>
            <a:r>
              <a:rPr lang="id-ID" dirty="0" smtClean="0"/>
              <a:t>Menurunkan aktivitas platelet, dan fibrinogen, menaikkan aktivitas tissue plaminogen aktivator dan HDL.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015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_BAR" val="1"/>
  <p:tag name="IR_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_BAR" val="1"/>
  <p:tag name="IR_TYPE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IS_BAR" val="1"/>
  <p:tag name="IR_TYPE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419</TotalTime>
  <Words>2478</Words>
  <Application>Microsoft Office PowerPoint</Application>
  <PresentationFormat>On-screen Show (4:3)</PresentationFormat>
  <Paragraphs>417</Paragraphs>
  <Slides>55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73" baseType="lpstr">
      <vt:lpstr>Arial Unicode MS</vt:lpstr>
      <vt:lpstr>MS PGothic</vt:lpstr>
      <vt:lpstr>MS PGothic</vt:lpstr>
      <vt:lpstr>AdvOT9069d8b3.B</vt:lpstr>
      <vt:lpstr>Arial</vt:lpstr>
      <vt:lpstr>Bodoni MT</vt:lpstr>
      <vt:lpstr>Calibri</vt:lpstr>
      <vt:lpstr>Gill Sans MT</vt:lpstr>
      <vt:lpstr>GillSans</vt:lpstr>
      <vt:lpstr>GillSans-Bold</vt:lpstr>
      <vt:lpstr>Majalla UI</vt:lpstr>
      <vt:lpstr>Symbol</vt:lpstr>
      <vt:lpstr>Tahoma</vt:lpstr>
      <vt:lpstr>Times New Roman</vt:lpstr>
      <vt:lpstr>Verdana</vt:lpstr>
      <vt:lpstr>Wingdings</vt:lpstr>
      <vt:lpstr>Wingdings 2</vt:lpstr>
      <vt:lpstr>Solstice</vt:lpstr>
      <vt:lpstr>Pencegahan stroke ulang/secundair</vt:lpstr>
      <vt:lpstr>Pencegahan stroke meliputi</vt:lpstr>
      <vt:lpstr>PowerPoint Presentation</vt:lpstr>
      <vt:lpstr>Gaya hidup sehat</vt:lpstr>
      <vt:lpstr>Mengatur pola makan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Mengendalikan faktor resiko stroke</vt:lpstr>
      <vt:lpstr>Pentingnya mengetahui faktor resiko</vt:lpstr>
      <vt:lpstr>Faktor resiko yang dapat diubah</vt:lpstr>
      <vt:lpstr>PowerPoint Presentation</vt:lpstr>
      <vt:lpstr>Faktor resiko yang sangat dapat diubah</vt:lpstr>
      <vt:lpstr>PowerPoint Presentation</vt:lpstr>
      <vt:lpstr>Faktor resiko yang tak dapat diubah</vt:lpstr>
      <vt:lpstr>Faktor resiko yang tak dapat diubah</vt:lpstr>
      <vt:lpstr>Faktor resiko yang dapat diubah</vt:lpstr>
      <vt:lpstr>Hypertensi/tekanan darah tinggi</vt:lpstr>
      <vt:lpstr>Hipertensi sebagai salah satu penyebab stroke sekunder</vt:lpstr>
      <vt:lpstr>PowerPoint Presentation</vt:lpstr>
      <vt:lpstr>PowerPoint Presentation</vt:lpstr>
      <vt:lpstr>Diabetes mellitus</vt:lpstr>
      <vt:lpstr>PENYAKIT JANTUNG/ATRIAL FIBRILLATION</vt:lpstr>
      <vt:lpstr>PowerPoint Presentation</vt:lpstr>
      <vt:lpstr>PowerPoint Presentation</vt:lpstr>
      <vt:lpstr>Recommendations</vt:lpstr>
      <vt:lpstr>PowerPoint Presentation</vt:lpstr>
      <vt:lpstr>PowerPoint Presentation</vt:lpstr>
      <vt:lpstr>Kenaikan kadar lemak drh/cholesterol dsbnya</vt:lpstr>
      <vt:lpstr>Darimanakah kolesterol berasal?</vt:lpstr>
      <vt:lpstr>Jenis-jenis kolesterol</vt:lpstr>
      <vt:lpstr>Faktor-faktor risiko yang mempercepat terjadinya aterosklerosis</vt:lpstr>
      <vt:lpstr>Apa yang harus dilakukan?</vt:lpstr>
      <vt:lpstr>Berapakah target LDL-C yang harus dicapai?</vt:lpstr>
      <vt:lpstr>PowerPoint Presentation</vt:lpstr>
      <vt:lpstr>PowerPoint Presentation</vt:lpstr>
      <vt:lpstr>Who to Treat: New US Guidelines</vt:lpstr>
      <vt:lpstr>Intensity of Statin Therapy</vt:lpstr>
      <vt:lpstr>Intensity of Treatment</vt:lpstr>
      <vt:lpstr>Penyempitan pemb drh carotis</vt:lpstr>
      <vt:lpstr>Kegemukan</vt:lpstr>
      <vt:lpstr>Faktor resiko yang sangat dpt diubah</vt:lpstr>
      <vt:lpstr>Metabolik sindrom</vt:lpstr>
      <vt:lpstr>Gangguan pola tidur</vt:lpstr>
      <vt:lpstr>Homocystein</vt:lpstr>
      <vt:lpstr>Lipoprotein (A)‏</vt:lpstr>
      <vt:lpstr>Tindakan medis utk prevensi stroke sekunder </vt:lpstr>
      <vt:lpstr>PowerPoint Presentation</vt:lpstr>
      <vt:lpstr>Symptomatic Extracranial Carotid Disease</vt:lpstr>
      <vt:lpstr>SECONDARY STROKE PREVENTION: CAROTID STENOSIS PROCEDURES</vt:lpstr>
      <vt:lpstr>Carotid Endarterectomy: Conventional Gold Standard Surgical Treatment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Pencegahan stroke ulang/secundair</dc:title>
  <dc:creator>Dr. Laksmi</dc:creator>
  <cp:lastModifiedBy>Administrator</cp:lastModifiedBy>
  <cp:revision>33</cp:revision>
  <dcterms:created xsi:type="dcterms:W3CDTF">2014-06-05T15:35:06Z</dcterms:created>
  <dcterms:modified xsi:type="dcterms:W3CDTF">2016-10-28T02:27:56Z</dcterms:modified>
</cp:coreProperties>
</file>