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7"/>
  </p:notesMasterIdLst>
  <p:sldIdLst>
    <p:sldId id="256" r:id="rId2"/>
    <p:sldId id="305" r:id="rId3"/>
    <p:sldId id="310" r:id="rId4"/>
    <p:sldId id="311" r:id="rId5"/>
    <p:sldId id="340" r:id="rId6"/>
    <p:sldId id="338" r:id="rId7"/>
    <p:sldId id="306" r:id="rId8"/>
    <p:sldId id="307" r:id="rId9"/>
    <p:sldId id="308" r:id="rId10"/>
    <p:sldId id="313" r:id="rId11"/>
    <p:sldId id="334" r:id="rId12"/>
    <p:sldId id="315" r:id="rId13"/>
    <p:sldId id="320" r:id="rId14"/>
    <p:sldId id="268" r:id="rId15"/>
    <p:sldId id="335" r:id="rId16"/>
    <p:sldId id="336" r:id="rId17"/>
    <p:sldId id="322" r:id="rId18"/>
    <p:sldId id="329" r:id="rId19"/>
    <p:sldId id="330" r:id="rId20"/>
    <p:sldId id="332" r:id="rId21"/>
    <p:sldId id="325" r:id="rId22"/>
    <p:sldId id="323" r:id="rId23"/>
    <p:sldId id="339" r:id="rId24"/>
    <p:sldId id="300" r:id="rId25"/>
    <p:sldId id="341"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Garamond" pitchFamily="18" charset="0"/>
        <a:ea typeface="+mn-ea"/>
        <a:cs typeface="+mn-cs"/>
      </a:defRPr>
    </a:lvl2pPr>
    <a:lvl3pPr marL="914400" algn="l" rtl="0" fontAlgn="base">
      <a:spcBef>
        <a:spcPct val="0"/>
      </a:spcBef>
      <a:spcAft>
        <a:spcPct val="0"/>
      </a:spcAft>
      <a:defRPr kern="1200">
        <a:solidFill>
          <a:schemeClr val="tx1"/>
        </a:solidFill>
        <a:latin typeface="Garamond" pitchFamily="18" charset="0"/>
        <a:ea typeface="+mn-ea"/>
        <a:cs typeface="+mn-cs"/>
      </a:defRPr>
    </a:lvl3pPr>
    <a:lvl4pPr marL="1371600" algn="l" rtl="0" fontAlgn="base">
      <a:spcBef>
        <a:spcPct val="0"/>
      </a:spcBef>
      <a:spcAft>
        <a:spcPct val="0"/>
      </a:spcAft>
      <a:defRPr kern="1200">
        <a:solidFill>
          <a:schemeClr val="tx1"/>
        </a:solidFill>
        <a:latin typeface="Garamond" pitchFamily="18" charset="0"/>
        <a:ea typeface="+mn-ea"/>
        <a:cs typeface="+mn-cs"/>
      </a:defRPr>
    </a:lvl4pPr>
    <a:lvl5pPr marL="1828800" algn="l" rtl="0" fontAlgn="base">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09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7EAD4E-B0C0-4B4B-9E7C-C75287FA506B}" type="datetimeFigureOut">
              <a:rPr lang="en-US" smtClean="0"/>
              <a:pPr/>
              <a:t>6/16/2015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C27FB1-CAD4-4E4F-9E8D-2D6FA4EF1C4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BEA6FEC8-3AF3-42EF-A7C6-C0BF5CDA3627}" type="slidenum">
              <a:rPr lang="en-US" smtClean="0"/>
              <a:pPr/>
              <a:t>5</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smtClean="0"/>
              <a:t>Dysphagia has been identified as an independent predictor of mortality in stroke patient and is an important risk factor for aspiration pneumonia and malnutrition.</a:t>
            </a:r>
          </a:p>
          <a:p>
            <a:pPr eaLnBrk="1" hangingPunct="1"/>
            <a:r>
              <a:rPr lang="en-US" smtClean="0"/>
              <a:t>Both aspiration pneumonia and dysphagia are associated with increased length of stay in hospital and thus are very costly to the healthcare system.   (Rosenvinge and Starke, 2005)</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hangingPunct="0">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hangingPunct="0">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hangingPunct="0">
                  <a:defRPr/>
                </a:pPr>
                <a:endParaRPr lang="en-US"/>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eaLnBrk="0" hangingPunct="0">
                  <a:defRPr/>
                </a:pPr>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hangingPunct="0">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eaLnBrk="0" hangingPunct="0">
                <a:defRPr/>
              </a:pPr>
              <a:endParaRPr lang="en-US"/>
            </a:p>
          </p:txBody>
        </p:sp>
      </p:grpSp>
      <p:sp>
        <p:nvSpPr>
          <p:cNvPr id="513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51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BE43A2C2-7C61-4C96-AA1D-C23BD0434DB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A0DDF092-EE41-4C2C-81F8-63751A2DE224}"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88C5FB63-6D1B-4121-BB70-86B8ACCFE932}"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91C4D4C2-D223-4131-9C9C-0B791E991059}"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41B2A759-A664-4EB6-8A70-32CC712F9564}"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1A523C14-1D9C-4A9E-B4D3-682295FD338C}"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290129D6-F095-4C6E-A378-A729B08A3F45}" type="slidenum">
              <a:rPr lang="en-US"/>
              <a:pPr>
                <a:defRPr/>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D0079E83-CF51-4E62-8577-7B6FF5D0DA6F}"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1947FE5B-FCA8-4164-BE53-8D65B7AFC2EA}" type="slidenum">
              <a:rPr lang="en-US"/>
              <a:pPr>
                <a:defRPr/>
              </a:pPr>
              <a:t>‹#›</a:t>
            </a:fld>
            <a:endParaRPr 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9A491328-5B9B-4DB1-8FEC-3CD56ED7CE8D}"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3652B589-FDEB-49AB-A866-07D1B5281A48}"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09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74F2BE94-BF66-41FD-B471-82A5FD90336C}" type="slidenum">
              <a:rPr lang="en-US"/>
              <a:pPr>
                <a:defRPr/>
              </a:pPr>
              <a:t>‹#›</a:t>
            </a:fld>
            <a:endParaRPr lang="en-US"/>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410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hangingPunct="0">
                  <a:defRPr/>
                </a:pPr>
                <a:endParaRPr lang="en-US"/>
              </a:p>
            </p:txBody>
          </p:sp>
          <p:sp>
            <p:nvSpPr>
              <p:cNvPr id="410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hangingPunct="0">
                  <a:defRPr/>
                </a:pPr>
                <a:endParaRPr lang="en-US"/>
              </a:p>
            </p:txBody>
          </p:sp>
          <p:sp>
            <p:nvSpPr>
              <p:cNvPr id="410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hangingPunct="0">
                  <a:defRPr/>
                </a:pPr>
                <a:endParaRPr lang="en-US"/>
              </a:p>
            </p:txBody>
          </p:sp>
          <p:sp>
            <p:nvSpPr>
              <p:cNvPr id="410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eaLnBrk="0" hangingPunct="0">
                  <a:defRPr/>
                </a:pPr>
                <a:endParaRPr lang="en-US"/>
              </a:p>
            </p:txBody>
          </p:sp>
          <p:sp>
            <p:nvSpPr>
              <p:cNvPr id="410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hangingPunct="0">
                  <a:defRPr/>
                </a:pPr>
                <a:endParaRPr lang="en-US"/>
              </a:p>
            </p:txBody>
          </p:sp>
        </p:grpSp>
        <p:sp>
          <p:nvSpPr>
            <p:cNvPr id="410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410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eaLnBrk="0" hangingPunct="0">
                <a:defRPr/>
              </a:pPr>
              <a:endParaRPr lang="en-US"/>
            </a:p>
          </p:txBody>
        </p:sp>
      </p:grpSp>
      <p:sp>
        <p:nvSpPr>
          <p:cNvPr id="410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1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US"/>
          </a:p>
        </p:txBody>
      </p:sp>
      <p:sp>
        <p:nvSpPr>
          <p:cNvPr id="411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21"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en.wikipedia.org/wiki/Image:Pneumonia_x-ray.jpg"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en.wikipedia.org/wiki/Image:Pleural_effusion.jpg"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en.wikipedia.org/wiki/Image:New_Pneumonia_cartoon.jpg"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1447800"/>
            <a:ext cx="7772400" cy="1920875"/>
          </a:xfrm>
        </p:spPr>
        <p:txBody>
          <a:bodyPr/>
          <a:lstStyle/>
          <a:p>
            <a:pPr eaLnBrk="1" hangingPunct="1">
              <a:defRPr/>
            </a:pPr>
            <a:r>
              <a:rPr lang="en-US" dirty="0"/>
              <a:t>PNEUMONIA</a:t>
            </a:r>
          </a:p>
        </p:txBody>
      </p:sp>
      <p:sp>
        <p:nvSpPr>
          <p:cNvPr id="3075" name="TextBox 2"/>
          <p:cNvSpPr txBox="1">
            <a:spLocks noChangeArrowheads="1"/>
          </p:cNvSpPr>
          <p:nvPr/>
        </p:nvSpPr>
        <p:spPr bwMode="auto">
          <a:xfrm>
            <a:off x="2514600" y="4343400"/>
            <a:ext cx="3646488" cy="1016000"/>
          </a:xfrm>
          <a:prstGeom prst="rect">
            <a:avLst/>
          </a:prstGeom>
          <a:noFill/>
          <a:ln w="9525">
            <a:noFill/>
            <a:miter lim="800000"/>
            <a:headEnd/>
            <a:tailEnd/>
          </a:ln>
        </p:spPr>
        <p:txBody>
          <a:bodyPr wrap="none">
            <a:spAutoFit/>
          </a:bodyPr>
          <a:lstStyle/>
          <a:p>
            <a:r>
              <a:rPr lang="en-US" sz="2000">
                <a:solidFill>
                  <a:srgbClr val="FFFF00"/>
                </a:solidFill>
              </a:rPr>
              <a:t>Dr. Sapto priatmo, Sp.PD</a:t>
            </a:r>
          </a:p>
          <a:p>
            <a:r>
              <a:rPr lang="en-US" sz="2000">
                <a:solidFill>
                  <a:srgbClr val="FFFF00"/>
                </a:solidFill>
              </a:rPr>
              <a:t>SMF Penyakit Dalam</a:t>
            </a:r>
          </a:p>
          <a:p>
            <a:r>
              <a:rPr lang="en-US" sz="2000">
                <a:solidFill>
                  <a:srgbClr val="FFFF00"/>
                </a:solidFill>
              </a:rPr>
              <a:t>RS BETHESDA YOGYAKARTA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eaLnBrk="1" hangingPunct="1">
              <a:defRPr/>
            </a:pPr>
            <a:r>
              <a:rPr lang="en-US" dirty="0" smtClean="0"/>
              <a:t>Diagnosis – </a:t>
            </a:r>
            <a:r>
              <a:rPr lang="en-US" dirty="0" err="1" smtClean="0"/>
              <a:t>Rongent</a:t>
            </a:r>
            <a:r>
              <a:rPr lang="en-US" dirty="0" smtClean="0"/>
              <a:t> </a:t>
            </a:r>
            <a:r>
              <a:rPr lang="en-US" dirty="0" err="1" smtClean="0"/>
              <a:t>paru</a:t>
            </a:r>
            <a:endParaRPr lang="en-US" dirty="0"/>
          </a:p>
        </p:txBody>
      </p:sp>
      <p:sp>
        <p:nvSpPr>
          <p:cNvPr id="18435" name="Rectangle 3"/>
          <p:cNvSpPr>
            <a:spLocks noGrp="1" noChangeArrowheads="1"/>
          </p:cNvSpPr>
          <p:nvPr>
            <p:ph type="body" sz="half" idx="4294967295"/>
          </p:nvPr>
        </p:nvSpPr>
        <p:spPr>
          <a:xfrm>
            <a:off x="457200" y="1676400"/>
            <a:ext cx="3581400" cy="4525963"/>
          </a:xfrm>
        </p:spPr>
        <p:txBody>
          <a:bodyPr/>
          <a:lstStyle/>
          <a:p>
            <a:pPr eaLnBrk="1" hangingPunct="1">
              <a:defRPr/>
            </a:pPr>
            <a:r>
              <a:rPr lang="en-US" b="1" dirty="0" smtClean="0"/>
              <a:t>Normal</a:t>
            </a:r>
          </a:p>
          <a:p>
            <a:pPr eaLnBrk="1" hangingPunct="1">
              <a:defRPr/>
            </a:pPr>
            <a:endParaRPr lang="en-US" b="1" dirty="0" smtClean="0"/>
          </a:p>
          <a:p>
            <a:pPr eaLnBrk="1" hangingPunct="1">
              <a:defRPr/>
            </a:pPr>
            <a:endParaRPr lang="en-US" b="1" dirty="0" smtClean="0"/>
          </a:p>
          <a:p>
            <a:pPr eaLnBrk="1" hangingPunct="1">
              <a:defRPr/>
            </a:pPr>
            <a:endParaRPr lang="en-US" b="1" dirty="0" smtClean="0"/>
          </a:p>
          <a:p>
            <a:pPr eaLnBrk="1" hangingPunct="1">
              <a:defRPr/>
            </a:pPr>
            <a:endParaRPr lang="en-US" b="1" dirty="0" smtClean="0"/>
          </a:p>
          <a:p>
            <a:pPr eaLnBrk="1" hangingPunct="1">
              <a:defRPr/>
            </a:pPr>
            <a:r>
              <a:rPr lang="en-US" b="1" dirty="0" smtClean="0"/>
              <a:t>Pneumonia</a:t>
            </a:r>
            <a:endParaRPr lang="en-US" dirty="0"/>
          </a:p>
        </p:txBody>
      </p:sp>
      <p:pic>
        <p:nvPicPr>
          <p:cNvPr id="13316" name="Picture 7" descr="Pneumonia as seen on chest x-ray.  A: Normal chest x-ray. B: Abnormal chest x-ray with shadowing from pneumonia in the right lung (white area, left side of image).">
            <a:hlinkClick r:id="rId2" tooltip="Pneumonia as seen on chest x-ray.  A: Normal chest x-ray. B: Abnormal chest x-ray with shadowing from pneumonia in the right lung (white area, left side of image)."/>
          </p:cNvPr>
          <p:cNvPicPr>
            <a:picLocks noChangeAspect="1" noChangeArrowheads="1"/>
          </p:cNvPicPr>
          <p:nvPr/>
        </p:nvPicPr>
        <p:blipFill>
          <a:blip r:embed="rId3"/>
          <a:srcRect/>
          <a:stretch>
            <a:fillRect/>
          </a:stretch>
        </p:blipFill>
        <p:spPr bwMode="auto">
          <a:xfrm>
            <a:off x="3810000" y="1524000"/>
            <a:ext cx="4308475" cy="533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6" name="Rectangle 8"/>
          <p:cNvSpPr>
            <a:spLocks noGrp="1" noChangeArrowheads="1"/>
          </p:cNvSpPr>
          <p:nvPr>
            <p:ph type="body" sz="half" idx="2"/>
          </p:nvPr>
        </p:nvSpPr>
        <p:spPr>
          <a:xfrm>
            <a:off x="2286000" y="609600"/>
            <a:ext cx="4038600" cy="4525963"/>
          </a:xfrm>
        </p:spPr>
        <p:txBody>
          <a:bodyPr/>
          <a:lstStyle/>
          <a:p>
            <a:pPr algn="ctr" eaLnBrk="1" hangingPunct="1">
              <a:lnSpc>
                <a:spcPct val="90000"/>
              </a:lnSpc>
              <a:buFont typeface="Wingdings" pitchFamily="2" charset="2"/>
              <a:buNone/>
              <a:defRPr/>
            </a:pPr>
            <a:r>
              <a:rPr lang="en-US" b="1" dirty="0"/>
              <a:t>   Pleural effusion</a:t>
            </a:r>
            <a:r>
              <a:rPr lang="en-US" dirty="0"/>
              <a:t>. </a:t>
            </a:r>
          </a:p>
        </p:txBody>
      </p:sp>
      <p:pic>
        <p:nvPicPr>
          <p:cNvPr id="9219" name="Picture 5" descr="Pleural effusion. Chest x-ray showing a pleural effusion. The A arrow indicates &quot;fluid layering&quot; in the right chest. The B arrow indicates the width of the right lung. The volume of useful lung is reduced because of the collection of fluid around the lung.">
            <a:hlinkClick r:id="rId2" tooltip="Pleural effusion. Chest x-ray showing a pleural effusion. The A arrow indicates &quot;fluid layering&quot; in the right chest. The B arrow indicates the width of the right lung. The volume of useful lung is reduced because of the collection of fluid around the lung."/>
          </p:cNvPr>
          <p:cNvPicPr>
            <a:picLocks noChangeAspect="1" noChangeArrowheads="1"/>
          </p:cNvPicPr>
          <p:nvPr/>
        </p:nvPicPr>
        <p:blipFill>
          <a:blip r:embed="rId3"/>
          <a:srcRect/>
          <a:stretch>
            <a:fillRect/>
          </a:stretch>
        </p:blipFill>
        <p:spPr bwMode="auto">
          <a:xfrm>
            <a:off x="2209800" y="1524000"/>
            <a:ext cx="4724400" cy="48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8" name="Rectangle 6"/>
          <p:cNvSpPr>
            <a:spLocks noGrp="1" noRot="1" noChangeArrowheads="1"/>
          </p:cNvSpPr>
          <p:nvPr>
            <p:ph type="title"/>
          </p:nvPr>
        </p:nvSpPr>
        <p:spPr/>
        <p:txBody>
          <a:bodyPr/>
          <a:lstStyle/>
          <a:p>
            <a:pPr eaLnBrk="1" hangingPunct="1">
              <a:defRPr/>
            </a:pPr>
            <a:r>
              <a:rPr lang="en-US" dirty="0" smtClean="0"/>
              <a:t>Diagnosis – </a:t>
            </a:r>
            <a:r>
              <a:rPr lang="en-US" dirty="0" err="1" smtClean="0"/>
              <a:t>Rongent</a:t>
            </a:r>
            <a:r>
              <a:rPr lang="en-US" dirty="0" smtClean="0"/>
              <a:t> </a:t>
            </a:r>
            <a:r>
              <a:rPr lang="en-US" dirty="0" err="1" smtClean="0"/>
              <a:t>Paru</a:t>
            </a:r>
            <a:endParaRPr lang="en-US" dirty="0"/>
          </a:p>
        </p:txBody>
      </p:sp>
      <p:pic>
        <p:nvPicPr>
          <p:cNvPr id="14339" name="Picture 2" descr="X-ray image showing an area of inflammation in the lungs that indicates pneumonia "/>
          <p:cNvPicPr>
            <a:picLocks noChangeAspect="1" noChangeArrowheads="1"/>
          </p:cNvPicPr>
          <p:nvPr/>
        </p:nvPicPr>
        <p:blipFill>
          <a:blip r:embed="rId2"/>
          <a:srcRect/>
          <a:stretch>
            <a:fillRect/>
          </a:stretch>
        </p:blipFill>
        <p:spPr bwMode="auto">
          <a:xfrm>
            <a:off x="1600200" y="1447800"/>
            <a:ext cx="5791200" cy="4343400"/>
          </a:xfrm>
          <a:prstGeom prst="rect">
            <a:avLst/>
          </a:prstGeom>
          <a:noFill/>
          <a:ln w="9525">
            <a:noFill/>
            <a:miter lim="800000"/>
            <a:headEnd/>
            <a:tailEnd/>
          </a:ln>
        </p:spPr>
      </p:pic>
      <p:sp>
        <p:nvSpPr>
          <p:cNvPr id="14340" name="Rectangle 4"/>
          <p:cNvSpPr>
            <a:spLocks noChangeArrowheads="1"/>
          </p:cNvSpPr>
          <p:nvPr/>
        </p:nvSpPr>
        <p:spPr bwMode="auto">
          <a:xfrm>
            <a:off x="304800" y="6019800"/>
            <a:ext cx="8077200" cy="646113"/>
          </a:xfrm>
          <a:prstGeom prst="rect">
            <a:avLst/>
          </a:prstGeom>
          <a:noFill/>
          <a:ln w="9525">
            <a:noFill/>
            <a:miter lim="800000"/>
            <a:headEnd/>
            <a:tailEnd/>
          </a:ln>
        </p:spPr>
        <p:txBody>
          <a:bodyPr>
            <a:spAutoFit/>
          </a:bodyPr>
          <a:lstStyle/>
          <a:p>
            <a:pPr eaLnBrk="0" hangingPunct="0"/>
            <a:r>
              <a:rPr lang="en-US"/>
              <a:t>This chest X-ray shows an area of lung inflammation indicating the presence of pneumonia.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Severity of Pneumonia</a:t>
            </a:r>
            <a:endParaRPr lang="en-US" dirty="0"/>
          </a:p>
        </p:txBody>
      </p:sp>
      <p:sp>
        <p:nvSpPr>
          <p:cNvPr id="4" name="Text Placeholder 3"/>
          <p:cNvSpPr>
            <a:spLocks noGrp="1"/>
          </p:cNvSpPr>
          <p:nvPr>
            <p:ph type="body" idx="1"/>
          </p:nvPr>
        </p:nvSpPr>
        <p:spPr>
          <a:xfrm>
            <a:off x="381000" y="1371600"/>
            <a:ext cx="8229600" cy="1524000"/>
          </a:xfrm>
        </p:spPr>
        <p:txBody>
          <a:bodyPr/>
          <a:lstStyle/>
          <a:p>
            <a:pPr eaLnBrk="1" hangingPunct="1">
              <a:defRPr/>
            </a:pPr>
            <a:r>
              <a:rPr lang="en-US" dirty="0" err="1" smtClean="0"/>
              <a:t>Adanya</a:t>
            </a:r>
            <a:r>
              <a:rPr lang="en-US" dirty="0" smtClean="0"/>
              <a:t> </a:t>
            </a:r>
            <a:r>
              <a:rPr lang="en-US" dirty="0" err="1" smtClean="0"/>
              <a:t>keadaan</a:t>
            </a:r>
            <a:r>
              <a:rPr lang="en-US" dirty="0" smtClean="0"/>
              <a:t> </a:t>
            </a:r>
            <a:r>
              <a:rPr lang="en-US" dirty="0" err="1" smtClean="0"/>
              <a:t>berikut</a:t>
            </a:r>
            <a:r>
              <a:rPr lang="en-US" dirty="0" smtClean="0"/>
              <a:t> </a:t>
            </a:r>
            <a:r>
              <a:rPr lang="en-US" dirty="0" err="1" smtClean="0"/>
              <a:t>ini</a:t>
            </a:r>
            <a:r>
              <a:rPr lang="en-US" dirty="0" smtClean="0"/>
              <a:t>  </a:t>
            </a:r>
            <a:r>
              <a:rPr lang="en-US" dirty="0" err="1" smtClean="0"/>
              <a:t>menunjukkan</a:t>
            </a:r>
            <a:r>
              <a:rPr lang="en-US" dirty="0" smtClean="0"/>
              <a:t> </a:t>
            </a:r>
            <a:r>
              <a:rPr lang="en-US" dirty="0" err="1" smtClean="0"/>
              <a:t>perburukan</a:t>
            </a:r>
            <a:r>
              <a:rPr lang="en-US" dirty="0" smtClean="0"/>
              <a:t> </a:t>
            </a:r>
            <a:r>
              <a:rPr lang="en-US" dirty="0" err="1" smtClean="0"/>
              <a:t>pnemonia</a:t>
            </a:r>
            <a:r>
              <a:rPr lang="en-US" dirty="0" smtClean="0"/>
              <a:t>, </a:t>
            </a:r>
            <a:r>
              <a:rPr lang="en-US" dirty="0" err="1" smtClean="0"/>
              <a:t>sehingga</a:t>
            </a:r>
            <a:r>
              <a:rPr lang="en-US" dirty="0" smtClean="0"/>
              <a:t> </a:t>
            </a:r>
            <a:r>
              <a:rPr lang="en-US" dirty="0" err="1" smtClean="0"/>
              <a:t>perlu</a:t>
            </a:r>
            <a:r>
              <a:rPr lang="en-US" dirty="0" smtClean="0"/>
              <a:t> </a:t>
            </a:r>
            <a:r>
              <a:rPr lang="en-US" dirty="0" err="1" smtClean="0"/>
              <a:t>rawat</a:t>
            </a:r>
            <a:r>
              <a:rPr lang="en-US" dirty="0" smtClean="0"/>
              <a:t> </a:t>
            </a:r>
            <a:r>
              <a:rPr lang="en-US" dirty="0" err="1" smtClean="0"/>
              <a:t>inap</a:t>
            </a:r>
            <a:r>
              <a:rPr lang="en-US" dirty="0" smtClean="0"/>
              <a:t>:</a:t>
            </a:r>
          </a:p>
          <a:p>
            <a:pPr eaLnBrk="1" hangingPunct="1">
              <a:defRPr/>
            </a:pPr>
            <a:endParaRPr lang="en-US" dirty="0"/>
          </a:p>
        </p:txBody>
      </p:sp>
      <p:sp>
        <p:nvSpPr>
          <p:cNvPr id="3" name="Content Placeholder 2"/>
          <p:cNvSpPr>
            <a:spLocks noGrp="1"/>
          </p:cNvSpPr>
          <p:nvPr>
            <p:ph sz="half" idx="2"/>
          </p:nvPr>
        </p:nvSpPr>
        <p:spPr>
          <a:xfrm>
            <a:off x="457200" y="2667000"/>
            <a:ext cx="4040188" cy="3951288"/>
          </a:xfrm>
        </p:spPr>
        <p:txBody>
          <a:bodyPr/>
          <a:lstStyle/>
          <a:p>
            <a:pPr eaLnBrk="1" hangingPunct="1">
              <a:buFont typeface="Wingdings" pitchFamily="2" charset="2"/>
              <a:buNone/>
              <a:defRPr/>
            </a:pPr>
            <a:r>
              <a:rPr lang="en-US" dirty="0" smtClean="0"/>
              <a:t>	</a:t>
            </a:r>
            <a:r>
              <a:rPr lang="en-US" b="1" dirty="0" err="1" smtClean="0"/>
              <a:t>Klinis</a:t>
            </a:r>
            <a:r>
              <a:rPr lang="en-US" b="1" u="sng" dirty="0" smtClean="0"/>
              <a:t> </a:t>
            </a:r>
          </a:p>
          <a:p>
            <a:pPr eaLnBrk="1" hangingPunct="1">
              <a:defRPr/>
            </a:pPr>
            <a:r>
              <a:rPr lang="en-US" dirty="0" err="1" smtClean="0"/>
              <a:t>Respirasi</a:t>
            </a:r>
            <a:r>
              <a:rPr lang="en-US" dirty="0" smtClean="0"/>
              <a:t> &gt; 30 breaths/min </a:t>
            </a:r>
          </a:p>
          <a:p>
            <a:pPr eaLnBrk="1" hangingPunct="1">
              <a:defRPr/>
            </a:pPr>
            <a:r>
              <a:rPr lang="en-US" dirty="0" smtClean="0"/>
              <a:t>TD </a:t>
            </a:r>
            <a:r>
              <a:rPr lang="en-US" dirty="0" err="1" smtClean="0"/>
              <a:t>sistolik</a:t>
            </a:r>
            <a:r>
              <a:rPr lang="en-US" dirty="0" smtClean="0"/>
              <a:t> &lt; 90 mm Hg </a:t>
            </a:r>
          </a:p>
          <a:p>
            <a:pPr eaLnBrk="1" hangingPunct="1">
              <a:defRPr/>
            </a:pPr>
            <a:r>
              <a:rPr lang="en-US" dirty="0" err="1" smtClean="0"/>
              <a:t>Saturasi</a:t>
            </a:r>
            <a:r>
              <a:rPr lang="en-US" dirty="0" smtClean="0"/>
              <a:t> </a:t>
            </a:r>
            <a:r>
              <a:rPr lang="en-US" dirty="0" err="1" smtClean="0"/>
              <a:t>oksigen</a:t>
            </a:r>
            <a:r>
              <a:rPr lang="en-US" dirty="0" smtClean="0"/>
              <a:t> &lt; 92% </a:t>
            </a:r>
          </a:p>
          <a:p>
            <a:pPr eaLnBrk="1" hangingPunct="1">
              <a:defRPr/>
            </a:pPr>
            <a:r>
              <a:rPr lang="en-US" dirty="0" err="1" smtClean="0"/>
              <a:t>Mendadak</a:t>
            </a:r>
            <a:r>
              <a:rPr lang="en-US" dirty="0" smtClean="0"/>
              <a:t> </a:t>
            </a:r>
            <a:r>
              <a:rPr lang="en-US" dirty="0" err="1" smtClean="0"/>
              <a:t>kesadaran</a:t>
            </a:r>
            <a:r>
              <a:rPr lang="en-US" dirty="0" smtClean="0"/>
              <a:t> </a:t>
            </a:r>
            <a:r>
              <a:rPr lang="en-US" dirty="0" err="1" smtClean="0"/>
              <a:t>menurun</a:t>
            </a:r>
            <a:r>
              <a:rPr lang="en-US" dirty="0" smtClean="0"/>
              <a:t>. </a:t>
            </a:r>
          </a:p>
          <a:p>
            <a:pPr eaLnBrk="1" hangingPunct="1">
              <a:defRPr/>
            </a:pPr>
            <a:endParaRPr lang="en-US" dirty="0"/>
          </a:p>
        </p:txBody>
      </p:sp>
      <p:sp>
        <p:nvSpPr>
          <p:cNvPr id="6" name="Content Placeholder 5"/>
          <p:cNvSpPr>
            <a:spLocks noGrp="1"/>
          </p:cNvSpPr>
          <p:nvPr>
            <p:ph sz="quarter" idx="4"/>
          </p:nvPr>
        </p:nvSpPr>
        <p:spPr>
          <a:xfrm>
            <a:off x="4648200" y="2667000"/>
            <a:ext cx="4041775" cy="3951288"/>
          </a:xfrm>
        </p:spPr>
        <p:txBody>
          <a:bodyPr/>
          <a:lstStyle/>
          <a:p>
            <a:pPr eaLnBrk="1" hangingPunct="1">
              <a:buFont typeface="Wingdings" pitchFamily="2" charset="2"/>
              <a:buNone/>
              <a:defRPr/>
            </a:pPr>
            <a:r>
              <a:rPr lang="en-US" dirty="0" smtClean="0"/>
              <a:t>	</a:t>
            </a:r>
            <a:r>
              <a:rPr lang="en-US" b="1" u="sng" dirty="0" smtClean="0"/>
              <a:t>Investigations </a:t>
            </a:r>
          </a:p>
          <a:p>
            <a:pPr eaLnBrk="1" hangingPunct="1">
              <a:defRPr/>
            </a:pPr>
            <a:r>
              <a:rPr lang="en-US" dirty="0" smtClean="0"/>
              <a:t>pH </a:t>
            </a:r>
            <a:r>
              <a:rPr lang="en-US" dirty="0" err="1" smtClean="0"/>
              <a:t>arteri</a:t>
            </a:r>
            <a:r>
              <a:rPr lang="en-US" dirty="0" smtClean="0"/>
              <a:t> &lt; 7.35 </a:t>
            </a:r>
          </a:p>
          <a:p>
            <a:pPr eaLnBrk="1" hangingPunct="1">
              <a:defRPr/>
            </a:pPr>
            <a:r>
              <a:rPr lang="en-US" dirty="0" smtClean="0"/>
              <a:t>partial pressure of oxygen (PaO2) &lt; 60 mm Hg </a:t>
            </a:r>
          </a:p>
          <a:p>
            <a:pPr eaLnBrk="1" hangingPunct="1">
              <a:defRPr/>
            </a:pPr>
            <a:r>
              <a:rPr lang="en-US" dirty="0" err="1" smtClean="0"/>
              <a:t>Keterlibatan</a:t>
            </a:r>
            <a:r>
              <a:rPr lang="en-US" dirty="0" smtClean="0"/>
              <a:t> multi lobar pd  </a:t>
            </a:r>
            <a:r>
              <a:rPr lang="en-US" dirty="0" err="1" smtClean="0"/>
              <a:t>rongent</a:t>
            </a:r>
            <a:r>
              <a:rPr lang="en-US" dirty="0" smtClean="0"/>
              <a:t> </a:t>
            </a:r>
            <a:r>
              <a:rPr lang="en-US" dirty="0" err="1" smtClean="0"/>
              <a:t>paru</a:t>
            </a:r>
            <a:r>
              <a:rPr lang="en-US" dirty="0" smtClean="0"/>
              <a:t> </a:t>
            </a:r>
          </a:p>
          <a:p>
            <a:pPr eaLnBrk="1" hangingPunct="1">
              <a:defRPr/>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533400" y="609600"/>
            <a:ext cx="8229600" cy="1143000"/>
          </a:xfrm>
        </p:spPr>
        <p:txBody>
          <a:bodyPr/>
          <a:lstStyle/>
          <a:p>
            <a:pPr eaLnBrk="1" hangingPunct="1">
              <a:defRPr/>
            </a:pPr>
            <a:r>
              <a:rPr lang="en-US" dirty="0" err="1" smtClean="0"/>
              <a:t>Klasifikasi</a:t>
            </a:r>
            <a:r>
              <a:rPr lang="en-US" dirty="0" smtClean="0"/>
              <a:t> Pneumonia</a:t>
            </a:r>
            <a:endParaRPr lang="en-US" b="0" dirty="0"/>
          </a:p>
        </p:txBody>
      </p:sp>
      <p:sp>
        <p:nvSpPr>
          <p:cNvPr id="22531" name="Rectangle 3"/>
          <p:cNvSpPr>
            <a:spLocks noGrp="1" noChangeArrowheads="1"/>
          </p:cNvSpPr>
          <p:nvPr>
            <p:ph type="body" idx="1"/>
          </p:nvPr>
        </p:nvSpPr>
        <p:spPr>
          <a:xfrm>
            <a:off x="457200" y="2286000"/>
            <a:ext cx="8229600" cy="5257800"/>
          </a:xfrm>
        </p:spPr>
        <p:txBody>
          <a:bodyPr/>
          <a:lstStyle/>
          <a:p>
            <a:pPr algn="ctr" eaLnBrk="1" hangingPunct="1">
              <a:lnSpc>
                <a:spcPct val="80000"/>
              </a:lnSpc>
              <a:defRPr/>
            </a:pPr>
            <a:r>
              <a:rPr lang="en-US" b="1" dirty="0">
                <a:solidFill>
                  <a:schemeClr val="hlink"/>
                </a:solidFill>
              </a:rPr>
              <a:t>Community-acquired </a:t>
            </a:r>
            <a:r>
              <a:rPr lang="en-US" b="1" dirty="0" smtClean="0">
                <a:solidFill>
                  <a:schemeClr val="hlink"/>
                </a:solidFill>
              </a:rPr>
              <a:t>pneumonia: </a:t>
            </a:r>
            <a:endParaRPr lang="en-US" dirty="0" smtClean="0"/>
          </a:p>
          <a:p>
            <a:pPr algn="ctr" eaLnBrk="1" hangingPunct="1">
              <a:lnSpc>
                <a:spcPct val="80000"/>
              </a:lnSpc>
              <a:defRPr/>
            </a:pPr>
            <a:r>
              <a:rPr lang="en-US" b="1" dirty="0" smtClean="0">
                <a:solidFill>
                  <a:schemeClr val="hlink"/>
                </a:solidFill>
              </a:rPr>
              <a:t>Hospital-acquired (</a:t>
            </a:r>
            <a:r>
              <a:rPr lang="en-US" b="1" dirty="0" err="1" smtClean="0">
                <a:solidFill>
                  <a:schemeClr val="hlink"/>
                </a:solidFill>
              </a:rPr>
              <a:t>nosocomial</a:t>
            </a:r>
            <a:r>
              <a:rPr lang="en-US" b="1" dirty="0" smtClean="0">
                <a:solidFill>
                  <a:schemeClr val="hlink"/>
                </a:solidFill>
              </a:rPr>
              <a:t>) pneumonia</a:t>
            </a:r>
            <a:r>
              <a:rPr lang="en-US" b="1" dirty="0" smtClean="0"/>
              <a:t>.</a:t>
            </a:r>
            <a:r>
              <a:rPr lang="en-US" dirty="0" smtClean="0"/>
              <a:t> </a:t>
            </a:r>
          </a:p>
          <a:p>
            <a:pPr algn="ctr" eaLnBrk="1" hangingPunct="1">
              <a:lnSpc>
                <a:spcPct val="80000"/>
              </a:lnSpc>
              <a:defRPr/>
            </a:pPr>
            <a:r>
              <a:rPr lang="en-US" b="1" dirty="0" smtClean="0">
                <a:solidFill>
                  <a:schemeClr val="hlink"/>
                </a:solidFill>
              </a:rPr>
              <a:t>Aspiration </a:t>
            </a:r>
            <a:r>
              <a:rPr lang="en-US" b="1" dirty="0">
                <a:solidFill>
                  <a:schemeClr val="hlink"/>
                </a:solidFill>
              </a:rPr>
              <a:t>pneumonia</a:t>
            </a:r>
            <a:r>
              <a:rPr lang="en-US" b="1" dirty="0"/>
              <a:t>.</a:t>
            </a:r>
            <a:r>
              <a:rPr lang="en-US" dirty="0"/>
              <a:t> </a:t>
            </a:r>
            <a:endParaRPr lang="en-US" dirty="0" smtClean="0"/>
          </a:p>
          <a:p>
            <a:pPr algn="ctr" eaLnBrk="1" hangingPunct="1">
              <a:lnSpc>
                <a:spcPct val="80000"/>
              </a:lnSpc>
              <a:defRPr/>
            </a:pPr>
            <a:r>
              <a:rPr lang="en-US" b="1" dirty="0" smtClean="0">
                <a:solidFill>
                  <a:schemeClr val="hlink"/>
                </a:solidFill>
              </a:rPr>
              <a:t>Pneumonia </a:t>
            </a:r>
            <a:r>
              <a:rPr lang="en-US" b="1" dirty="0">
                <a:solidFill>
                  <a:schemeClr val="hlink"/>
                </a:solidFill>
              </a:rPr>
              <a:t>caused by opportunistic organisms</a:t>
            </a:r>
            <a:r>
              <a:rPr lang="en-US" b="1" dirty="0"/>
              <a:t>.</a:t>
            </a:r>
            <a:r>
              <a:rPr lang="en-US" dirty="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sz="1000" dirty="0"/>
          </a:p>
        </p:txBody>
      </p:sp>
      <p:sp>
        <p:nvSpPr>
          <p:cNvPr id="22531" name="Rectangle 3"/>
          <p:cNvSpPr>
            <a:spLocks noGrp="1" noChangeArrowheads="1"/>
          </p:cNvSpPr>
          <p:nvPr>
            <p:ph idx="1"/>
          </p:nvPr>
        </p:nvSpPr>
        <p:spPr/>
        <p:txBody>
          <a:bodyPr/>
          <a:lstStyle/>
          <a:p>
            <a:pPr eaLnBrk="1" hangingPunct="1">
              <a:lnSpc>
                <a:spcPct val="80000"/>
              </a:lnSpc>
              <a:defRPr/>
            </a:pPr>
            <a:r>
              <a:rPr lang="en-US" sz="2800" b="1" dirty="0">
                <a:solidFill>
                  <a:schemeClr val="hlink"/>
                </a:solidFill>
              </a:rPr>
              <a:t>Community-acquired </a:t>
            </a:r>
            <a:r>
              <a:rPr lang="en-US" sz="2800" b="1" dirty="0" smtClean="0">
                <a:solidFill>
                  <a:schemeClr val="hlink"/>
                </a:solidFill>
              </a:rPr>
              <a:t>pneumonia: </a:t>
            </a:r>
            <a:r>
              <a:rPr lang="en-US" sz="2800" dirty="0" err="1" smtClean="0"/>
              <a:t>Pnemoni</a:t>
            </a:r>
            <a:r>
              <a:rPr lang="en-US" sz="2800" dirty="0" smtClean="0"/>
              <a:t> yang </a:t>
            </a:r>
            <a:r>
              <a:rPr lang="en-US" sz="2800" dirty="0" err="1" smtClean="0"/>
              <a:t>di</a:t>
            </a:r>
            <a:r>
              <a:rPr lang="en-US" sz="2800" dirty="0" smtClean="0"/>
              <a:t> </a:t>
            </a:r>
            <a:r>
              <a:rPr lang="en-US" sz="2800" dirty="0" err="1" smtClean="0"/>
              <a:t>dapat</a:t>
            </a:r>
            <a:r>
              <a:rPr lang="en-US" sz="2800" dirty="0" smtClean="0"/>
              <a:t> </a:t>
            </a:r>
            <a:r>
              <a:rPr lang="en-US" sz="2800" dirty="0" err="1" smtClean="0"/>
              <a:t>di</a:t>
            </a:r>
            <a:r>
              <a:rPr lang="en-US" sz="2800" dirty="0" smtClean="0"/>
              <a:t> </a:t>
            </a:r>
            <a:r>
              <a:rPr lang="en-US" sz="2800" dirty="0" err="1" smtClean="0"/>
              <a:t>masyarakat</a:t>
            </a:r>
            <a:endParaRPr lang="en-US" sz="2800" dirty="0"/>
          </a:p>
          <a:p>
            <a:pPr eaLnBrk="1" hangingPunct="1">
              <a:lnSpc>
                <a:spcPct val="80000"/>
              </a:lnSpc>
              <a:defRPr/>
            </a:pPr>
            <a:r>
              <a:rPr lang="en-US" sz="2800" b="1" dirty="0">
                <a:solidFill>
                  <a:schemeClr val="hlink"/>
                </a:solidFill>
              </a:rPr>
              <a:t>Hospital-acquired (</a:t>
            </a:r>
            <a:r>
              <a:rPr lang="en-US" sz="2800" b="1" dirty="0" err="1">
                <a:solidFill>
                  <a:schemeClr val="hlink"/>
                </a:solidFill>
              </a:rPr>
              <a:t>nosocomial</a:t>
            </a:r>
            <a:r>
              <a:rPr lang="en-US" sz="2800" b="1" dirty="0">
                <a:solidFill>
                  <a:schemeClr val="hlink"/>
                </a:solidFill>
              </a:rPr>
              <a:t>) pneumonia</a:t>
            </a:r>
            <a:r>
              <a:rPr lang="en-US" sz="2800" b="1" dirty="0"/>
              <a:t>.</a:t>
            </a:r>
            <a:r>
              <a:rPr lang="en-US" sz="2800" dirty="0"/>
              <a:t> </a:t>
            </a:r>
            <a:r>
              <a:rPr lang="en-US" sz="2800" dirty="0" err="1" smtClean="0"/>
              <a:t>Pnemoni</a:t>
            </a:r>
            <a:r>
              <a:rPr lang="en-US" sz="2800" dirty="0" smtClean="0"/>
              <a:t> yang </a:t>
            </a:r>
            <a:r>
              <a:rPr lang="en-US" sz="2800" dirty="0" err="1" smtClean="0"/>
              <a:t>didapatkan</a:t>
            </a:r>
            <a:r>
              <a:rPr lang="en-US" sz="2800" dirty="0" smtClean="0"/>
              <a:t> </a:t>
            </a:r>
            <a:r>
              <a:rPr lang="en-US" sz="2800" dirty="0" err="1" smtClean="0"/>
              <a:t>di</a:t>
            </a:r>
            <a:r>
              <a:rPr lang="en-US" sz="2800" dirty="0" smtClean="0"/>
              <a:t> </a:t>
            </a:r>
            <a:r>
              <a:rPr lang="en-US" sz="2800" dirty="0" err="1" smtClean="0"/>
              <a:t>rumah</a:t>
            </a:r>
            <a:r>
              <a:rPr lang="en-US" sz="2800" dirty="0" smtClean="0"/>
              <a:t> </a:t>
            </a:r>
            <a:r>
              <a:rPr lang="en-US" sz="2800" dirty="0" err="1" smtClean="0"/>
              <a:t>sakit</a:t>
            </a:r>
            <a:r>
              <a:rPr lang="en-US" sz="2800" dirty="0" smtClean="0"/>
              <a:t> ( </a:t>
            </a:r>
            <a:r>
              <a:rPr lang="en-US" sz="2800" dirty="0" err="1" smtClean="0"/>
              <a:t>pemakaai</a:t>
            </a:r>
            <a:r>
              <a:rPr lang="en-US" sz="2800" dirty="0" smtClean="0"/>
              <a:t> ventilator, </a:t>
            </a:r>
            <a:r>
              <a:rPr lang="en-US" sz="2800" dirty="0" err="1" smtClean="0"/>
              <a:t>pasien</a:t>
            </a:r>
            <a:r>
              <a:rPr lang="en-US" sz="2800" dirty="0" smtClean="0"/>
              <a:t> </a:t>
            </a:r>
            <a:r>
              <a:rPr lang="en-US" sz="2800" dirty="0" err="1" smtClean="0"/>
              <a:t>imunokompromised</a:t>
            </a:r>
            <a:r>
              <a:rPr lang="en-US" sz="2800" dirty="0" smtClean="0"/>
              <a:t> </a:t>
            </a:r>
            <a:r>
              <a:rPr lang="en-US" sz="2800" dirty="0" err="1" smtClean="0"/>
              <a:t>spt</a:t>
            </a:r>
            <a:r>
              <a:rPr lang="en-US" sz="2800" dirty="0" smtClean="0"/>
              <a:t>: DM </a:t>
            </a:r>
            <a:r>
              <a:rPr lang="en-US" sz="2800" dirty="0" err="1" smtClean="0"/>
              <a:t>orang</a:t>
            </a:r>
            <a:r>
              <a:rPr lang="en-US" sz="2800" dirty="0" smtClean="0"/>
              <a:t> </a:t>
            </a:r>
            <a:r>
              <a:rPr lang="en-US" sz="2800" dirty="0" err="1" smtClean="0"/>
              <a:t>tua</a:t>
            </a:r>
            <a:r>
              <a:rPr lang="en-US" sz="2800" dirty="0" smtClean="0"/>
              <a:t>, </a:t>
            </a:r>
            <a:r>
              <a:rPr lang="en-US" sz="2800" dirty="0" err="1" smtClean="0"/>
              <a:t>anak-anak</a:t>
            </a:r>
            <a:r>
              <a:rPr lang="en-US" sz="2800" dirty="0" smtClean="0"/>
              <a:t>, HIV/AIDS</a:t>
            </a:r>
            <a:endParaRPr lang="en-US" sz="2800" dirty="0"/>
          </a:p>
          <a:p>
            <a:pPr eaLnBrk="1" hangingPunct="1">
              <a:lnSpc>
                <a:spcPct val="80000"/>
              </a:lnSpc>
              <a:defRPr/>
            </a:pPr>
            <a:r>
              <a:rPr lang="en-US" sz="2800" b="1" dirty="0">
                <a:solidFill>
                  <a:schemeClr val="hlink"/>
                </a:solidFill>
              </a:rPr>
              <a:t>Aspiration pneumonia</a:t>
            </a:r>
            <a:r>
              <a:rPr lang="en-US" sz="2800" b="1" dirty="0"/>
              <a:t>.</a:t>
            </a:r>
            <a:r>
              <a:rPr lang="en-US" sz="2800" dirty="0"/>
              <a:t> </a:t>
            </a:r>
            <a:r>
              <a:rPr lang="en-US" sz="2800" dirty="0" err="1" smtClean="0"/>
              <a:t>Tipe</a:t>
            </a:r>
            <a:r>
              <a:rPr lang="en-US" sz="2800" dirty="0" smtClean="0"/>
              <a:t> </a:t>
            </a:r>
            <a:r>
              <a:rPr lang="en-US" sz="2800" dirty="0" err="1" smtClean="0"/>
              <a:t>pnemoni</a:t>
            </a:r>
            <a:r>
              <a:rPr lang="en-US" sz="2800" dirty="0" smtClean="0"/>
              <a:t> </a:t>
            </a:r>
            <a:r>
              <a:rPr lang="en-US" sz="2800" dirty="0" err="1" smtClean="0"/>
              <a:t>yg</a:t>
            </a:r>
            <a:r>
              <a:rPr lang="en-US" sz="2800" dirty="0" smtClean="0"/>
              <a:t> </a:t>
            </a:r>
            <a:r>
              <a:rPr lang="en-US" sz="2800" dirty="0" err="1" smtClean="0"/>
              <a:t>disebabkan</a:t>
            </a:r>
            <a:r>
              <a:rPr lang="en-US" sz="2800" dirty="0" smtClean="0"/>
              <a:t> </a:t>
            </a:r>
            <a:r>
              <a:rPr lang="en-US" sz="2800" dirty="0" err="1" smtClean="0"/>
              <a:t>teraspirasinya</a:t>
            </a:r>
            <a:r>
              <a:rPr lang="en-US" sz="2800" dirty="0" smtClean="0"/>
              <a:t> </a:t>
            </a:r>
            <a:r>
              <a:rPr lang="en-US" sz="2800" dirty="0" err="1" smtClean="0"/>
              <a:t>benda</a:t>
            </a:r>
            <a:r>
              <a:rPr lang="en-US" sz="2800" dirty="0" smtClean="0"/>
              <a:t> </a:t>
            </a:r>
            <a:r>
              <a:rPr lang="en-US" sz="2800" dirty="0" err="1" smtClean="0"/>
              <a:t>asing</a:t>
            </a:r>
            <a:r>
              <a:rPr lang="en-US" sz="2800" dirty="0" smtClean="0"/>
              <a:t> </a:t>
            </a:r>
            <a:r>
              <a:rPr lang="en-US" sz="2800" dirty="0" err="1" smtClean="0"/>
              <a:t>ke</a:t>
            </a:r>
            <a:r>
              <a:rPr lang="en-US" sz="2800" dirty="0" smtClean="0"/>
              <a:t> </a:t>
            </a:r>
            <a:r>
              <a:rPr lang="en-US" sz="2800" dirty="0" err="1" smtClean="0"/>
              <a:t>dalam</a:t>
            </a:r>
            <a:r>
              <a:rPr lang="en-US" sz="2800" dirty="0" smtClean="0"/>
              <a:t> </a:t>
            </a:r>
            <a:r>
              <a:rPr lang="en-US" sz="2800" dirty="0" err="1" smtClean="0"/>
              <a:t>paru-paru</a:t>
            </a:r>
            <a:r>
              <a:rPr lang="en-US" sz="2800" dirty="0" smtClean="0"/>
              <a:t> --  paling </a:t>
            </a:r>
            <a:r>
              <a:rPr lang="en-US" sz="2800" dirty="0" err="1" smtClean="0"/>
              <a:t>sering</a:t>
            </a:r>
            <a:r>
              <a:rPr lang="en-US" sz="2800" dirty="0" smtClean="0"/>
              <a:t> </a:t>
            </a:r>
            <a:r>
              <a:rPr lang="en-US" sz="2800" dirty="0" err="1" smtClean="0"/>
              <a:t>adalah</a:t>
            </a:r>
            <a:r>
              <a:rPr lang="en-US" sz="2800" dirty="0" smtClean="0"/>
              <a:t> </a:t>
            </a:r>
            <a:r>
              <a:rPr lang="en-US" sz="2800" dirty="0" err="1" smtClean="0"/>
              <a:t>isi</a:t>
            </a:r>
            <a:r>
              <a:rPr lang="en-US" sz="2800" dirty="0" smtClean="0"/>
              <a:t> </a:t>
            </a:r>
            <a:r>
              <a:rPr lang="en-US" sz="2800" dirty="0" err="1" smtClean="0"/>
              <a:t>muntahan</a:t>
            </a:r>
            <a:r>
              <a:rPr lang="en-US" sz="2800" dirty="0" smtClean="0"/>
              <a:t> </a:t>
            </a:r>
            <a:r>
              <a:rPr lang="en-US" sz="2800" dirty="0" err="1" smtClean="0"/>
              <a:t>yg</a:t>
            </a:r>
            <a:r>
              <a:rPr lang="en-US" sz="2800" dirty="0" smtClean="0"/>
              <a:t> </a:t>
            </a:r>
            <a:r>
              <a:rPr lang="en-US" sz="2800" dirty="0" err="1" smtClean="0"/>
              <a:t>masuk</a:t>
            </a:r>
            <a:r>
              <a:rPr lang="en-US" sz="2800" dirty="0" smtClean="0"/>
              <a:t> </a:t>
            </a:r>
            <a:r>
              <a:rPr lang="en-US" sz="2800" dirty="0" err="1" smtClean="0"/>
              <a:t>ke</a:t>
            </a:r>
            <a:r>
              <a:rPr lang="en-US" sz="2800" dirty="0" smtClean="0"/>
              <a:t> </a:t>
            </a:r>
            <a:r>
              <a:rPr lang="en-US" sz="2800" dirty="0" err="1" smtClean="0"/>
              <a:t>paru-paru</a:t>
            </a:r>
            <a:endParaRPr lang="en-US" sz="2800" dirty="0"/>
          </a:p>
          <a:p>
            <a:pPr eaLnBrk="1" hangingPunct="1">
              <a:lnSpc>
                <a:spcPct val="80000"/>
              </a:lnSpc>
              <a:defRPr/>
            </a:pPr>
            <a:r>
              <a:rPr lang="en-US" sz="2800" b="1" dirty="0">
                <a:solidFill>
                  <a:schemeClr val="hlink"/>
                </a:solidFill>
              </a:rPr>
              <a:t>Pneumonia caused by opportunistic organisms</a:t>
            </a:r>
            <a:r>
              <a:rPr lang="en-US" sz="2800" b="1" dirty="0"/>
              <a:t>.</a:t>
            </a:r>
            <a:r>
              <a:rPr lang="en-US" sz="2800" dirty="0"/>
              <a:t> AIDS, sickle cell disease </a:t>
            </a:r>
            <a:r>
              <a:rPr lang="en-US" sz="2800" dirty="0" err="1" smtClean="0"/>
              <a:t>dan</a:t>
            </a:r>
            <a:r>
              <a:rPr lang="en-US" sz="2800" dirty="0" smtClean="0"/>
              <a:t> </a:t>
            </a:r>
            <a:r>
              <a:rPr lang="en-US" sz="2800" dirty="0" err="1" smtClean="0"/>
              <a:t>kondisi</a:t>
            </a:r>
            <a:r>
              <a:rPr lang="en-US" sz="2800" dirty="0" smtClean="0"/>
              <a:t> </a:t>
            </a:r>
            <a:r>
              <a:rPr lang="en-US" sz="2800" dirty="0" err="1" smtClean="0"/>
              <a:t>yg</a:t>
            </a:r>
            <a:r>
              <a:rPr lang="en-US" sz="2800" dirty="0" smtClean="0"/>
              <a:t> lain </a:t>
            </a:r>
            <a:r>
              <a:rPr lang="en-US" sz="2800" dirty="0" err="1" smtClean="0"/>
              <a:t>yg</a:t>
            </a:r>
            <a:r>
              <a:rPr lang="en-US" sz="2800" dirty="0" smtClean="0"/>
              <a:t> </a:t>
            </a:r>
            <a:r>
              <a:rPr lang="en-US" sz="2800" dirty="0" err="1" smtClean="0"/>
              <a:t>mempengaruhi</a:t>
            </a:r>
            <a:r>
              <a:rPr lang="en-US" sz="2800" dirty="0" smtClean="0"/>
              <a:t> </a:t>
            </a:r>
            <a:r>
              <a:rPr lang="en-US" sz="2800" dirty="0" err="1" smtClean="0"/>
              <a:t>sistem</a:t>
            </a:r>
            <a:r>
              <a:rPr lang="en-US" sz="2800" dirty="0" smtClean="0"/>
              <a:t> </a:t>
            </a:r>
            <a:r>
              <a:rPr lang="en-US" sz="2800" dirty="0" err="1" smtClean="0"/>
              <a:t>imun</a:t>
            </a:r>
            <a:r>
              <a:rPr lang="en-US" sz="2800" dirty="0" smtClean="0"/>
              <a:t>. </a:t>
            </a:r>
            <a:r>
              <a:rPr lang="en-US" sz="2800" dirty="0" err="1" smtClean="0"/>
              <a:t>Contoh</a:t>
            </a:r>
            <a:r>
              <a:rPr lang="en-US" sz="2800" dirty="0" smtClean="0"/>
              <a:t>:</a:t>
            </a:r>
            <a:r>
              <a:rPr lang="en-US" sz="2800" i="1" dirty="0" smtClean="0"/>
              <a:t> </a:t>
            </a:r>
            <a:r>
              <a:rPr lang="en-US" sz="2800" i="1" dirty="0"/>
              <a:t>P. </a:t>
            </a:r>
            <a:r>
              <a:rPr lang="en-US" sz="2800" i="1" dirty="0" err="1"/>
              <a:t>carinii</a:t>
            </a:r>
            <a:r>
              <a:rPr lang="en-US" sz="2800" dirty="0"/>
              <a:t> pneumonia </a:t>
            </a:r>
            <a:r>
              <a:rPr lang="en-US" sz="2800" dirty="0" err="1" smtClean="0"/>
              <a:t>hampir</a:t>
            </a:r>
            <a:r>
              <a:rPr lang="en-US" sz="2800" dirty="0" smtClean="0"/>
              <a:t> </a:t>
            </a:r>
            <a:r>
              <a:rPr lang="en-US" sz="2800" dirty="0" err="1" smtClean="0"/>
              <a:t>pernah</a:t>
            </a:r>
            <a:r>
              <a:rPr lang="en-US" sz="2800" dirty="0" smtClean="0"/>
              <a:t> </a:t>
            </a:r>
            <a:r>
              <a:rPr lang="en-US" sz="2800" dirty="0" err="1" smtClean="0"/>
              <a:t>terjadi</a:t>
            </a:r>
            <a:r>
              <a:rPr lang="en-US" sz="2800" dirty="0" smtClean="0"/>
              <a:t> pd </a:t>
            </a:r>
            <a:r>
              <a:rPr lang="en-US" sz="2800" dirty="0" err="1" smtClean="0"/>
              <a:t>orang</a:t>
            </a:r>
            <a:r>
              <a:rPr lang="en-US" sz="2800" dirty="0" smtClean="0"/>
              <a:t> </a:t>
            </a:r>
            <a:r>
              <a:rPr lang="en-US" sz="2800" dirty="0" err="1" smtClean="0"/>
              <a:t>sehat</a:t>
            </a:r>
            <a:r>
              <a:rPr lang="en-US" sz="2800" dirty="0" smtClean="0"/>
              <a:t>.</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animEffect transition="in" filter="box(in)">
                                      <p:cBhvr>
                                        <p:cTn id="7" dur="500"/>
                                        <p:tgtEl>
                                          <p:spTgt spid="2253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2531">
                                            <p:txEl>
                                              <p:pRg st="2" end="2"/>
                                            </p:txEl>
                                          </p:spTgt>
                                        </p:tgtEl>
                                        <p:attrNameLst>
                                          <p:attrName>style.visibility</p:attrName>
                                        </p:attrNameLst>
                                      </p:cBhvr>
                                      <p:to>
                                        <p:strVal val="visible"/>
                                      </p:to>
                                    </p:set>
                                    <p:animEffect transition="in" filter="diamond(in)">
                                      <p:cBhvr>
                                        <p:cTn id="12" dur="2000"/>
                                        <p:tgtEl>
                                          <p:spTgt spid="2253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22531">
                                            <p:txEl>
                                              <p:pRg st="3" end="3"/>
                                            </p:txEl>
                                          </p:spTgt>
                                        </p:tgtEl>
                                        <p:attrNameLst>
                                          <p:attrName>style.visibility</p:attrName>
                                        </p:attrNameLst>
                                      </p:cBhvr>
                                      <p:to>
                                        <p:strVal val="visible"/>
                                      </p:to>
                                    </p:set>
                                    <p:animEffect transition="in" filter="diamond(in)">
                                      <p:cBhvr>
                                        <p:cTn id="17" dur="2000"/>
                                        <p:tgtEl>
                                          <p:spTgt spid="225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1905000" y="304800"/>
            <a:ext cx="7086600" cy="1206500"/>
          </a:xfrm>
        </p:spPr>
        <p:txBody>
          <a:bodyPr/>
          <a:lstStyle/>
          <a:p>
            <a:pPr eaLnBrk="1" hangingPunct="1"/>
            <a:endParaRPr lang="en-US" smtClean="0">
              <a:latin typeface="Arial" pitchFamily="34" charset="0"/>
            </a:endParaRPr>
          </a:p>
        </p:txBody>
      </p:sp>
      <p:sp>
        <p:nvSpPr>
          <p:cNvPr id="1028" name="Rectangle 3"/>
          <p:cNvSpPr>
            <a:spLocks noGrp="1" noChangeArrowheads="1"/>
          </p:cNvSpPr>
          <p:nvPr>
            <p:ph type="body" idx="1"/>
          </p:nvPr>
        </p:nvSpPr>
        <p:spPr>
          <a:xfrm>
            <a:off x="1981200" y="1752600"/>
            <a:ext cx="6705600" cy="4343400"/>
          </a:xfrm>
        </p:spPr>
        <p:txBody>
          <a:bodyPr/>
          <a:lstStyle/>
          <a:p>
            <a:pPr eaLnBrk="1" hangingPunct="1"/>
            <a:endParaRPr lang="en-US" altLang="zh-TW" smtClean="0">
              <a:latin typeface="Arial" pitchFamily="34" charset="0"/>
            </a:endParaRPr>
          </a:p>
          <a:p>
            <a:pPr eaLnBrk="1" hangingPunct="1"/>
            <a:endParaRPr lang="en-US" altLang="zh-TW" smtClean="0">
              <a:latin typeface="Arial" pitchFamily="34" charset="0"/>
            </a:endParaRPr>
          </a:p>
        </p:txBody>
      </p:sp>
      <p:graphicFrame>
        <p:nvGraphicFramePr>
          <p:cNvPr id="1026" name="Object 0"/>
          <p:cNvGraphicFramePr>
            <a:graphicFrameLocks noChangeAspect="1"/>
          </p:cNvGraphicFramePr>
          <p:nvPr/>
        </p:nvGraphicFramePr>
        <p:xfrm>
          <a:off x="0" y="533400"/>
          <a:ext cx="9144000" cy="6172200"/>
        </p:xfrm>
        <a:graphic>
          <a:graphicData uri="http://schemas.openxmlformats.org/presentationml/2006/ole">
            <p:oleObj spid="_x0000_s36866" name="點陣圖影像" r:id="rId3" imgW="7039958" imgH="4086795" progId="PBrush">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eaLnBrk="1" hangingPunct="1">
              <a:defRPr/>
            </a:pPr>
            <a:r>
              <a:rPr lang="en-US" dirty="0" err="1" smtClean="0"/>
              <a:t>Nosocomial</a:t>
            </a:r>
            <a:r>
              <a:rPr lang="en-US" dirty="0" smtClean="0"/>
              <a:t> or hospital-acquired pneumonia (HAP) </a:t>
            </a:r>
            <a:endParaRPr lang="en-US" dirty="0"/>
          </a:p>
        </p:txBody>
      </p:sp>
      <p:sp>
        <p:nvSpPr>
          <p:cNvPr id="3" name="Content Placeholder 2"/>
          <p:cNvSpPr>
            <a:spLocks noGrp="1"/>
          </p:cNvSpPr>
          <p:nvPr>
            <p:ph idx="1"/>
          </p:nvPr>
        </p:nvSpPr>
        <p:spPr>
          <a:xfrm>
            <a:off x="457200" y="2057400"/>
            <a:ext cx="8229600" cy="4525963"/>
          </a:xfrm>
        </p:spPr>
        <p:txBody>
          <a:bodyPr/>
          <a:lstStyle/>
          <a:p>
            <a:pPr eaLnBrk="1" hangingPunct="1">
              <a:defRPr/>
            </a:pPr>
            <a:r>
              <a:rPr lang="en-US" dirty="0" err="1" smtClean="0"/>
              <a:t>Pnemonia</a:t>
            </a:r>
            <a:r>
              <a:rPr lang="en-US" dirty="0" smtClean="0"/>
              <a:t> </a:t>
            </a:r>
            <a:r>
              <a:rPr lang="en-US" dirty="0" err="1" smtClean="0"/>
              <a:t>yg</a:t>
            </a:r>
            <a:r>
              <a:rPr lang="en-US" dirty="0" smtClean="0"/>
              <a:t> </a:t>
            </a:r>
            <a:r>
              <a:rPr lang="en-US" dirty="0" err="1" smtClean="0"/>
              <a:t>terjadi</a:t>
            </a:r>
            <a:r>
              <a:rPr lang="en-US" dirty="0" smtClean="0"/>
              <a:t> </a:t>
            </a:r>
            <a:r>
              <a:rPr lang="en-US" dirty="0" err="1" smtClean="0"/>
              <a:t>setelah</a:t>
            </a:r>
            <a:r>
              <a:rPr lang="en-US" dirty="0" smtClean="0"/>
              <a:t> 48 jam </a:t>
            </a:r>
            <a:r>
              <a:rPr lang="en-US" dirty="0" err="1" smtClean="0"/>
              <a:t>dirawat</a:t>
            </a:r>
            <a:r>
              <a:rPr lang="en-US" dirty="0" smtClean="0"/>
              <a:t> RS. Dan </a:t>
            </a:r>
            <a:r>
              <a:rPr lang="en-US" dirty="0" err="1" smtClean="0"/>
              <a:t>tidak</a:t>
            </a:r>
            <a:r>
              <a:rPr lang="en-US" dirty="0" smtClean="0"/>
              <a:t> </a:t>
            </a:r>
            <a:r>
              <a:rPr lang="en-US" dirty="0" err="1" smtClean="0"/>
              <a:t>sedang</a:t>
            </a:r>
            <a:r>
              <a:rPr lang="en-US" dirty="0" smtClean="0"/>
              <a:t> </a:t>
            </a:r>
            <a:r>
              <a:rPr lang="en-US" dirty="0" err="1" smtClean="0"/>
              <a:t>dalam</a:t>
            </a:r>
            <a:r>
              <a:rPr lang="en-US" dirty="0" smtClean="0"/>
              <a:t> </a:t>
            </a:r>
            <a:r>
              <a:rPr lang="en-US" dirty="0" err="1" smtClean="0"/>
              <a:t>masa</a:t>
            </a:r>
            <a:r>
              <a:rPr lang="en-US" dirty="0" smtClean="0"/>
              <a:t> </a:t>
            </a:r>
            <a:r>
              <a:rPr lang="en-US" dirty="0" err="1" smtClean="0"/>
              <a:t>inkubasi</a:t>
            </a:r>
            <a:r>
              <a:rPr lang="en-US" dirty="0" smtClean="0"/>
              <a:t> </a:t>
            </a:r>
            <a:r>
              <a:rPr lang="en-US" dirty="0" err="1" smtClean="0"/>
              <a:t>saat</a:t>
            </a:r>
            <a:r>
              <a:rPr lang="en-US" dirty="0" smtClean="0"/>
              <a:t> </a:t>
            </a:r>
            <a:r>
              <a:rPr lang="en-US" dirty="0" err="1" smtClean="0"/>
              <a:t>masuk</a:t>
            </a:r>
            <a:r>
              <a:rPr lang="en-US" dirty="0" smtClean="0"/>
              <a:t> </a:t>
            </a:r>
            <a:r>
              <a:rPr lang="en-US" dirty="0" err="1" smtClean="0"/>
              <a:t>ke</a:t>
            </a:r>
            <a:r>
              <a:rPr lang="en-US" dirty="0" smtClean="0"/>
              <a:t> RS. </a:t>
            </a:r>
          </a:p>
          <a:p>
            <a:pPr eaLnBrk="1" hangingPunct="1">
              <a:defRPr/>
            </a:pPr>
            <a:r>
              <a:rPr lang="en-US" dirty="0" err="1" smtClean="0"/>
              <a:t>Sebagian</a:t>
            </a:r>
            <a:r>
              <a:rPr lang="en-US" dirty="0" smtClean="0"/>
              <a:t> </a:t>
            </a:r>
            <a:r>
              <a:rPr lang="en-US" dirty="0" err="1" smtClean="0"/>
              <a:t>besar</a:t>
            </a:r>
            <a:r>
              <a:rPr lang="en-US" dirty="0" smtClean="0"/>
              <a:t> </a:t>
            </a:r>
            <a:r>
              <a:rPr lang="en-US" dirty="0" err="1" smtClean="0"/>
              <a:t>bakteri</a:t>
            </a:r>
            <a:r>
              <a:rPr lang="en-US" dirty="0" smtClean="0"/>
              <a:t> HAP </a:t>
            </a:r>
            <a:r>
              <a:rPr lang="en-US" dirty="0" err="1" smtClean="0"/>
              <a:t>terjadi</a:t>
            </a:r>
            <a:r>
              <a:rPr lang="en-US" dirty="0" smtClean="0"/>
              <a:t> </a:t>
            </a:r>
            <a:r>
              <a:rPr lang="en-US" dirty="0" err="1" smtClean="0"/>
              <a:t>melalui</a:t>
            </a:r>
            <a:r>
              <a:rPr lang="en-US" dirty="0" smtClean="0"/>
              <a:t> </a:t>
            </a:r>
            <a:r>
              <a:rPr lang="en-US" dirty="0" err="1" smtClean="0"/>
              <a:t>mikroaspirasi</a:t>
            </a:r>
            <a:r>
              <a:rPr lang="en-US" dirty="0" smtClean="0"/>
              <a:t> </a:t>
            </a:r>
            <a:r>
              <a:rPr lang="en-US" dirty="0" err="1" smtClean="0"/>
              <a:t>bakteri</a:t>
            </a:r>
            <a:r>
              <a:rPr lang="en-US" dirty="0" smtClean="0"/>
              <a:t> yang </a:t>
            </a:r>
            <a:r>
              <a:rPr lang="en-US" dirty="0" err="1" smtClean="0"/>
              <a:t>berkolonisasi</a:t>
            </a:r>
            <a:r>
              <a:rPr lang="en-US" dirty="0" smtClean="0"/>
              <a:t> </a:t>
            </a:r>
            <a:r>
              <a:rPr lang="en-US" dirty="0" err="1" smtClean="0"/>
              <a:t>di</a:t>
            </a:r>
            <a:r>
              <a:rPr lang="en-US" dirty="0" smtClean="0"/>
              <a:t> </a:t>
            </a:r>
            <a:r>
              <a:rPr lang="en-US" dirty="0" err="1" smtClean="0"/>
              <a:t>oropharing</a:t>
            </a:r>
            <a:r>
              <a:rPr lang="en-US" dirty="0" smtClean="0"/>
              <a:t> </a:t>
            </a:r>
            <a:r>
              <a:rPr lang="en-US" dirty="0" err="1" smtClean="0"/>
              <a:t>atau</a:t>
            </a:r>
            <a:r>
              <a:rPr lang="en-US" dirty="0" smtClean="0"/>
              <a:t> </a:t>
            </a:r>
            <a:r>
              <a:rPr lang="en-US" dirty="0" err="1" smtClean="0"/>
              <a:t>saluran</a:t>
            </a:r>
            <a:r>
              <a:rPr lang="en-US" dirty="0" smtClean="0"/>
              <a:t> </a:t>
            </a:r>
            <a:r>
              <a:rPr lang="en-US" dirty="0" err="1" smtClean="0"/>
              <a:t>cerna</a:t>
            </a:r>
            <a:r>
              <a:rPr lang="en-US" dirty="0" smtClean="0"/>
              <a:t> </a:t>
            </a:r>
            <a:r>
              <a:rPr lang="en-US" dirty="0" err="1" smtClean="0"/>
              <a:t>bagiaan</a:t>
            </a:r>
            <a:r>
              <a:rPr lang="en-US" dirty="0" smtClean="0"/>
              <a:t> </a:t>
            </a:r>
            <a:r>
              <a:rPr lang="en-US" dirty="0" err="1" smtClean="0"/>
              <a:t>atas</a:t>
            </a:r>
            <a:r>
              <a:rPr lang="en-US" dirty="0" smtClean="0"/>
              <a:t> </a:t>
            </a:r>
            <a:r>
              <a:rPr lang="en-US" dirty="0" err="1" smtClean="0"/>
              <a:t>pasien</a:t>
            </a:r>
            <a:endParaRPr lang="en-US" dirty="0" smtClean="0"/>
          </a:p>
          <a:p>
            <a:pPr eaLnBrk="1" hangingPunct="1">
              <a:defRPr/>
            </a:pPr>
            <a:r>
              <a:rPr lang="en-US" dirty="0" err="1" smtClean="0"/>
              <a:t>Intubasi</a:t>
            </a:r>
            <a:r>
              <a:rPr lang="en-US" dirty="0" smtClean="0"/>
              <a:t> </a:t>
            </a:r>
            <a:r>
              <a:rPr lang="en-US" dirty="0" err="1" smtClean="0"/>
              <a:t>meningkatkan</a:t>
            </a:r>
            <a:r>
              <a:rPr lang="en-US" dirty="0" smtClean="0"/>
              <a:t> </a:t>
            </a:r>
            <a:r>
              <a:rPr lang="en-US" dirty="0" err="1" smtClean="0"/>
              <a:t>risiko</a:t>
            </a:r>
            <a:r>
              <a:rPr lang="en-US" dirty="0" smtClean="0"/>
              <a:t> HAP</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8436" name="Picture 2"/>
          <p:cNvPicPr>
            <a:picLocks noChangeAspect="1" noChangeArrowheads="1"/>
          </p:cNvPicPr>
          <p:nvPr/>
        </p:nvPicPr>
        <p:blipFill>
          <a:blip r:embed="rId2"/>
          <a:srcRect/>
          <a:stretch>
            <a:fillRect/>
          </a:stretch>
        </p:blipFill>
        <p:spPr bwMode="auto">
          <a:xfrm>
            <a:off x="1143000" y="533400"/>
            <a:ext cx="6934200" cy="586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a:srcRect/>
          <a:stretch>
            <a:fillRect/>
          </a:stretch>
        </p:blipFill>
        <p:spPr bwMode="auto">
          <a:xfrm>
            <a:off x="1066800" y="533400"/>
            <a:ext cx="7162800" cy="601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err="1" smtClean="0"/>
              <a:t>Apakah</a:t>
            </a:r>
            <a:r>
              <a:rPr lang="en-US" dirty="0" smtClean="0"/>
              <a:t> </a:t>
            </a:r>
            <a:r>
              <a:rPr lang="en-US" dirty="0" err="1" smtClean="0"/>
              <a:t>Pnemoni</a:t>
            </a:r>
            <a:r>
              <a:rPr lang="en-US" dirty="0" smtClean="0"/>
              <a:t> </a:t>
            </a:r>
            <a:r>
              <a:rPr lang="en-US" dirty="0" err="1" smtClean="0"/>
              <a:t>itu</a:t>
            </a:r>
            <a:r>
              <a:rPr lang="en-US" dirty="0" smtClean="0"/>
              <a:t>?</a:t>
            </a:r>
            <a:endParaRPr lang="en-US" dirty="0"/>
          </a:p>
        </p:txBody>
      </p:sp>
      <p:sp>
        <p:nvSpPr>
          <p:cNvPr id="3" name="Content Placeholder 2"/>
          <p:cNvSpPr>
            <a:spLocks noGrp="1"/>
          </p:cNvSpPr>
          <p:nvPr>
            <p:ph idx="1"/>
          </p:nvPr>
        </p:nvSpPr>
        <p:spPr>
          <a:xfrm>
            <a:off x="457200" y="1752600"/>
            <a:ext cx="8229600" cy="5334000"/>
          </a:xfrm>
        </p:spPr>
        <p:txBody>
          <a:bodyPr/>
          <a:lstStyle/>
          <a:p>
            <a:pPr eaLnBrk="1" hangingPunct="1">
              <a:defRPr/>
            </a:pPr>
            <a:r>
              <a:rPr lang="en-US" dirty="0" err="1" smtClean="0"/>
              <a:t>Pneumoni</a:t>
            </a:r>
            <a:r>
              <a:rPr lang="en-US" dirty="0" smtClean="0"/>
              <a:t>:  </a:t>
            </a:r>
            <a:r>
              <a:rPr lang="en-US" dirty="0" err="1" smtClean="0"/>
              <a:t>penyakit</a:t>
            </a:r>
            <a:r>
              <a:rPr lang="en-US" dirty="0" smtClean="0"/>
              <a:t> pd </a:t>
            </a:r>
            <a:r>
              <a:rPr lang="en-US" dirty="0" err="1" smtClean="0"/>
              <a:t>paru</a:t>
            </a:r>
            <a:r>
              <a:rPr lang="en-US" dirty="0" smtClean="0"/>
              <a:t> </a:t>
            </a:r>
            <a:r>
              <a:rPr lang="en-US" dirty="0" err="1" smtClean="0"/>
              <a:t>dan</a:t>
            </a:r>
            <a:r>
              <a:rPr lang="en-US" dirty="0" smtClean="0"/>
              <a:t> </a:t>
            </a:r>
            <a:r>
              <a:rPr lang="en-US" dirty="0" err="1" smtClean="0"/>
              <a:t>sistem</a:t>
            </a:r>
            <a:r>
              <a:rPr lang="en-US" dirty="0" smtClean="0"/>
              <a:t> </a:t>
            </a:r>
            <a:r>
              <a:rPr lang="en-US" dirty="0" err="1" smtClean="0"/>
              <a:t>respirasi</a:t>
            </a:r>
            <a:r>
              <a:rPr lang="en-US" dirty="0" smtClean="0"/>
              <a:t> </a:t>
            </a:r>
            <a:r>
              <a:rPr lang="en-US" dirty="0" err="1" smtClean="0"/>
              <a:t>di</a:t>
            </a:r>
            <a:r>
              <a:rPr lang="en-US" dirty="0" smtClean="0"/>
              <a:t> </a:t>
            </a:r>
            <a:r>
              <a:rPr lang="en-US" dirty="0" err="1" smtClean="0"/>
              <a:t>mana</a:t>
            </a:r>
            <a:r>
              <a:rPr lang="en-US" dirty="0" smtClean="0"/>
              <a:t> </a:t>
            </a:r>
            <a:r>
              <a:rPr lang="en-US" dirty="0" err="1" smtClean="0"/>
              <a:t>laveoli</a:t>
            </a:r>
            <a:r>
              <a:rPr lang="en-US" dirty="0" smtClean="0"/>
              <a:t> </a:t>
            </a:r>
            <a:r>
              <a:rPr lang="en-US" dirty="0" err="1" smtClean="0"/>
              <a:t>menjadi</a:t>
            </a:r>
            <a:r>
              <a:rPr lang="en-US" dirty="0" smtClean="0"/>
              <a:t> </a:t>
            </a:r>
            <a:r>
              <a:rPr lang="en-US" dirty="0" err="1" smtClean="0"/>
              <a:t>meradang</a:t>
            </a:r>
            <a:r>
              <a:rPr lang="en-US" dirty="0" smtClean="0"/>
              <a:t> </a:t>
            </a:r>
            <a:r>
              <a:rPr lang="en-US" dirty="0" err="1" smtClean="0"/>
              <a:t>dan</a:t>
            </a:r>
            <a:r>
              <a:rPr lang="en-US" dirty="0" smtClean="0"/>
              <a:t> </a:t>
            </a:r>
            <a:r>
              <a:rPr lang="en-US" dirty="0" err="1" smtClean="0"/>
              <a:t>terisi</a:t>
            </a:r>
            <a:r>
              <a:rPr lang="en-US" dirty="0" smtClean="0"/>
              <a:t> </a:t>
            </a:r>
            <a:r>
              <a:rPr lang="en-US" dirty="0" err="1" smtClean="0"/>
              <a:t>cairan</a:t>
            </a:r>
            <a:r>
              <a:rPr lang="en-US" dirty="0" smtClean="0"/>
              <a:t>/pus</a:t>
            </a:r>
          </a:p>
          <a:p>
            <a:pPr eaLnBrk="1" hangingPunct="1">
              <a:defRPr/>
            </a:pPr>
            <a:r>
              <a:rPr lang="en-US" dirty="0" smtClean="0"/>
              <a:t>Pneumonia </a:t>
            </a:r>
            <a:r>
              <a:rPr lang="en-US" dirty="0" err="1" smtClean="0"/>
              <a:t>dapat</a:t>
            </a:r>
            <a:r>
              <a:rPr lang="en-US" dirty="0" smtClean="0"/>
              <a:t> </a:t>
            </a:r>
            <a:r>
              <a:rPr lang="en-US" dirty="0" err="1" smtClean="0"/>
              <a:t>disebabkan</a:t>
            </a:r>
            <a:r>
              <a:rPr lang="en-US" dirty="0" smtClean="0"/>
              <a:t> </a:t>
            </a:r>
            <a:r>
              <a:rPr lang="en-US" dirty="0" err="1" smtClean="0"/>
              <a:t>oleh</a:t>
            </a:r>
            <a:r>
              <a:rPr lang="en-US" dirty="0" smtClean="0"/>
              <a:t> </a:t>
            </a:r>
            <a:r>
              <a:rPr lang="en-US" dirty="0" err="1" smtClean="0"/>
              <a:t>bakteri</a:t>
            </a:r>
            <a:r>
              <a:rPr lang="en-US" dirty="0" smtClean="0"/>
              <a:t>, virus, </a:t>
            </a:r>
            <a:r>
              <a:rPr lang="en-US" dirty="0" err="1" smtClean="0"/>
              <a:t>jamur</a:t>
            </a:r>
            <a:r>
              <a:rPr lang="en-US" dirty="0" smtClean="0"/>
              <a:t>, </a:t>
            </a:r>
            <a:r>
              <a:rPr lang="en-US" dirty="0" err="1" smtClean="0"/>
              <a:t>atau</a:t>
            </a:r>
            <a:r>
              <a:rPr lang="en-US" dirty="0" smtClean="0"/>
              <a:t> </a:t>
            </a:r>
            <a:r>
              <a:rPr lang="en-US" dirty="0" err="1" smtClean="0"/>
              <a:t>parasit</a:t>
            </a:r>
            <a:r>
              <a:rPr lang="en-US" dirty="0" smtClean="0"/>
              <a:t> and </a:t>
            </a:r>
            <a:r>
              <a:rPr lang="en-US" dirty="0" err="1" smtClean="0"/>
              <a:t>zat</a:t>
            </a:r>
            <a:r>
              <a:rPr lang="en-US" dirty="0" smtClean="0"/>
              <a:t> </a:t>
            </a:r>
            <a:r>
              <a:rPr lang="en-US" dirty="0" err="1" smtClean="0"/>
              <a:t>kimia</a:t>
            </a:r>
            <a:r>
              <a:rPr lang="en-US" dirty="0" smtClean="0"/>
              <a:t> </a:t>
            </a:r>
            <a:r>
              <a:rPr lang="en-US" dirty="0" err="1" smtClean="0"/>
              <a:t>atau</a:t>
            </a:r>
            <a:r>
              <a:rPr lang="en-US" dirty="0" smtClean="0"/>
              <a:t> trauma </a:t>
            </a:r>
            <a:r>
              <a:rPr lang="en-US" dirty="0" err="1" smtClean="0"/>
              <a:t>fisik</a:t>
            </a:r>
            <a:endParaRPr lang="en-US" dirty="0" smtClean="0"/>
          </a:p>
          <a:p>
            <a:pPr eaLnBrk="1" hangingPunct="1">
              <a:buNone/>
              <a:defRPr/>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defRPr/>
            </a:pPr>
            <a:endParaRPr lang="en-US" smtClean="0"/>
          </a:p>
        </p:txBody>
      </p:sp>
      <p:sp>
        <p:nvSpPr>
          <p:cNvPr id="4099" name="Content Placeholder 2"/>
          <p:cNvSpPr>
            <a:spLocks noGrp="1"/>
          </p:cNvSpPr>
          <p:nvPr>
            <p:ph idx="1"/>
          </p:nvPr>
        </p:nvSpPr>
        <p:spPr/>
        <p:txBody>
          <a:bodyPr/>
          <a:lstStyle/>
          <a:p>
            <a:pPr eaLnBrk="1" hangingPunct="1">
              <a:defRPr/>
            </a:pPr>
            <a:endParaRPr lang="en-US" smtClean="0"/>
          </a:p>
        </p:txBody>
      </p:sp>
      <p:pic>
        <p:nvPicPr>
          <p:cNvPr id="21508" name="Picture 2"/>
          <p:cNvPicPr>
            <a:picLocks noChangeAspect="1" noChangeArrowheads="1"/>
          </p:cNvPicPr>
          <p:nvPr/>
        </p:nvPicPr>
        <p:blipFill>
          <a:blip r:embed="rId2"/>
          <a:srcRect/>
          <a:stretch>
            <a:fillRect/>
          </a:stretch>
        </p:blipFill>
        <p:spPr bwMode="auto">
          <a:xfrm>
            <a:off x="2057400" y="609600"/>
            <a:ext cx="5105400" cy="563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err="1" smtClean="0"/>
              <a:t>Kuman</a:t>
            </a:r>
            <a:r>
              <a:rPr lang="en-US" dirty="0" smtClean="0"/>
              <a:t> </a:t>
            </a:r>
            <a:r>
              <a:rPr lang="en-US" dirty="0" err="1" smtClean="0"/>
              <a:t>Patogen</a:t>
            </a:r>
            <a:r>
              <a:rPr lang="en-US" dirty="0" smtClean="0"/>
              <a:t> pd HAP </a:t>
            </a:r>
            <a:endParaRPr lang="en-US" dirty="0"/>
          </a:p>
        </p:txBody>
      </p:sp>
      <p:sp>
        <p:nvSpPr>
          <p:cNvPr id="3" name="Content Placeholder 2"/>
          <p:cNvSpPr>
            <a:spLocks noGrp="1"/>
          </p:cNvSpPr>
          <p:nvPr>
            <p:ph idx="1"/>
          </p:nvPr>
        </p:nvSpPr>
        <p:spPr>
          <a:xfrm>
            <a:off x="457200" y="1828800"/>
            <a:ext cx="8229600" cy="4525963"/>
          </a:xfrm>
        </p:spPr>
        <p:txBody>
          <a:bodyPr/>
          <a:lstStyle/>
          <a:p>
            <a:pPr algn="ctr" eaLnBrk="1" hangingPunct="1">
              <a:buNone/>
              <a:defRPr/>
            </a:pPr>
            <a:r>
              <a:rPr lang="en-US" dirty="0" err="1" smtClean="0"/>
              <a:t>Sering</a:t>
            </a:r>
            <a:r>
              <a:rPr lang="en-US" dirty="0" smtClean="0"/>
              <a:t> </a:t>
            </a:r>
            <a:r>
              <a:rPr lang="en-US" dirty="0" err="1" smtClean="0"/>
              <a:t>karena</a:t>
            </a:r>
            <a:r>
              <a:rPr lang="en-US" dirty="0" smtClean="0"/>
              <a:t> </a:t>
            </a:r>
            <a:r>
              <a:rPr lang="en-US" dirty="0" smtClean="0">
                <a:solidFill>
                  <a:srgbClr val="FFFF00"/>
                </a:solidFill>
              </a:rPr>
              <a:t>Gram </a:t>
            </a:r>
            <a:r>
              <a:rPr lang="en-US" dirty="0" err="1" smtClean="0">
                <a:solidFill>
                  <a:srgbClr val="FFFF00"/>
                </a:solidFill>
              </a:rPr>
              <a:t>negatif</a:t>
            </a:r>
            <a:r>
              <a:rPr lang="en-US" dirty="0" smtClean="0"/>
              <a:t> </a:t>
            </a:r>
            <a:r>
              <a:rPr lang="en-US" dirty="0" err="1" smtClean="0"/>
              <a:t>yg</a:t>
            </a:r>
            <a:r>
              <a:rPr lang="en-US" dirty="0" smtClean="0"/>
              <a:t> </a:t>
            </a:r>
            <a:r>
              <a:rPr lang="en-US" dirty="0" err="1" smtClean="0"/>
              <a:t>berkoloni</a:t>
            </a:r>
            <a:r>
              <a:rPr lang="en-US" dirty="0" smtClean="0"/>
              <a:t> </a:t>
            </a:r>
            <a:r>
              <a:rPr lang="en-US" dirty="0" err="1" smtClean="0"/>
              <a:t>di</a:t>
            </a:r>
            <a:r>
              <a:rPr lang="en-US" dirty="0" smtClean="0"/>
              <a:t> </a:t>
            </a:r>
            <a:r>
              <a:rPr lang="en-US" dirty="0" err="1" smtClean="0"/>
              <a:t>oropharing</a:t>
            </a:r>
            <a:r>
              <a:rPr lang="en-US" dirty="0" smtClean="0"/>
              <a:t> </a:t>
            </a:r>
            <a:r>
              <a:rPr lang="en-US" dirty="0" err="1" smtClean="0"/>
              <a:t>yg</a:t>
            </a:r>
            <a:r>
              <a:rPr lang="en-US" dirty="0" smtClean="0"/>
              <a:t> </a:t>
            </a:r>
            <a:r>
              <a:rPr lang="en-US" dirty="0" err="1" smtClean="0"/>
              <a:t>tetrlaah</a:t>
            </a:r>
            <a:r>
              <a:rPr lang="en-US" dirty="0" smtClean="0"/>
              <a:t> </a:t>
            </a:r>
            <a:r>
              <a:rPr lang="en-US" dirty="0" err="1" smtClean="0"/>
              <a:t>multiresisten</a:t>
            </a:r>
            <a:r>
              <a:rPr lang="en-US" dirty="0" smtClean="0"/>
              <a:t>  </a:t>
            </a:r>
            <a:r>
              <a:rPr lang="en-US" dirty="0" err="1" smtClean="0"/>
              <a:t>seperti</a:t>
            </a:r>
            <a:r>
              <a:rPr lang="en-US" dirty="0" smtClean="0"/>
              <a:t>: </a:t>
            </a:r>
            <a:r>
              <a:rPr lang="en-US" dirty="0" err="1" smtClean="0"/>
              <a:t>methicillin</a:t>
            </a:r>
            <a:r>
              <a:rPr lang="en-US" dirty="0" smtClean="0"/>
              <a:t>-resistant Staphylococcus </a:t>
            </a:r>
            <a:r>
              <a:rPr lang="en-US" dirty="0" err="1" smtClean="0"/>
              <a:t>aureus</a:t>
            </a:r>
            <a:r>
              <a:rPr lang="en-US" dirty="0" smtClean="0"/>
              <a:t> (MRSA), drug-resistant </a:t>
            </a:r>
            <a:r>
              <a:rPr lang="en-US" dirty="0" err="1" smtClean="0"/>
              <a:t>Enterobacteriaceae</a:t>
            </a:r>
            <a:r>
              <a:rPr lang="en-US" dirty="0" smtClean="0"/>
              <a:t>, Pseudomonas </a:t>
            </a:r>
            <a:r>
              <a:rPr lang="en-US" dirty="0" err="1" smtClean="0"/>
              <a:t>aeruginosa</a:t>
            </a:r>
            <a:r>
              <a:rPr lang="en-US" dirty="0" smtClean="0"/>
              <a:t>, </a:t>
            </a:r>
            <a:r>
              <a:rPr lang="en-US" dirty="0" err="1" smtClean="0"/>
              <a:t>Acinetobacter</a:t>
            </a:r>
            <a:r>
              <a:rPr lang="en-US" dirty="0" smtClean="0"/>
              <a:t> species and </a:t>
            </a:r>
            <a:r>
              <a:rPr lang="en-US" dirty="0" err="1" smtClean="0"/>
              <a:t>Stenotrophomonas</a:t>
            </a:r>
            <a:r>
              <a:rPr lang="en-US" dirty="0" smtClean="0"/>
              <a:t> </a:t>
            </a:r>
            <a:r>
              <a:rPr lang="en-US" dirty="0" err="1" smtClean="0"/>
              <a:t>maltophilia</a:t>
            </a:r>
            <a:r>
              <a:rPr lang="en-US" dirty="0" smtClean="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HAP</a:t>
            </a:r>
            <a:endParaRPr lang="en-US" dirty="0"/>
          </a:p>
        </p:txBody>
      </p:sp>
      <p:sp>
        <p:nvSpPr>
          <p:cNvPr id="3" name="Content Placeholder 2"/>
          <p:cNvSpPr>
            <a:spLocks noGrp="1"/>
          </p:cNvSpPr>
          <p:nvPr>
            <p:ph idx="1"/>
          </p:nvPr>
        </p:nvSpPr>
        <p:spPr/>
        <p:txBody>
          <a:bodyPr/>
          <a:lstStyle/>
          <a:p>
            <a:pPr eaLnBrk="1" hangingPunct="1">
              <a:defRPr/>
            </a:pPr>
            <a:r>
              <a:rPr lang="en-US" dirty="0" smtClean="0"/>
              <a:t>HAP </a:t>
            </a:r>
            <a:r>
              <a:rPr lang="en-US" dirty="0" err="1" smtClean="0"/>
              <a:t>sering</a:t>
            </a:r>
            <a:r>
              <a:rPr lang="en-US" dirty="0" smtClean="0"/>
              <a:t> </a:t>
            </a:r>
            <a:r>
              <a:rPr lang="en-US" dirty="0" err="1" smtClean="0"/>
              <a:t>terjadi</a:t>
            </a:r>
            <a:r>
              <a:rPr lang="en-US" dirty="0" smtClean="0"/>
              <a:t> </a:t>
            </a:r>
            <a:r>
              <a:rPr lang="en-US" dirty="0" err="1" smtClean="0"/>
              <a:t>pada</a:t>
            </a:r>
            <a:r>
              <a:rPr lang="en-US" dirty="0" smtClean="0"/>
              <a:t> </a:t>
            </a:r>
            <a:r>
              <a:rPr lang="en-US" dirty="0" err="1" smtClean="0"/>
              <a:t>pasien</a:t>
            </a:r>
            <a:r>
              <a:rPr lang="en-US" dirty="0" smtClean="0"/>
              <a:t> </a:t>
            </a:r>
            <a:r>
              <a:rPr lang="en-US" dirty="0" err="1" smtClean="0"/>
              <a:t>usia</a:t>
            </a:r>
            <a:r>
              <a:rPr lang="en-US" dirty="0" smtClean="0"/>
              <a:t> </a:t>
            </a:r>
            <a:r>
              <a:rPr lang="en-US" dirty="0" err="1" smtClean="0"/>
              <a:t>lanjut</a:t>
            </a:r>
            <a:r>
              <a:rPr lang="en-US" dirty="0" smtClean="0"/>
              <a:t>, </a:t>
            </a:r>
            <a:r>
              <a:rPr lang="en-US" dirty="0" err="1" smtClean="0"/>
              <a:t>penyakit</a:t>
            </a:r>
            <a:r>
              <a:rPr lang="en-US" dirty="0" smtClean="0"/>
              <a:t> </a:t>
            </a:r>
            <a:r>
              <a:rPr lang="en-US" dirty="0" err="1" smtClean="0"/>
              <a:t>komorbid</a:t>
            </a:r>
            <a:r>
              <a:rPr lang="en-US" dirty="0" smtClean="0"/>
              <a:t> yang </a:t>
            </a:r>
            <a:r>
              <a:rPr lang="en-US" dirty="0" err="1" smtClean="0"/>
              <a:t>banyak</a:t>
            </a:r>
            <a:r>
              <a:rPr lang="en-US" dirty="0" smtClean="0"/>
              <a:t> (DM, </a:t>
            </a:r>
            <a:r>
              <a:rPr lang="en-US" dirty="0" err="1" smtClean="0"/>
              <a:t>Jantung</a:t>
            </a:r>
            <a:r>
              <a:rPr lang="en-US" dirty="0" smtClean="0"/>
              <a:t>, CKD) </a:t>
            </a:r>
            <a:r>
              <a:rPr lang="en-US" dirty="0" err="1" smtClean="0"/>
              <a:t>dan</a:t>
            </a:r>
            <a:r>
              <a:rPr lang="en-US" dirty="0" smtClean="0"/>
              <a:t> </a:t>
            </a:r>
            <a:r>
              <a:rPr lang="en-US" dirty="0" err="1" smtClean="0"/>
              <a:t>kelaainan</a:t>
            </a:r>
            <a:r>
              <a:rPr lang="en-US" dirty="0" smtClean="0"/>
              <a:t> </a:t>
            </a:r>
            <a:r>
              <a:rPr lang="en-US" dirty="0" err="1" smtClean="0"/>
              <a:t>neurologis</a:t>
            </a:r>
            <a:r>
              <a:rPr lang="en-US" dirty="0" smtClean="0"/>
              <a:t> </a:t>
            </a:r>
            <a:r>
              <a:rPr lang="en-US" dirty="0" err="1" smtClean="0"/>
              <a:t>spt</a:t>
            </a:r>
            <a:r>
              <a:rPr lang="en-US" dirty="0" smtClean="0"/>
              <a:t> stroke</a:t>
            </a:r>
          </a:p>
          <a:p>
            <a:pPr eaLnBrk="1" hangingPunct="1">
              <a:defRPr/>
            </a:pPr>
            <a:r>
              <a:rPr lang="en-US" dirty="0" err="1" smtClean="0"/>
              <a:t>Gejala</a:t>
            </a:r>
            <a:r>
              <a:rPr lang="en-US" dirty="0" smtClean="0"/>
              <a:t> </a:t>
            </a:r>
            <a:r>
              <a:rPr lang="en-US" dirty="0" err="1" smtClean="0"/>
              <a:t>klasik</a:t>
            </a:r>
            <a:r>
              <a:rPr lang="en-US" dirty="0" smtClean="0"/>
              <a:t>: </a:t>
            </a:r>
            <a:r>
              <a:rPr lang="en-US" dirty="0" err="1" smtClean="0"/>
              <a:t>batuk</a:t>
            </a:r>
            <a:r>
              <a:rPr lang="en-US" dirty="0" smtClean="0"/>
              <a:t>, </a:t>
            </a:r>
            <a:r>
              <a:rPr lang="en-US" dirty="0" err="1" smtClean="0"/>
              <a:t>dahak</a:t>
            </a:r>
            <a:r>
              <a:rPr lang="en-US" dirty="0" smtClean="0"/>
              <a:t> </a:t>
            </a:r>
            <a:r>
              <a:rPr lang="en-US" dirty="0" err="1" smtClean="0"/>
              <a:t>bertambah</a:t>
            </a:r>
            <a:r>
              <a:rPr lang="en-US" dirty="0" smtClean="0"/>
              <a:t> </a:t>
            </a:r>
            <a:r>
              <a:rPr lang="en-US" dirty="0" err="1" smtClean="0"/>
              <a:t>banyak</a:t>
            </a:r>
            <a:r>
              <a:rPr lang="en-US" dirty="0" smtClean="0"/>
              <a:t> </a:t>
            </a:r>
            <a:r>
              <a:rPr lang="en-US" dirty="0" err="1" smtClean="0"/>
              <a:t>dan</a:t>
            </a:r>
            <a:r>
              <a:rPr lang="en-US" dirty="0" smtClean="0"/>
              <a:t> </a:t>
            </a:r>
            <a:r>
              <a:rPr lang="en-US" dirty="0" err="1" smtClean="0"/>
              <a:t>purulen</a:t>
            </a:r>
            <a:r>
              <a:rPr lang="en-US" dirty="0" smtClean="0"/>
              <a:t>, </a:t>
            </a:r>
            <a:r>
              <a:rPr lang="en-US" dirty="0" err="1" smtClean="0"/>
              <a:t>sesak</a:t>
            </a:r>
            <a:r>
              <a:rPr lang="en-US" dirty="0" smtClean="0"/>
              <a:t> </a:t>
            </a:r>
            <a:r>
              <a:rPr lang="en-US" dirty="0" err="1" smtClean="0"/>
              <a:t>nafas</a:t>
            </a:r>
            <a:r>
              <a:rPr lang="en-US" dirty="0" smtClean="0"/>
              <a:t>, </a:t>
            </a:r>
            <a:r>
              <a:rPr lang="en-US" dirty="0" err="1" smtClean="0"/>
              <a:t>demam</a:t>
            </a:r>
            <a:r>
              <a:rPr lang="en-US" dirty="0" smtClean="0"/>
              <a:t>, </a:t>
            </a:r>
            <a:r>
              <a:rPr lang="en-US" dirty="0" err="1" smtClean="0"/>
              <a:t>lekosit</a:t>
            </a:r>
            <a:r>
              <a:rPr lang="en-US" dirty="0" smtClean="0"/>
              <a:t> </a:t>
            </a:r>
            <a:r>
              <a:rPr lang="en-US" dirty="0" err="1" smtClean="0"/>
              <a:t>sering</a:t>
            </a:r>
            <a:r>
              <a:rPr lang="en-US" dirty="0" smtClean="0"/>
              <a:t> </a:t>
            </a:r>
            <a:r>
              <a:rPr lang="en-US" dirty="0" err="1" smtClean="0"/>
              <a:t>meningkat</a:t>
            </a:r>
            <a:r>
              <a:rPr lang="en-US" dirty="0" smtClean="0"/>
              <a:t>, </a:t>
            </a:r>
            <a:r>
              <a:rPr lang="en-US" dirty="0" err="1" smtClean="0"/>
              <a:t>adanya</a:t>
            </a:r>
            <a:r>
              <a:rPr lang="en-US" dirty="0" smtClean="0"/>
              <a:t> </a:t>
            </a:r>
            <a:r>
              <a:rPr lang="en-US" dirty="0" err="1" smtClean="0"/>
              <a:t>infiltrat</a:t>
            </a:r>
            <a:r>
              <a:rPr lang="en-US" dirty="0" smtClean="0"/>
              <a:t> </a:t>
            </a:r>
            <a:r>
              <a:rPr lang="en-US" dirty="0" err="1" smtClean="0"/>
              <a:t>baru</a:t>
            </a:r>
            <a:r>
              <a:rPr lang="en-US" dirty="0" smtClean="0"/>
              <a:t> </a:t>
            </a:r>
            <a:r>
              <a:rPr lang="en-US" dirty="0" err="1" smtClean="0"/>
              <a:t>pada</a:t>
            </a:r>
            <a:r>
              <a:rPr lang="en-US" dirty="0" smtClean="0"/>
              <a:t> </a:t>
            </a:r>
            <a:r>
              <a:rPr lang="en-US" dirty="0" err="1" smtClean="0"/>
              <a:t>pemeriksaan</a:t>
            </a:r>
            <a:r>
              <a:rPr lang="en-US" dirty="0" smtClean="0"/>
              <a:t> </a:t>
            </a:r>
            <a:r>
              <a:rPr lang="en-US" dirty="0" err="1" smtClean="0"/>
              <a:t>rongent</a:t>
            </a:r>
            <a:r>
              <a:rPr lang="en-US" dirty="0" smtClean="0"/>
              <a:t> </a:t>
            </a:r>
            <a:r>
              <a:rPr lang="en-US" dirty="0" err="1" smtClean="0"/>
              <a:t>paru</a:t>
            </a:r>
            <a:r>
              <a:rPr lang="en-US" dirty="0" smtClean="0"/>
              <a:t>.</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p:txBody>
          <a:bodyPr/>
          <a:lstStyle/>
          <a:p>
            <a:pPr eaLnBrk="1" hangingPunct="1">
              <a:defRPr/>
            </a:pPr>
            <a:r>
              <a:rPr lang="en-US" dirty="0" err="1" smtClean="0"/>
              <a:t>Komplikasi</a:t>
            </a:r>
            <a:r>
              <a:rPr lang="en-US" dirty="0" smtClean="0"/>
              <a:t> pneumonia </a:t>
            </a:r>
            <a:endParaRPr lang="en-US" dirty="0"/>
          </a:p>
        </p:txBody>
      </p:sp>
      <p:sp>
        <p:nvSpPr>
          <p:cNvPr id="30723" name="Rectangle 3"/>
          <p:cNvSpPr>
            <a:spLocks noGrp="1" noChangeArrowheads="1"/>
          </p:cNvSpPr>
          <p:nvPr>
            <p:ph type="body" idx="1"/>
          </p:nvPr>
        </p:nvSpPr>
        <p:spPr>
          <a:xfrm>
            <a:off x="457200" y="1752600"/>
            <a:ext cx="8229600" cy="4525963"/>
          </a:xfrm>
        </p:spPr>
        <p:txBody>
          <a:bodyPr/>
          <a:lstStyle/>
          <a:p>
            <a:pPr algn="ctr" eaLnBrk="1" hangingPunct="1">
              <a:defRPr/>
            </a:pPr>
            <a:r>
              <a:rPr lang="en-US" dirty="0" err="1" smtClean="0"/>
              <a:t>Gangguan</a:t>
            </a:r>
            <a:r>
              <a:rPr lang="en-US" dirty="0" smtClean="0"/>
              <a:t> </a:t>
            </a:r>
            <a:r>
              <a:rPr lang="en-US" dirty="0" err="1" smtClean="0"/>
              <a:t>sistem</a:t>
            </a:r>
            <a:r>
              <a:rPr lang="en-US" dirty="0" smtClean="0"/>
              <a:t> </a:t>
            </a:r>
            <a:r>
              <a:rPr lang="en-US" dirty="0" err="1" smtClean="0"/>
              <a:t>respirasi</a:t>
            </a:r>
            <a:r>
              <a:rPr lang="en-US" dirty="0" smtClean="0"/>
              <a:t> </a:t>
            </a:r>
            <a:r>
              <a:rPr lang="en-US" dirty="0" err="1" smtClean="0"/>
              <a:t>dan</a:t>
            </a:r>
            <a:r>
              <a:rPr lang="en-US" dirty="0" smtClean="0"/>
              <a:t> </a:t>
            </a:r>
            <a:r>
              <a:rPr lang="en-US" dirty="0" err="1" smtClean="0"/>
              <a:t>sirkulasi</a:t>
            </a:r>
            <a:endParaRPr lang="en-US" dirty="0" smtClean="0"/>
          </a:p>
          <a:p>
            <a:pPr algn="ctr" eaLnBrk="1" hangingPunct="1">
              <a:defRPr/>
            </a:pPr>
            <a:r>
              <a:rPr lang="en-US" dirty="0" smtClean="0"/>
              <a:t>sepsis </a:t>
            </a:r>
            <a:r>
              <a:rPr lang="en-US" dirty="0" err="1" smtClean="0"/>
              <a:t>dan</a:t>
            </a:r>
            <a:r>
              <a:rPr lang="en-US" dirty="0" smtClean="0"/>
              <a:t> </a:t>
            </a:r>
            <a:r>
              <a:rPr lang="en-US" dirty="0" err="1" smtClean="0"/>
              <a:t>syok</a:t>
            </a:r>
            <a:r>
              <a:rPr lang="en-US" dirty="0" smtClean="0"/>
              <a:t> </a:t>
            </a:r>
            <a:r>
              <a:rPr lang="en-US" dirty="0" err="1" smtClean="0"/>
              <a:t>septik</a:t>
            </a:r>
            <a:endParaRPr lang="en-US" dirty="0" smtClean="0"/>
          </a:p>
          <a:p>
            <a:pPr algn="ctr" eaLnBrk="1" hangingPunct="1">
              <a:defRPr/>
            </a:pPr>
            <a:r>
              <a:rPr lang="en-US" dirty="0" err="1" smtClean="0"/>
              <a:t>Efusi</a:t>
            </a:r>
            <a:r>
              <a:rPr lang="en-US" dirty="0" smtClean="0"/>
              <a:t> pleura </a:t>
            </a:r>
            <a:r>
              <a:rPr lang="en-US" dirty="0" err="1" smtClean="0"/>
              <a:t>atau</a:t>
            </a:r>
            <a:r>
              <a:rPr lang="en-US" dirty="0" smtClean="0"/>
              <a:t> </a:t>
            </a:r>
            <a:r>
              <a:rPr lang="en-US" dirty="0" err="1" smtClean="0"/>
              <a:t>empyema</a:t>
            </a:r>
            <a:endParaRPr lang="en-US" dirty="0" smtClean="0"/>
          </a:p>
          <a:p>
            <a:pPr algn="ctr" eaLnBrk="1" hangingPunct="1">
              <a:defRPr/>
            </a:pPr>
            <a:r>
              <a:rPr lang="en-US" dirty="0" err="1" smtClean="0"/>
              <a:t>Abses</a:t>
            </a:r>
            <a:endParaRPr lang="en-US" dirty="0" smtClean="0"/>
          </a:p>
          <a:p>
            <a:pPr eaLnBrk="1" hangingPunct="1">
              <a:defRPr/>
            </a:pP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rrowheads="1"/>
          </p:cNvSpPr>
          <p:nvPr>
            <p:ph type="title"/>
          </p:nvPr>
        </p:nvSpPr>
        <p:spPr/>
        <p:txBody>
          <a:bodyPr/>
          <a:lstStyle/>
          <a:p>
            <a:pPr eaLnBrk="1" hangingPunct="1">
              <a:defRPr/>
            </a:pPr>
            <a:r>
              <a:rPr lang="en-US" dirty="0" err="1" smtClean="0"/>
              <a:t>Pencegahan</a:t>
            </a:r>
            <a:r>
              <a:rPr lang="en-US" dirty="0" smtClean="0"/>
              <a:t> pneumonia </a:t>
            </a:r>
            <a:endParaRPr lang="en-US" dirty="0"/>
          </a:p>
        </p:txBody>
      </p:sp>
      <p:sp>
        <p:nvSpPr>
          <p:cNvPr id="64515" name="Rectangle 3"/>
          <p:cNvSpPr>
            <a:spLocks noGrp="1" noChangeArrowheads="1"/>
          </p:cNvSpPr>
          <p:nvPr>
            <p:ph type="body" idx="1"/>
          </p:nvPr>
        </p:nvSpPr>
        <p:spPr>
          <a:xfrm>
            <a:off x="457200" y="1600200"/>
            <a:ext cx="8229600" cy="5257800"/>
          </a:xfrm>
        </p:spPr>
        <p:txBody>
          <a:bodyPr/>
          <a:lstStyle/>
          <a:p>
            <a:pPr algn="ctr" eaLnBrk="1" hangingPunct="1">
              <a:lnSpc>
                <a:spcPct val="80000"/>
              </a:lnSpc>
              <a:defRPr/>
            </a:pPr>
            <a:r>
              <a:rPr lang="en-US" dirty="0" err="1" smtClean="0"/>
              <a:t>Berhenti</a:t>
            </a:r>
            <a:r>
              <a:rPr lang="en-US" dirty="0" smtClean="0"/>
              <a:t> </a:t>
            </a:r>
            <a:r>
              <a:rPr lang="en-US" dirty="0" err="1" smtClean="0"/>
              <a:t>merokok</a:t>
            </a:r>
            <a:endParaRPr lang="en-US" dirty="0" smtClean="0"/>
          </a:p>
          <a:p>
            <a:pPr algn="ctr" eaLnBrk="1" hangingPunct="1">
              <a:lnSpc>
                <a:spcPct val="80000"/>
              </a:lnSpc>
              <a:defRPr/>
            </a:pPr>
            <a:r>
              <a:rPr lang="en-US" dirty="0" err="1" smtClean="0"/>
              <a:t>Vaccinasi</a:t>
            </a:r>
            <a:r>
              <a:rPr lang="en-US" dirty="0" smtClean="0"/>
              <a:t> </a:t>
            </a:r>
            <a:r>
              <a:rPr lang="en-US" dirty="0" err="1" smtClean="0"/>
              <a:t>terhadap</a:t>
            </a:r>
            <a:r>
              <a:rPr lang="en-US" i="1" dirty="0" err="1" smtClean="0"/>
              <a:t>Haemophilus</a:t>
            </a:r>
            <a:r>
              <a:rPr lang="en-US" i="1" dirty="0" smtClean="0"/>
              <a:t> </a:t>
            </a:r>
            <a:r>
              <a:rPr lang="en-US" i="1" dirty="0" err="1"/>
              <a:t>influenzae</a:t>
            </a:r>
            <a:r>
              <a:rPr lang="en-US" dirty="0"/>
              <a:t> and </a:t>
            </a:r>
            <a:r>
              <a:rPr lang="en-US" i="1" dirty="0"/>
              <a:t>Streptococcus </a:t>
            </a:r>
            <a:r>
              <a:rPr lang="en-US" i="1" dirty="0" err="1" smtClean="0"/>
              <a:t>pneumoniae</a:t>
            </a:r>
            <a:r>
              <a:rPr lang="en-US" i="1" dirty="0" smtClean="0"/>
              <a:t> </a:t>
            </a:r>
            <a:r>
              <a:rPr lang="en-US" dirty="0" err="1" smtClean="0"/>
              <a:t>pada</a:t>
            </a:r>
            <a:r>
              <a:rPr lang="en-US" dirty="0" smtClean="0"/>
              <a:t> </a:t>
            </a:r>
            <a:r>
              <a:rPr lang="en-US" dirty="0" err="1" smtClean="0"/>
              <a:t>anak-anak</a:t>
            </a:r>
            <a:endParaRPr lang="en-US" dirty="0" smtClean="0"/>
          </a:p>
          <a:p>
            <a:pPr algn="ctr" eaLnBrk="1" hangingPunct="1">
              <a:lnSpc>
                <a:spcPct val="80000"/>
              </a:lnSpc>
              <a:defRPr/>
            </a:pPr>
            <a:r>
              <a:rPr lang="en-US" dirty="0" err="1" smtClean="0"/>
              <a:t>Ulang</a:t>
            </a:r>
            <a:r>
              <a:rPr lang="en-US" dirty="0" smtClean="0"/>
              <a:t> </a:t>
            </a:r>
            <a:r>
              <a:rPr lang="en-US" dirty="0" err="1" smtClean="0"/>
              <a:t>vaksinasi</a:t>
            </a:r>
            <a:r>
              <a:rPr lang="en-US" dirty="0" smtClean="0"/>
              <a:t> </a:t>
            </a:r>
            <a:r>
              <a:rPr lang="en-US" dirty="0" err="1" smtClean="0"/>
              <a:t>setelah</a:t>
            </a:r>
            <a:r>
              <a:rPr lang="en-US" dirty="0" smtClean="0"/>
              <a:t> 5 </a:t>
            </a:r>
            <a:r>
              <a:rPr lang="en-US" dirty="0" err="1" smtClean="0"/>
              <a:t>atau</a:t>
            </a:r>
            <a:r>
              <a:rPr lang="en-US" dirty="0" smtClean="0"/>
              <a:t> 10 </a:t>
            </a:r>
            <a:r>
              <a:rPr lang="en-US" dirty="0" err="1" smtClean="0"/>
              <a:t>tahun</a:t>
            </a:r>
            <a:r>
              <a:rPr lang="en-US" dirty="0" smtClean="0"/>
              <a:t>. </a:t>
            </a:r>
            <a:r>
              <a:rPr lang="en-US" dirty="0" err="1" smtClean="0"/>
              <a:t>Terutama</a:t>
            </a:r>
            <a:r>
              <a:rPr lang="en-US" dirty="0" smtClean="0"/>
              <a:t> </a:t>
            </a:r>
            <a:r>
              <a:rPr lang="en-US" dirty="0" err="1" smtClean="0"/>
              <a:t>untuk</a:t>
            </a:r>
            <a:r>
              <a:rPr lang="en-US" dirty="0" smtClean="0"/>
              <a:t> </a:t>
            </a:r>
            <a:r>
              <a:rPr lang="en-US" dirty="0" err="1" smtClean="0"/>
              <a:t>usia</a:t>
            </a:r>
            <a:r>
              <a:rPr lang="en-US" dirty="0" smtClean="0"/>
              <a:t> &gt; </a:t>
            </a:r>
            <a:r>
              <a:rPr lang="en-US" dirty="0"/>
              <a:t>65 </a:t>
            </a:r>
            <a:r>
              <a:rPr lang="en-US" dirty="0" err="1" smtClean="0"/>
              <a:t>tahun</a:t>
            </a:r>
            <a:r>
              <a:rPr lang="en-US" dirty="0" smtClean="0"/>
              <a:t>, </a:t>
            </a:r>
            <a:r>
              <a:rPr lang="en-US" dirty="0" err="1"/>
              <a:t>immunocompromized</a:t>
            </a:r>
            <a:r>
              <a:rPr lang="en-US" dirty="0"/>
              <a:t>, </a:t>
            </a:r>
            <a:r>
              <a:rPr lang="en-US" dirty="0" err="1"/>
              <a:t>congenitial</a:t>
            </a:r>
            <a:r>
              <a:rPr lang="en-US" dirty="0"/>
              <a:t> heart disease </a:t>
            </a:r>
            <a:r>
              <a:rPr lang="en-US" dirty="0" err="1" smtClean="0"/>
              <a:t>atau</a:t>
            </a:r>
            <a:r>
              <a:rPr lang="en-US" dirty="0" smtClean="0"/>
              <a:t> </a:t>
            </a:r>
            <a:r>
              <a:rPr lang="en-US" dirty="0" err="1" smtClean="0"/>
              <a:t>retardasi</a:t>
            </a:r>
            <a:r>
              <a:rPr lang="en-US" dirty="0" smtClean="0"/>
              <a:t> mental</a:t>
            </a:r>
          </a:p>
          <a:p>
            <a:pPr algn="ctr" eaLnBrk="1" hangingPunct="1">
              <a:lnSpc>
                <a:spcPct val="80000"/>
              </a:lnSpc>
              <a:defRPr/>
            </a:pPr>
            <a:r>
              <a:rPr lang="en-US" dirty="0" err="1" smtClean="0"/>
              <a:t>Hindari</a:t>
            </a:r>
            <a:r>
              <a:rPr lang="en-US" dirty="0" smtClean="0"/>
              <a:t> </a:t>
            </a:r>
            <a:r>
              <a:rPr lang="en-US" dirty="0" err="1" smtClean="0"/>
              <a:t>intubasi</a:t>
            </a:r>
            <a:r>
              <a:rPr lang="en-US" dirty="0" smtClean="0"/>
              <a:t> </a:t>
            </a:r>
            <a:r>
              <a:rPr lang="en-US" dirty="0" err="1" smtClean="0"/>
              <a:t>sebisa</a:t>
            </a:r>
            <a:r>
              <a:rPr lang="en-US" dirty="0" smtClean="0"/>
              <a:t> </a:t>
            </a:r>
            <a:r>
              <a:rPr lang="en-US" dirty="0" err="1" smtClean="0"/>
              <a:t>mungkin</a:t>
            </a:r>
            <a:endParaRPr lang="en-US" dirty="0" smtClean="0"/>
          </a:p>
          <a:p>
            <a:pPr algn="ctr" eaLnBrk="1" hangingPunct="1">
              <a:lnSpc>
                <a:spcPct val="80000"/>
              </a:lnSpc>
              <a:defRPr/>
            </a:pPr>
            <a:r>
              <a:rPr lang="en-US" dirty="0" err="1" smtClean="0"/>
              <a:t>Posisikan</a:t>
            </a:r>
            <a:r>
              <a:rPr lang="en-US" dirty="0" smtClean="0"/>
              <a:t> </a:t>
            </a:r>
            <a:r>
              <a:rPr lang="en-US" dirty="0" err="1" smtClean="0"/>
              <a:t>pasien</a:t>
            </a:r>
            <a:r>
              <a:rPr lang="en-US" dirty="0" smtClean="0"/>
              <a:t> </a:t>
            </a:r>
            <a:r>
              <a:rPr lang="en-US" dirty="0" err="1" smtClean="0"/>
              <a:t>setengah</a:t>
            </a:r>
            <a:r>
              <a:rPr lang="en-US" dirty="0" smtClean="0"/>
              <a:t> </a:t>
            </a:r>
            <a:r>
              <a:rPr lang="en-US" dirty="0" err="1" smtClean="0"/>
              <a:t>duduk</a:t>
            </a:r>
            <a:r>
              <a:rPr lang="en-US" dirty="0" smtClean="0"/>
              <a:t> </a:t>
            </a:r>
            <a:r>
              <a:rPr lang="en-US" dirty="0" err="1" smtClean="0"/>
              <a:t>utk</a:t>
            </a:r>
            <a:r>
              <a:rPr lang="en-US" dirty="0" smtClean="0"/>
              <a:t> </a:t>
            </a:r>
            <a:r>
              <a:rPr lang="en-US" dirty="0" err="1" smtClean="0"/>
              <a:t>menghindari</a:t>
            </a:r>
            <a:r>
              <a:rPr lang="en-US" dirty="0" smtClean="0"/>
              <a:t> </a:t>
            </a:r>
            <a:r>
              <a:rPr lang="en-US" dirty="0" err="1" smtClean="0"/>
              <a:t>aspirasi</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15008" y="2967335"/>
            <a:ext cx="5322291" cy="923330"/>
          </a:xfrm>
          <a:prstGeom prst="rect">
            <a:avLst/>
          </a:prstGeom>
          <a:noFill/>
        </p:spPr>
        <p:txBody>
          <a:bodyPr wrap="none" lIns="91440" tIns="45720" rIns="91440" bIns="45720">
            <a:spAutoFit/>
          </a:bodyPr>
          <a:lstStyle/>
          <a:p>
            <a:pPr algn="ctr"/>
            <a:r>
              <a:rPr lang="en-US" sz="5400" b="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TERIMA KASIH</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 descr="19680"/>
          <p:cNvPicPr>
            <a:picLocks noChangeAspect="1" noChangeArrowheads="1"/>
          </p:cNvPicPr>
          <p:nvPr/>
        </p:nvPicPr>
        <p:blipFill>
          <a:blip r:embed="rId2"/>
          <a:srcRect/>
          <a:stretch>
            <a:fillRect/>
          </a:stretch>
        </p:blipFill>
        <p:spPr bwMode="auto">
          <a:xfrm>
            <a:off x="1371600" y="609600"/>
            <a:ext cx="6096000" cy="4876800"/>
          </a:xfrm>
          <a:prstGeom prst="rect">
            <a:avLst/>
          </a:prstGeom>
          <a:noFill/>
          <a:ln w="9525">
            <a:noFill/>
            <a:miter lim="800000"/>
            <a:headEnd/>
            <a:tailEnd/>
          </a:ln>
        </p:spPr>
      </p:pic>
      <p:sp>
        <p:nvSpPr>
          <p:cNvPr id="7174" name="Rectangle 6"/>
          <p:cNvSpPr>
            <a:spLocks noGrp="1" noRot="1" noChangeArrowheads="1"/>
          </p:cNvSpPr>
          <p:nvPr>
            <p:ph type="title"/>
          </p:nvPr>
        </p:nvSpPr>
        <p:spPr>
          <a:xfrm>
            <a:off x="0" y="5867400"/>
            <a:ext cx="8763000" cy="533400"/>
          </a:xfrm>
        </p:spPr>
        <p:txBody>
          <a:bodyPr/>
          <a:lstStyle/>
          <a:p>
            <a:pPr eaLnBrk="1" hangingPunct="1">
              <a:defRPr/>
            </a:pPr>
            <a:r>
              <a:rPr lang="en-US" sz="4000" dirty="0" err="1" smtClean="0"/>
              <a:t>Perubahan</a:t>
            </a:r>
            <a:r>
              <a:rPr lang="en-US" sz="4000" dirty="0" smtClean="0"/>
              <a:t> alveoli pd </a:t>
            </a:r>
            <a:r>
              <a:rPr lang="en-US" sz="4000" dirty="0" err="1" smtClean="0"/>
              <a:t>pnemonia</a:t>
            </a:r>
            <a:endParaRPr lang="en-US"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Pneumonia fills the lung's alveoli with fluid, keeping oxygen from reaching the bloodstream. The alveolus on the left is normal, while the alveolus on the right is full of fluid from pneumonia.">
            <a:hlinkClick r:id="rId2" tooltip="Pneumonia fills the lung's alveoli with fluid, keeping oxygen from reaching the bloodstream. The alveolus on the left is normal, while the alveolus on the right is full of fluid from pneumonia."/>
          </p:cNvPr>
          <p:cNvPicPr>
            <a:picLocks noChangeAspect="1" noChangeArrowheads="1"/>
          </p:cNvPicPr>
          <p:nvPr/>
        </p:nvPicPr>
        <p:blipFill>
          <a:blip r:embed="rId3"/>
          <a:srcRect/>
          <a:stretch>
            <a:fillRect/>
          </a:stretch>
        </p:blipFill>
        <p:spPr bwMode="auto">
          <a:xfrm>
            <a:off x="1676400" y="152400"/>
            <a:ext cx="5456238" cy="5562600"/>
          </a:xfrm>
          <a:prstGeom prst="rect">
            <a:avLst/>
          </a:prstGeom>
          <a:noFill/>
          <a:ln w="9525">
            <a:noFill/>
            <a:miter lim="800000"/>
            <a:headEnd/>
            <a:tailEnd/>
          </a:ln>
        </p:spPr>
      </p:pic>
      <p:sp>
        <p:nvSpPr>
          <p:cNvPr id="7171" name="Rectangle 3"/>
          <p:cNvSpPr>
            <a:spLocks noChangeArrowheads="1"/>
          </p:cNvSpPr>
          <p:nvPr/>
        </p:nvSpPr>
        <p:spPr bwMode="auto">
          <a:xfrm>
            <a:off x="838200" y="5715000"/>
            <a:ext cx="7700963" cy="915988"/>
          </a:xfrm>
          <a:prstGeom prst="rect">
            <a:avLst/>
          </a:prstGeom>
          <a:noFill/>
          <a:ln w="9525">
            <a:noFill/>
            <a:miter lim="800000"/>
            <a:headEnd/>
            <a:tailEnd/>
          </a:ln>
        </p:spPr>
        <p:txBody>
          <a:bodyPr anchor="ctr">
            <a:spAutoFit/>
          </a:bodyPr>
          <a:lstStyle/>
          <a:p>
            <a:r>
              <a:rPr lang="en-US" b="1"/>
              <a:t>Pneumonia</a:t>
            </a:r>
            <a:r>
              <a:rPr lang="en-US"/>
              <a:t> fills the lung's alveoli with fluid, keeping oxygen from reaching the bloodstream. The alveolus on the left is normal, while the alveolus on the right is full of fluid from pneumonia.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09600" y="277813"/>
            <a:ext cx="7772400" cy="1143000"/>
          </a:xfrm>
        </p:spPr>
        <p:txBody>
          <a:bodyPr/>
          <a:lstStyle/>
          <a:p>
            <a:pPr eaLnBrk="1" hangingPunct="1">
              <a:defRPr/>
            </a:pPr>
            <a:r>
              <a:rPr lang="en-US" sz="4000" i="1" dirty="0" smtClean="0">
                <a:solidFill>
                  <a:srgbClr val="FFFF99"/>
                </a:solidFill>
                <a:latin typeface="Times New Roman" pitchFamily="18" charset="0"/>
              </a:rPr>
              <a:t>Pneumonia in Stroke</a:t>
            </a:r>
          </a:p>
        </p:txBody>
      </p:sp>
      <p:sp>
        <p:nvSpPr>
          <p:cNvPr id="21507" name="Rectangle 3"/>
          <p:cNvSpPr>
            <a:spLocks noGrp="1" noChangeArrowheads="1"/>
          </p:cNvSpPr>
          <p:nvPr>
            <p:ph type="body" idx="1"/>
          </p:nvPr>
        </p:nvSpPr>
        <p:spPr>
          <a:xfrm>
            <a:off x="609600" y="1676400"/>
            <a:ext cx="8229600" cy="3921125"/>
          </a:xfrm>
        </p:spPr>
        <p:txBody>
          <a:bodyPr/>
          <a:lstStyle/>
          <a:p>
            <a:pPr eaLnBrk="1" hangingPunct="1">
              <a:lnSpc>
                <a:spcPct val="90000"/>
              </a:lnSpc>
              <a:defRPr/>
            </a:pPr>
            <a:r>
              <a:rPr lang="en-US" dirty="0" err="1" smtClean="0">
                <a:latin typeface="Times New Roman" pitchFamily="18" charset="0"/>
              </a:rPr>
              <a:t>Angka</a:t>
            </a:r>
            <a:r>
              <a:rPr lang="en-US" dirty="0" smtClean="0">
                <a:latin typeface="Times New Roman" pitchFamily="18" charset="0"/>
              </a:rPr>
              <a:t> </a:t>
            </a:r>
            <a:r>
              <a:rPr lang="en-US" dirty="0" err="1" smtClean="0">
                <a:latin typeface="Times New Roman" pitchFamily="18" charset="0"/>
              </a:rPr>
              <a:t>kematian</a:t>
            </a:r>
            <a:r>
              <a:rPr lang="en-US" dirty="0" smtClean="0">
                <a:latin typeface="Times New Roman" pitchFamily="18" charset="0"/>
              </a:rPr>
              <a:t> </a:t>
            </a:r>
            <a:r>
              <a:rPr lang="en-US" dirty="0" err="1" smtClean="0">
                <a:latin typeface="Times New Roman" pitchFamily="18" charset="0"/>
              </a:rPr>
              <a:t>tinggi</a:t>
            </a:r>
            <a:endParaRPr lang="en-US" dirty="0" smtClean="0">
              <a:latin typeface="Times New Roman" pitchFamily="18" charset="0"/>
            </a:endParaRPr>
          </a:p>
          <a:p>
            <a:pPr eaLnBrk="1" hangingPunct="1">
              <a:lnSpc>
                <a:spcPct val="90000"/>
              </a:lnSpc>
              <a:defRPr/>
            </a:pPr>
            <a:r>
              <a:rPr lang="en-US" dirty="0" err="1" smtClean="0">
                <a:latin typeface="Times New Roman" pitchFamily="18" charset="0"/>
              </a:rPr>
              <a:t>Rawat</a:t>
            </a:r>
            <a:r>
              <a:rPr lang="en-US" dirty="0" smtClean="0">
                <a:latin typeface="Times New Roman" pitchFamily="18" charset="0"/>
              </a:rPr>
              <a:t> </a:t>
            </a:r>
            <a:r>
              <a:rPr lang="en-US" dirty="0" err="1" smtClean="0">
                <a:latin typeface="Times New Roman" pitchFamily="18" charset="0"/>
              </a:rPr>
              <a:t>inap</a:t>
            </a:r>
            <a:r>
              <a:rPr lang="en-US" dirty="0" smtClean="0">
                <a:latin typeface="Times New Roman" pitchFamily="18" charset="0"/>
              </a:rPr>
              <a:t> </a:t>
            </a:r>
            <a:r>
              <a:rPr lang="en-US" dirty="0" err="1" smtClean="0">
                <a:latin typeface="Times New Roman" pitchFamily="18" charset="0"/>
              </a:rPr>
              <a:t>lebih</a:t>
            </a:r>
            <a:r>
              <a:rPr lang="en-US" dirty="0" smtClean="0">
                <a:latin typeface="Times New Roman" pitchFamily="18" charset="0"/>
              </a:rPr>
              <a:t> lama</a:t>
            </a:r>
          </a:p>
          <a:p>
            <a:pPr eaLnBrk="1" hangingPunct="1">
              <a:lnSpc>
                <a:spcPct val="90000"/>
              </a:lnSpc>
              <a:defRPr/>
            </a:pPr>
            <a:r>
              <a:rPr lang="en-US" dirty="0" err="1" smtClean="0">
                <a:latin typeface="Times New Roman" pitchFamily="18" charset="0"/>
              </a:rPr>
              <a:t>Perlu</a:t>
            </a:r>
            <a:r>
              <a:rPr lang="en-US" dirty="0" smtClean="0">
                <a:latin typeface="Times New Roman" pitchFamily="18" charset="0"/>
              </a:rPr>
              <a:t> </a:t>
            </a:r>
            <a:r>
              <a:rPr lang="en-US" dirty="0" err="1" smtClean="0">
                <a:latin typeface="Times New Roman" pitchFamily="18" charset="0"/>
              </a:rPr>
              <a:t>perawatan</a:t>
            </a:r>
            <a:r>
              <a:rPr lang="en-US" dirty="0" smtClean="0">
                <a:latin typeface="Times New Roman" pitchFamily="18" charset="0"/>
              </a:rPr>
              <a:t> </a:t>
            </a:r>
            <a:r>
              <a:rPr lang="en-US" dirty="0" err="1" smtClean="0">
                <a:latin typeface="Times New Roman" pitchFamily="18" charset="0"/>
              </a:rPr>
              <a:t>paska</a:t>
            </a:r>
            <a:r>
              <a:rPr lang="en-US" dirty="0" smtClean="0">
                <a:latin typeface="Times New Roman" pitchFamily="18" charset="0"/>
              </a:rPr>
              <a:t> </a:t>
            </a:r>
            <a:r>
              <a:rPr lang="en-US" dirty="0" err="1" smtClean="0">
                <a:latin typeface="Times New Roman" pitchFamily="18" charset="0"/>
              </a:rPr>
              <a:t>rawat</a:t>
            </a:r>
            <a:r>
              <a:rPr lang="en-US" dirty="0" smtClean="0">
                <a:latin typeface="Times New Roman" pitchFamily="18" charset="0"/>
              </a:rPr>
              <a:t> </a:t>
            </a:r>
            <a:r>
              <a:rPr lang="en-US" dirty="0" err="1" smtClean="0">
                <a:latin typeface="Times New Roman" pitchFamily="18" charset="0"/>
              </a:rPr>
              <a:t>inap</a:t>
            </a:r>
            <a:r>
              <a:rPr lang="en-US" dirty="0" smtClean="0">
                <a:latin typeface="Times New Roman" pitchFamily="18" charset="0"/>
              </a:rPr>
              <a:t> yang </a:t>
            </a:r>
            <a:r>
              <a:rPr lang="en-US" dirty="0" err="1" smtClean="0">
                <a:latin typeface="Times New Roman" pitchFamily="18" charset="0"/>
              </a:rPr>
              <a:t>lebih</a:t>
            </a:r>
            <a:r>
              <a:rPr lang="en-US" dirty="0" smtClean="0">
                <a:latin typeface="Times New Roman" pitchFamily="18" charset="0"/>
              </a:rPr>
              <a:t> lama</a:t>
            </a:r>
          </a:p>
          <a:p>
            <a:pPr eaLnBrk="1" hangingPunct="1">
              <a:lnSpc>
                <a:spcPct val="90000"/>
              </a:lnSpc>
              <a:defRPr/>
            </a:pPr>
            <a:r>
              <a:rPr lang="en-US" dirty="0" err="1" smtClean="0">
                <a:latin typeface="Times New Roman" pitchFamily="18" charset="0"/>
              </a:rPr>
              <a:t>Lebih</a:t>
            </a:r>
            <a:r>
              <a:rPr lang="en-US" dirty="0" smtClean="0">
                <a:latin typeface="Times New Roman" pitchFamily="18" charset="0"/>
              </a:rPr>
              <a:t> </a:t>
            </a:r>
            <a:r>
              <a:rPr lang="en-US" dirty="0" err="1" smtClean="0">
                <a:latin typeface="Times New Roman" pitchFamily="18" charset="0"/>
              </a:rPr>
              <a:t>sering</a:t>
            </a:r>
            <a:r>
              <a:rPr lang="en-US" dirty="0" smtClean="0">
                <a:latin typeface="Times New Roman" pitchFamily="18" charset="0"/>
              </a:rPr>
              <a:t> </a:t>
            </a:r>
            <a:r>
              <a:rPr lang="en-US" dirty="0" err="1" smtClean="0">
                <a:latin typeface="Times New Roman" pitchFamily="18" charset="0"/>
              </a:rPr>
              <a:t>mengalami</a:t>
            </a:r>
            <a:r>
              <a:rPr lang="en-US" dirty="0" smtClean="0">
                <a:latin typeface="Times New Roman" pitchFamily="18" charset="0"/>
              </a:rPr>
              <a:t> </a:t>
            </a:r>
            <a:r>
              <a:rPr lang="en-US" dirty="0" err="1" smtClean="0">
                <a:latin typeface="Times New Roman" pitchFamily="18" charset="0"/>
              </a:rPr>
              <a:t>rehospitalisasi</a:t>
            </a:r>
            <a:r>
              <a:rPr lang="en-US" dirty="0" smtClean="0">
                <a:latin typeface="Times New Roman" pitchFamily="18" charset="0"/>
              </a:rPr>
              <a:t> </a:t>
            </a:r>
            <a:r>
              <a:rPr lang="en-US" dirty="0" err="1" smtClean="0">
                <a:latin typeface="Times New Roman" pitchFamily="18" charset="0"/>
              </a:rPr>
              <a:t>dalam</a:t>
            </a:r>
            <a:r>
              <a:rPr lang="en-US" dirty="0" smtClean="0">
                <a:latin typeface="Times New Roman" pitchFamily="18" charset="0"/>
              </a:rPr>
              <a:t> 30 </a:t>
            </a:r>
            <a:r>
              <a:rPr lang="en-US" dirty="0" err="1" smtClean="0">
                <a:latin typeface="Times New Roman" pitchFamily="18" charset="0"/>
              </a:rPr>
              <a:t>hari</a:t>
            </a:r>
            <a:endParaRPr lang="en-US" dirty="0" smtClean="0">
              <a:latin typeface="Times New Roman" pitchFamily="18" charset="0"/>
            </a:endParaRPr>
          </a:p>
          <a:p>
            <a:pPr eaLnBrk="1" hangingPunct="1">
              <a:lnSpc>
                <a:spcPct val="90000"/>
              </a:lnSpc>
              <a:buFont typeface="Wingdings" pitchFamily="2" charset="2"/>
              <a:buNone/>
              <a:defRPr/>
            </a:pPr>
            <a:r>
              <a:rPr lang="en-US" dirty="0" smtClean="0">
                <a:latin typeface="Times New Roman" pitchFamily="18" charset="0"/>
              </a:rPr>
              <a:t>   </a:t>
            </a:r>
            <a:r>
              <a:rPr lang="en-US" sz="1200" dirty="0" smtClean="0">
                <a:latin typeface="Times New Roman" pitchFamily="18" charset="0"/>
              </a:rPr>
              <a:t>(</a:t>
            </a:r>
            <a:r>
              <a:rPr lang="en-US" sz="1200" dirty="0" err="1" smtClean="0">
                <a:latin typeface="Times New Roman" pitchFamily="18" charset="0"/>
              </a:rPr>
              <a:t>Katzan,Dawson,Thomas</a:t>
            </a:r>
            <a:r>
              <a:rPr lang="en-US" sz="1200" dirty="0" smtClean="0">
                <a:latin typeface="Times New Roman" pitchFamily="18" charset="0"/>
              </a:rPr>
              <a:t>, </a:t>
            </a:r>
            <a:r>
              <a:rPr lang="en-US" sz="1200" dirty="0" err="1" smtClean="0">
                <a:latin typeface="Times New Roman" pitchFamily="18" charset="0"/>
              </a:rPr>
              <a:t>Votruba</a:t>
            </a:r>
            <a:r>
              <a:rPr lang="en-US" sz="1200" dirty="0" smtClean="0">
                <a:latin typeface="Times New Roman" pitchFamily="18" charset="0"/>
              </a:rPr>
              <a:t> and </a:t>
            </a:r>
            <a:r>
              <a:rPr lang="en-US" sz="1200" dirty="0" err="1" smtClean="0">
                <a:latin typeface="Times New Roman" pitchFamily="18" charset="0"/>
              </a:rPr>
              <a:t>Cebul</a:t>
            </a:r>
            <a:r>
              <a:rPr lang="en-US" sz="1200" dirty="0" smtClean="0">
                <a:latin typeface="Times New Roman" pitchFamily="18" charset="0"/>
              </a:rPr>
              <a:t>, 2007)</a:t>
            </a:r>
          </a:p>
          <a:p>
            <a:pPr eaLnBrk="1" hangingPunct="1">
              <a:lnSpc>
                <a:spcPct val="90000"/>
              </a:lnSpc>
              <a:buFont typeface="Wingdings" pitchFamily="2" charset="2"/>
              <a:buNone/>
              <a:defRPr/>
            </a:pPr>
            <a:r>
              <a:rPr lang="en-US" sz="1200" dirty="0" smtClean="0">
                <a:latin typeface="Times New Roman" pitchFamily="18" charset="0"/>
              </a:rPr>
              <a:t>        </a:t>
            </a:r>
            <a:r>
              <a:rPr lang="en-US" sz="1200" dirty="0" smtClean="0"/>
              <a:t>(</a:t>
            </a:r>
            <a:r>
              <a:rPr lang="en-US" sz="1200" dirty="0" err="1" smtClean="0"/>
              <a:t>Rosenvinge</a:t>
            </a:r>
            <a:r>
              <a:rPr lang="en-US" sz="1200" dirty="0" smtClean="0"/>
              <a:t> and Starke, 2005)</a:t>
            </a:r>
          </a:p>
          <a:p>
            <a:pPr eaLnBrk="1" hangingPunct="1">
              <a:lnSpc>
                <a:spcPct val="90000"/>
              </a:lnSpc>
              <a:buFont typeface="Wingdings" pitchFamily="2" charset="2"/>
              <a:buNone/>
              <a:defRPr/>
            </a:pPr>
            <a:endParaRPr lang="en-US" sz="1200" dirty="0" smtClean="0">
              <a:latin typeface="Times New Roman" pitchFamily="18" charset="0"/>
            </a:endParaRPr>
          </a:p>
          <a:p>
            <a:pPr eaLnBrk="1" hangingPunct="1">
              <a:lnSpc>
                <a:spcPct val="90000"/>
              </a:lnSpc>
              <a:buFont typeface="Wingdings" pitchFamily="2" charset="2"/>
              <a:buNone/>
              <a:defRPr/>
            </a:pPr>
            <a:endParaRPr lang="en-US" sz="1200" dirty="0" smtClean="0">
              <a:latin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600" dirty="0" smtClean="0"/>
              <a:t>FAKTOR RISIKO PNEUMONIA</a:t>
            </a:r>
            <a:endParaRPr lang="en-US" sz="3600" dirty="0"/>
          </a:p>
        </p:txBody>
      </p:sp>
      <p:sp>
        <p:nvSpPr>
          <p:cNvPr id="6" name="Text Placeholder 5"/>
          <p:cNvSpPr>
            <a:spLocks noGrp="1"/>
          </p:cNvSpPr>
          <p:nvPr>
            <p:ph type="body" idx="1"/>
          </p:nvPr>
        </p:nvSpPr>
        <p:spPr/>
        <p:txBody>
          <a:bodyPr/>
          <a:lstStyle/>
          <a:p>
            <a:pPr algn="ctr"/>
            <a:r>
              <a:rPr lang="en-US" dirty="0" smtClean="0"/>
              <a:t>PASIEN</a:t>
            </a:r>
            <a:endParaRPr lang="en-US" dirty="0"/>
          </a:p>
        </p:txBody>
      </p:sp>
      <p:sp>
        <p:nvSpPr>
          <p:cNvPr id="7" name="Content Placeholder 6"/>
          <p:cNvSpPr>
            <a:spLocks noGrp="1"/>
          </p:cNvSpPr>
          <p:nvPr>
            <p:ph sz="half" idx="2"/>
          </p:nvPr>
        </p:nvSpPr>
        <p:spPr>
          <a:solidFill>
            <a:srgbClr val="FFFF00"/>
          </a:solidFill>
        </p:spPr>
        <p:txBody>
          <a:bodyPr/>
          <a:lstStyle/>
          <a:p>
            <a:r>
              <a:rPr lang="en-US" dirty="0" err="1" smtClean="0">
                <a:solidFill>
                  <a:srgbClr val="002060"/>
                </a:solidFill>
              </a:rPr>
              <a:t>Sakit</a:t>
            </a:r>
            <a:r>
              <a:rPr lang="en-US" dirty="0" smtClean="0">
                <a:solidFill>
                  <a:srgbClr val="002060"/>
                </a:solidFill>
              </a:rPr>
              <a:t> </a:t>
            </a:r>
            <a:r>
              <a:rPr lang="en-US" dirty="0" err="1" smtClean="0">
                <a:solidFill>
                  <a:srgbClr val="002060"/>
                </a:solidFill>
              </a:rPr>
              <a:t>kritis</a:t>
            </a:r>
            <a:endParaRPr lang="en-US" dirty="0" smtClean="0">
              <a:solidFill>
                <a:srgbClr val="002060"/>
              </a:solidFill>
            </a:endParaRPr>
          </a:p>
          <a:p>
            <a:r>
              <a:rPr lang="en-US" dirty="0" err="1" smtClean="0">
                <a:solidFill>
                  <a:srgbClr val="002060"/>
                </a:solidFill>
              </a:rPr>
              <a:t>Umur</a:t>
            </a:r>
            <a:r>
              <a:rPr lang="en-US" dirty="0" smtClean="0">
                <a:solidFill>
                  <a:srgbClr val="002060"/>
                </a:solidFill>
              </a:rPr>
              <a:t> (</a:t>
            </a:r>
            <a:r>
              <a:rPr lang="en-US" dirty="0" err="1" smtClean="0">
                <a:solidFill>
                  <a:srgbClr val="002060"/>
                </a:solidFill>
              </a:rPr>
              <a:t>lansia</a:t>
            </a:r>
            <a:r>
              <a:rPr lang="en-US" dirty="0" smtClean="0">
                <a:solidFill>
                  <a:srgbClr val="002060"/>
                </a:solidFill>
              </a:rPr>
              <a:t>/</a:t>
            </a:r>
            <a:r>
              <a:rPr lang="en-US" dirty="0" err="1" smtClean="0">
                <a:solidFill>
                  <a:srgbClr val="002060"/>
                </a:solidFill>
              </a:rPr>
              <a:t>balita</a:t>
            </a:r>
            <a:r>
              <a:rPr lang="en-US" dirty="0" smtClean="0">
                <a:solidFill>
                  <a:srgbClr val="002060"/>
                </a:solidFill>
              </a:rPr>
              <a:t>)</a:t>
            </a:r>
          </a:p>
          <a:p>
            <a:r>
              <a:rPr lang="en-US" dirty="0" err="1" smtClean="0">
                <a:solidFill>
                  <a:srgbClr val="002060"/>
                </a:solidFill>
              </a:rPr>
              <a:t>Pembedahan</a:t>
            </a:r>
            <a:r>
              <a:rPr lang="en-US" dirty="0" smtClean="0">
                <a:solidFill>
                  <a:srgbClr val="002060"/>
                </a:solidFill>
              </a:rPr>
              <a:t> abdomen/</a:t>
            </a:r>
            <a:r>
              <a:rPr lang="en-US" dirty="0" err="1" smtClean="0">
                <a:solidFill>
                  <a:srgbClr val="002060"/>
                </a:solidFill>
              </a:rPr>
              <a:t>thorak</a:t>
            </a:r>
            <a:endParaRPr lang="en-US" dirty="0" smtClean="0">
              <a:solidFill>
                <a:srgbClr val="002060"/>
              </a:solidFill>
            </a:endParaRPr>
          </a:p>
          <a:p>
            <a:r>
              <a:rPr lang="en-US" dirty="0" smtClean="0">
                <a:solidFill>
                  <a:srgbClr val="002060"/>
                </a:solidFill>
              </a:rPr>
              <a:t>COPD</a:t>
            </a:r>
          </a:p>
          <a:p>
            <a:r>
              <a:rPr lang="en-US" dirty="0" err="1" smtClean="0">
                <a:solidFill>
                  <a:srgbClr val="002060"/>
                </a:solidFill>
              </a:rPr>
              <a:t>Penyakit</a:t>
            </a:r>
            <a:r>
              <a:rPr lang="en-US" dirty="0" smtClean="0">
                <a:solidFill>
                  <a:srgbClr val="002060"/>
                </a:solidFill>
              </a:rPr>
              <a:t> </a:t>
            </a:r>
            <a:r>
              <a:rPr lang="en-US" dirty="0" err="1" smtClean="0">
                <a:solidFill>
                  <a:srgbClr val="002060"/>
                </a:solidFill>
              </a:rPr>
              <a:t>kardiopilmoner</a:t>
            </a:r>
            <a:endParaRPr lang="en-US" dirty="0" smtClean="0">
              <a:solidFill>
                <a:srgbClr val="002060"/>
              </a:solidFill>
            </a:endParaRPr>
          </a:p>
          <a:p>
            <a:r>
              <a:rPr lang="en-US" dirty="0" smtClean="0">
                <a:solidFill>
                  <a:srgbClr val="002060"/>
                </a:solidFill>
              </a:rPr>
              <a:t>Stroke</a:t>
            </a:r>
          </a:p>
          <a:p>
            <a:r>
              <a:rPr lang="en-US" dirty="0" err="1" smtClean="0">
                <a:solidFill>
                  <a:srgbClr val="002060"/>
                </a:solidFill>
              </a:rPr>
              <a:t>Koma</a:t>
            </a:r>
            <a:endParaRPr lang="en-US" dirty="0" smtClean="0">
              <a:solidFill>
                <a:srgbClr val="002060"/>
              </a:solidFill>
            </a:endParaRPr>
          </a:p>
          <a:p>
            <a:r>
              <a:rPr lang="en-US" dirty="0" err="1" smtClean="0">
                <a:solidFill>
                  <a:srgbClr val="002060"/>
                </a:solidFill>
              </a:rPr>
              <a:t>Perokok</a:t>
            </a:r>
            <a:r>
              <a:rPr lang="en-US" dirty="0" smtClean="0">
                <a:solidFill>
                  <a:srgbClr val="002060"/>
                </a:solidFill>
              </a:rPr>
              <a:t> </a:t>
            </a:r>
            <a:r>
              <a:rPr lang="en-US" dirty="0" err="1" smtClean="0">
                <a:solidFill>
                  <a:srgbClr val="002060"/>
                </a:solidFill>
              </a:rPr>
              <a:t>berat</a:t>
            </a:r>
            <a:endParaRPr lang="en-US" dirty="0" smtClean="0">
              <a:solidFill>
                <a:srgbClr val="002060"/>
              </a:solidFill>
            </a:endParaRPr>
          </a:p>
          <a:p>
            <a:endParaRPr lang="en-US" dirty="0"/>
          </a:p>
        </p:txBody>
      </p:sp>
      <p:sp>
        <p:nvSpPr>
          <p:cNvPr id="8" name="Text Placeholder 7"/>
          <p:cNvSpPr>
            <a:spLocks noGrp="1"/>
          </p:cNvSpPr>
          <p:nvPr>
            <p:ph type="body" sz="quarter" idx="3"/>
          </p:nvPr>
        </p:nvSpPr>
        <p:spPr/>
        <p:txBody>
          <a:bodyPr/>
          <a:lstStyle/>
          <a:p>
            <a:pPr algn="ctr"/>
            <a:r>
              <a:rPr lang="en-US" dirty="0" smtClean="0"/>
              <a:t>TINDAKAN/OBAT</a:t>
            </a:r>
            <a:endParaRPr lang="en-US" dirty="0"/>
          </a:p>
        </p:txBody>
      </p:sp>
      <p:sp>
        <p:nvSpPr>
          <p:cNvPr id="9" name="Content Placeholder 8"/>
          <p:cNvSpPr>
            <a:spLocks noGrp="1"/>
          </p:cNvSpPr>
          <p:nvPr>
            <p:ph sz="quarter" idx="4"/>
          </p:nvPr>
        </p:nvSpPr>
        <p:spPr>
          <a:solidFill>
            <a:srgbClr val="FFFF00"/>
          </a:solidFill>
        </p:spPr>
        <p:txBody>
          <a:bodyPr/>
          <a:lstStyle/>
          <a:p>
            <a:r>
              <a:rPr lang="en-US" dirty="0" err="1" smtClean="0">
                <a:solidFill>
                  <a:srgbClr val="002060"/>
                </a:solidFill>
              </a:rPr>
              <a:t>Sedasi</a:t>
            </a:r>
            <a:r>
              <a:rPr lang="en-US" dirty="0" smtClean="0">
                <a:solidFill>
                  <a:srgbClr val="002060"/>
                </a:solidFill>
              </a:rPr>
              <a:t>/</a:t>
            </a:r>
            <a:r>
              <a:rPr lang="en-US" dirty="0" err="1" smtClean="0">
                <a:solidFill>
                  <a:srgbClr val="002060"/>
                </a:solidFill>
              </a:rPr>
              <a:t>penenang</a:t>
            </a:r>
            <a:endParaRPr lang="en-US" dirty="0" smtClean="0">
              <a:solidFill>
                <a:srgbClr val="002060"/>
              </a:solidFill>
            </a:endParaRPr>
          </a:p>
          <a:p>
            <a:r>
              <a:rPr lang="en-US" dirty="0" err="1" smtClean="0">
                <a:solidFill>
                  <a:srgbClr val="002060"/>
                </a:solidFill>
              </a:rPr>
              <a:t>Anestesi</a:t>
            </a:r>
            <a:r>
              <a:rPr lang="en-US" dirty="0" smtClean="0">
                <a:solidFill>
                  <a:srgbClr val="002060"/>
                </a:solidFill>
              </a:rPr>
              <a:t> </a:t>
            </a:r>
            <a:r>
              <a:rPr lang="en-US" dirty="0" err="1" smtClean="0">
                <a:solidFill>
                  <a:srgbClr val="002060"/>
                </a:solidFill>
              </a:rPr>
              <a:t>umum</a:t>
            </a:r>
            <a:endParaRPr lang="en-US" dirty="0" smtClean="0">
              <a:solidFill>
                <a:srgbClr val="002060"/>
              </a:solidFill>
            </a:endParaRPr>
          </a:p>
          <a:p>
            <a:r>
              <a:rPr lang="en-US" dirty="0" err="1" smtClean="0">
                <a:solidFill>
                  <a:srgbClr val="002060"/>
                </a:solidFill>
              </a:rPr>
              <a:t>Intubasi</a:t>
            </a:r>
            <a:r>
              <a:rPr lang="en-US" dirty="0" smtClean="0">
                <a:solidFill>
                  <a:srgbClr val="002060"/>
                </a:solidFill>
              </a:rPr>
              <a:t> </a:t>
            </a:r>
            <a:r>
              <a:rPr lang="en-US" dirty="0" err="1" smtClean="0">
                <a:solidFill>
                  <a:srgbClr val="002060"/>
                </a:solidFill>
              </a:rPr>
              <a:t>trakea</a:t>
            </a:r>
            <a:r>
              <a:rPr lang="en-US" dirty="0" smtClean="0">
                <a:solidFill>
                  <a:srgbClr val="002060"/>
                </a:solidFill>
              </a:rPr>
              <a:t>/TT</a:t>
            </a:r>
          </a:p>
          <a:p>
            <a:r>
              <a:rPr lang="en-US" dirty="0" err="1" smtClean="0">
                <a:solidFill>
                  <a:srgbClr val="002060"/>
                </a:solidFill>
              </a:rPr>
              <a:t>Memakai</a:t>
            </a:r>
            <a:r>
              <a:rPr lang="en-US" dirty="0" smtClean="0">
                <a:solidFill>
                  <a:srgbClr val="002060"/>
                </a:solidFill>
              </a:rPr>
              <a:t> ventilator</a:t>
            </a:r>
          </a:p>
          <a:p>
            <a:r>
              <a:rPr lang="en-US" dirty="0" err="1" smtClean="0">
                <a:solidFill>
                  <a:srgbClr val="002060"/>
                </a:solidFill>
              </a:rPr>
              <a:t>Enteral</a:t>
            </a:r>
            <a:r>
              <a:rPr lang="en-US" dirty="0" smtClean="0">
                <a:solidFill>
                  <a:srgbClr val="002060"/>
                </a:solidFill>
              </a:rPr>
              <a:t>  feeding</a:t>
            </a:r>
          </a:p>
          <a:p>
            <a:r>
              <a:rPr lang="en-US" dirty="0" err="1" smtClean="0">
                <a:solidFill>
                  <a:srgbClr val="002060"/>
                </a:solidFill>
              </a:rPr>
              <a:t>Antibiotik</a:t>
            </a:r>
            <a:r>
              <a:rPr lang="en-US" dirty="0" smtClean="0">
                <a:solidFill>
                  <a:srgbClr val="002060"/>
                </a:solidFill>
              </a:rPr>
              <a:t> </a:t>
            </a:r>
            <a:r>
              <a:rPr lang="en-US" dirty="0" err="1" smtClean="0">
                <a:solidFill>
                  <a:srgbClr val="002060"/>
                </a:solidFill>
              </a:rPr>
              <a:t>broadspektrum</a:t>
            </a:r>
            <a:endParaRPr lang="en-US" dirty="0" smtClean="0">
              <a:solidFill>
                <a:srgbClr val="002060"/>
              </a:solidFill>
            </a:endParaRPr>
          </a:p>
          <a:p>
            <a:r>
              <a:rPr lang="en-US" dirty="0" smtClean="0">
                <a:solidFill>
                  <a:srgbClr val="002060"/>
                </a:solidFill>
              </a:rPr>
              <a:t>PPI/H2bloker</a:t>
            </a:r>
          </a:p>
          <a:p>
            <a:r>
              <a:rPr lang="en-US" dirty="0" err="1" smtClean="0">
                <a:solidFill>
                  <a:srgbClr val="002060"/>
                </a:solidFill>
              </a:rPr>
              <a:t>Immunosupresi</a:t>
            </a:r>
            <a:r>
              <a:rPr lang="en-US" dirty="0" smtClean="0">
                <a:solidFill>
                  <a:srgbClr val="002060"/>
                </a:solidFill>
              </a:rPr>
              <a:t>/</a:t>
            </a:r>
            <a:r>
              <a:rPr lang="en-US" dirty="0" err="1" smtClean="0">
                <a:solidFill>
                  <a:srgbClr val="002060"/>
                </a:solidFill>
              </a:rPr>
              <a:t>kemoterpi</a:t>
            </a:r>
            <a:endParaRPr lang="en-US" dirty="0">
              <a:solidFill>
                <a:srgbClr val="00206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554163"/>
          </a:xfrm>
        </p:spPr>
        <p:txBody>
          <a:bodyPr/>
          <a:lstStyle/>
          <a:p>
            <a:pPr eaLnBrk="1" hangingPunct="1">
              <a:defRPr/>
            </a:pPr>
            <a:r>
              <a:rPr lang="en-US" dirty="0" smtClean="0"/>
              <a:t>Cara </a:t>
            </a:r>
            <a:r>
              <a:rPr lang="en-US" dirty="0" err="1" smtClean="0"/>
              <a:t>terkena</a:t>
            </a:r>
            <a:r>
              <a:rPr lang="en-US" dirty="0" smtClean="0"/>
              <a:t> </a:t>
            </a:r>
            <a:r>
              <a:rPr lang="en-US" dirty="0" err="1" smtClean="0"/>
              <a:t>Pnemoni</a:t>
            </a:r>
            <a:r>
              <a:rPr lang="en-US" dirty="0" smtClean="0"/>
              <a:t>:</a:t>
            </a:r>
            <a:br>
              <a:rPr lang="en-US" dirty="0" smtClean="0"/>
            </a:br>
            <a:endParaRPr lang="en-US" dirty="0"/>
          </a:p>
        </p:txBody>
      </p:sp>
      <p:sp>
        <p:nvSpPr>
          <p:cNvPr id="3" name="Content Placeholder 2"/>
          <p:cNvSpPr>
            <a:spLocks noGrp="1"/>
          </p:cNvSpPr>
          <p:nvPr>
            <p:ph idx="1"/>
          </p:nvPr>
        </p:nvSpPr>
        <p:spPr>
          <a:xfrm>
            <a:off x="457200" y="1981200"/>
            <a:ext cx="8229600" cy="4525963"/>
          </a:xfrm>
        </p:spPr>
        <p:txBody>
          <a:bodyPr/>
          <a:lstStyle/>
          <a:p>
            <a:pPr eaLnBrk="1" hangingPunct="1">
              <a:defRPr/>
            </a:pPr>
            <a:r>
              <a:rPr lang="en-US" dirty="0" err="1" smtClean="0"/>
              <a:t>Bakteri</a:t>
            </a:r>
            <a:r>
              <a:rPr lang="en-US" dirty="0" smtClean="0"/>
              <a:t> </a:t>
            </a:r>
            <a:r>
              <a:rPr lang="en-US" dirty="0" err="1" smtClean="0"/>
              <a:t>atau</a:t>
            </a:r>
            <a:r>
              <a:rPr lang="en-US" dirty="0" smtClean="0"/>
              <a:t> virus </a:t>
            </a:r>
            <a:r>
              <a:rPr lang="en-US" dirty="0" err="1" smtClean="0"/>
              <a:t>yg</a:t>
            </a:r>
            <a:r>
              <a:rPr lang="en-US" dirty="0" smtClean="0"/>
              <a:t> </a:t>
            </a:r>
            <a:r>
              <a:rPr lang="en-US" dirty="0" err="1" smtClean="0"/>
              <a:t>hidup</a:t>
            </a:r>
            <a:r>
              <a:rPr lang="en-US" dirty="0" smtClean="0"/>
              <a:t> </a:t>
            </a:r>
            <a:r>
              <a:rPr lang="en-US" dirty="0" err="1" smtClean="0"/>
              <a:t>di</a:t>
            </a:r>
            <a:r>
              <a:rPr lang="en-US" dirty="0" smtClean="0"/>
              <a:t> </a:t>
            </a:r>
            <a:r>
              <a:rPr lang="en-US" dirty="0" err="1" smtClean="0"/>
              <a:t>saluran</a:t>
            </a:r>
            <a:r>
              <a:rPr lang="en-US" dirty="0" smtClean="0"/>
              <a:t> </a:t>
            </a:r>
            <a:r>
              <a:rPr lang="en-US" dirty="0" err="1" smtClean="0"/>
              <a:t>pernafasan</a:t>
            </a:r>
            <a:r>
              <a:rPr lang="en-US" dirty="0" smtClean="0"/>
              <a:t> </a:t>
            </a:r>
            <a:r>
              <a:rPr lang="en-US" dirty="0" err="1" smtClean="0"/>
              <a:t>atas</a:t>
            </a:r>
            <a:r>
              <a:rPr lang="en-US" dirty="0" smtClean="0"/>
              <a:t> (</a:t>
            </a:r>
            <a:r>
              <a:rPr lang="en-US" dirty="0" err="1" smtClean="0"/>
              <a:t>hidung</a:t>
            </a:r>
            <a:r>
              <a:rPr lang="en-US" dirty="0" smtClean="0"/>
              <a:t>, sinus </a:t>
            </a:r>
            <a:r>
              <a:rPr lang="en-US" dirty="0" err="1" smtClean="0"/>
              <a:t>atau</a:t>
            </a:r>
            <a:r>
              <a:rPr lang="en-US" dirty="0" smtClean="0"/>
              <a:t> </a:t>
            </a:r>
            <a:r>
              <a:rPr lang="en-US" dirty="0" err="1" smtClean="0"/>
              <a:t>mulut</a:t>
            </a:r>
            <a:r>
              <a:rPr lang="en-US" dirty="0" smtClean="0"/>
              <a:t>) </a:t>
            </a:r>
            <a:r>
              <a:rPr lang="en-US" dirty="0" err="1" smtClean="0"/>
              <a:t>dpt</a:t>
            </a:r>
            <a:r>
              <a:rPr lang="en-US" dirty="0" smtClean="0"/>
              <a:t> </a:t>
            </a:r>
            <a:r>
              <a:rPr lang="en-US" dirty="0" err="1" smtClean="0"/>
              <a:t>menyebar</a:t>
            </a:r>
            <a:r>
              <a:rPr lang="en-US" dirty="0" smtClean="0"/>
              <a:t> </a:t>
            </a:r>
            <a:r>
              <a:rPr lang="en-US" dirty="0" err="1" smtClean="0"/>
              <a:t>ke</a:t>
            </a:r>
            <a:r>
              <a:rPr lang="en-US" dirty="0" smtClean="0"/>
              <a:t> </a:t>
            </a:r>
            <a:r>
              <a:rPr lang="en-US" dirty="0" err="1" smtClean="0"/>
              <a:t>paru-paru</a:t>
            </a:r>
            <a:endParaRPr lang="en-US" dirty="0" smtClean="0"/>
          </a:p>
          <a:p>
            <a:pPr eaLnBrk="1" hangingPunct="1">
              <a:defRPr/>
            </a:pPr>
            <a:r>
              <a:rPr lang="en-US" dirty="0" err="1" smtClean="0"/>
              <a:t>Menghirup</a:t>
            </a:r>
            <a:r>
              <a:rPr lang="en-US" dirty="0" smtClean="0"/>
              <a:t> </a:t>
            </a:r>
            <a:r>
              <a:rPr lang="en-US" dirty="0" err="1" smtClean="0"/>
              <a:t>kuman</a:t>
            </a:r>
            <a:r>
              <a:rPr lang="en-US" dirty="0" smtClean="0"/>
              <a:t> </a:t>
            </a:r>
            <a:r>
              <a:rPr lang="en-US" dirty="0" err="1" smtClean="0"/>
              <a:t>dari</a:t>
            </a:r>
            <a:r>
              <a:rPr lang="en-US" dirty="0" smtClean="0"/>
              <a:t> </a:t>
            </a:r>
            <a:r>
              <a:rPr lang="en-US" dirty="0" err="1" smtClean="0"/>
              <a:t>udara</a:t>
            </a:r>
            <a:r>
              <a:rPr lang="en-US" dirty="0" smtClean="0"/>
              <a:t> </a:t>
            </a:r>
            <a:r>
              <a:rPr lang="en-US" dirty="0" err="1" smtClean="0"/>
              <a:t>langsung</a:t>
            </a:r>
            <a:r>
              <a:rPr lang="en-US" dirty="0" smtClean="0"/>
              <a:t> </a:t>
            </a:r>
            <a:r>
              <a:rPr lang="en-US" dirty="0" err="1" smtClean="0"/>
              <a:t>masuk</a:t>
            </a:r>
            <a:r>
              <a:rPr lang="en-US" dirty="0" smtClean="0"/>
              <a:t> </a:t>
            </a:r>
            <a:r>
              <a:rPr lang="en-US" dirty="0" err="1" smtClean="0"/>
              <a:t>ke</a:t>
            </a:r>
            <a:r>
              <a:rPr lang="en-US" dirty="0" smtClean="0"/>
              <a:t> </a:t>
            </a:r>
            <a:r>
              <a:rPr lang="en-US" dirty="0" err="1" smtClean="0"/>
              <a:t>paru-paru</a:t>
            </a:r>
            <a:r>
              <a:rPr lang="en-US" dirty="0" smtClean="0"/>
              <a:t>.</a:t>
            </a:r>
          </a:p>
          <a:p>
            <a:pPr eaLnBrk="1" hangingPunct="1">
              <a:defRPr/>
            </a:pPr>
            <a:r>
              <a:rPr lang="en-US" dirty="0" err="1" smtClean="0"/>
              <a:t>Menghirup</a:t>
            </a:r>
            <a:r>
              <a:rPr lang="en-US" dirty="0" smtClean="0"/>
              <a:t> </a:t>
            </a:r>
            <a:r>
              <a:rPr lang="en-US" dirty="0" err="1" smtClean="0"/>
              <a:t>makanan</a:t>
            </a:r>
            <a:r>
              <a:rPr lang="en-US" dirty="0" smtClean="0"/>
              <a:t>, </a:t>
            </a:r>
            <a:r>
              <a:rPr lang="en-US" dirty="0" err="1" smtClean="0"/>
              <a:t>cairan</a:t>
            </a:r>
            <a:r>
              <a:rPr lang="en-US" dirty="0" smtClean="0"/>
              <a:t>, </a:t>
            </a:r>
            <a:r>
              <a:rPr lang="en-US" dirty="0" err="1" smtClean="0"/>
              <a:t>muntahan</a:t>
            </a:r>
            <a:r>
              <a:rPr lang="en-US" dirty="0" smtClean="0"/>
              <a:t> </a:t>
            </a:r>
            <a:r>
              <a:rPr lang="en-US" dirty="0" err="1" smtClean="0"/>
              <a:t>atau</a:t>
            </a:r>
            <a:r>
              <a:rPr lang="en-US" dirty="0" smtClean="0"/>
              <a:t> </a:t>
            </a:r>
            <a:r>
              <a:rPr lang="en-US" dirty="0" err="1" smtClean="0"/>
              <a:t>sekresi</a:t>
            </a:r>
            <a:r>
              <a:rPr lang="en-US" dirty="0" smtClean="0"/>
              <a:t> </a:t>
            </a:r>
            <a:r>
              <a:rPr lang="en-US" dirty="0" err="1" smtClean="0"/>
              <a:t>dari</a:t>
            </a:r>
            <a:r>
              <a:rPr lang="en-US" dirty="0" smtClean="0"/>
              <a:t> </a:t>
            </a:r>
            <a:r>
              <a:rPr lang="en-US" dirty="0" err="1" smtClean="0"/>
              <a:t>mulut</a:t>
            </a:r>
            <a:r>
              <a:rPr lang="en-US" dirty="0" smtClean="0"/>
              <a:t> </a:t>
            </a:r>
            <a:r>
              <a:rPr lang="en-US" dirty="0" err="1" smtClean="0"/>
              <a:t>masuk</a:t>
            </a:r>
            <a:r>
              <a:rPr lang="en-US" dirty="0" smtClean="0"/>
              <a:t> </a:t>
            </a:r>
            <a:r>
              <a:rPr lang="en-US" dirty="0" err="1" smtClean="0"/>
              <a:t>ke</a:t>
            </a:r>
            <a:r>
              <a:rPr lang="en-US" dirty="0" smtClean="0"/>
              <a:t> </a:t>
            </a:r>
            <a:r>
              <a:rPr lang="en-US" dirty="0" err="1" smtClean="0"/>
              <a:t>paru-paru</a:t>
            </a:r>
            <a:r>
              <a:rPr lang="en-US" dirty="0" smtClean="0"/>
              <a:t> (</a:t>
            </a:r>
            <a:r>
              <a:rPr lang="en-US" dirty="0" smtClean="0">
                <a:solidFill>
                  <a:srgbClr val="FF0000"/>
                </a:solidFill>
              </a:rPr>
              <a:t>aspiration pneumonia</a:t>
            </a:r>
            <a:r>
              <a:rPr lang="en-US" dirty="0" smtClean="0"/>
              <a:t>)</a:t>
            </a:r>
          </a:p>
          <a:p>
            <a:pPr eaLnBrk="1" hangingPunct="1">
              <a:buFont typeface="Wingdings" pitchFamily="2" charset="2"/>
              <a:buNone/>
              <a:defRP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229600" cy="1143000"/>
          </a:xfrm>
        </p:spPr>
        <p:txBody>
          <a:bodyPr/>
          <a:lstStyle/>
          <a:p>
            <a:pPr eaLnBrk="1" hangingPunct="1">
              <a:defRPr/>
            </a:pPr>
            <a:r>
              <a:rPr lang="en-US" dirty="0" err="1" smtClean="0"/>
              <a:t>Gejala</a:t>
            </a:r>
            <a:r>
              <a:rPr lang="en-US" dirty="0" smtClean="0"/>
              <a:t> </a:t>
            </a:r>
            <a:r>
              <a:rPr lang="en-US" dirty="0" err="1" smtClean="0"/>
              <a:t>Pnemonia</a:t>
            </a:r>
            <a:endParaRPr lang="en-US" dirty="0"/>
          </a:p>
        </p:txBody>
      </p:sp>
      <p:sp>
        <p:nvSpPr>
          <p:cNvPr id="5" name="Content Placeholder 4"/>
          <p:cNvSpPr>
            <a:spLocks noGrp="1"/>
          </p:cNvSpPr>
          <p:nvPr>
            <p:ph sz="half" idx="1"/>
          </p:nvPr>
        </p:nvSpPr>
        <p:spPr>
          <a:xfrm>
            <a:off x="609600" y="1981200"/>
            <a:ext cx="4038600" cy="4525963"/>
          </a:xfrm>
        </p:spPr>
        <p:txBody>
          <a:bodyPr/>
          <a:lstStyle/>
          <a:p>
            <a:pPr eaLnBrk="1" hangingPunct="1">
              <a:buFont typeface="Wingdings" pitchFamily="2" charset="2"/>
              <a:buNone/>
              <a:defRPr/>
            </a:pPr>
            <a:r>
              <a:rPr lang="en-US" sz="2400" dirty="0" smtClean="0"/>
              <a:t>	</a:t>
            </a:r>
            <a:r>
              <a:rPr lang="en-US" sz="2400" dirty="0" err="1" smtClean="0"/>
              <a:t>Gejala</a:t>
            </a:r>
            <a:r>
              <a:rPr lang="en-US" sz="2400" dirty="0" smtClean="0"/>
              <a:t> paling </a:t>
            </a:r>
            <a:r>
              <a:rPr lang="en-US" sz="2400" dirty="0" err="1" smtClean="0"/>
              <a:t>sering</a:t>
            </a:r>
            <a:endParaRPr lang="en-US" sz="2400" dirty="0" smtClean="0"/>
          </a:p>
          <a:p>
            <a:pPr eaLnBrk="1" hangingPunct="1">
              <a:buFont typeface="Wingdings" pitchFamily="2" charset="2"/>
              <a:buNone/>
              <a:defRPr/>
            </a:pPr>
            <a:endParaRPr lang="en-US" sz="2400" dirty="0" smtClean="0"/>
          </a:p>
          <a:p>
            <a:pPr eaLnBrk="1" hangingPunct="1">
              <a:defRPr/>
            </a:pPr>
            <a:r>
              <a:rPr lang="en-US" sz="2400" dirty="0" err="1" smtClean="0"/>
              <a:t>Batuk</a:t>
            </a:r>
            <a:r>
              <a:rPr lang="en-US" sz="2400" dirty="0" smtClean="0"/>
              <a:t> (</a:t>
            </a:r>
            <a:r>
              <a:rPr lang="en-US" sz="2400" dirty="0" err="1" smtClean="0"/>
              <a:t>sering</a:t>
            </a:r>
            <a:r>
              <a:rPr lang="en-US" sz="2400" dirty="0" smtClean="0"/>
              <a:t> </a:t>
            </a:r>
            <a:r>
              <a:rPr lang="en-US" sz="2400" dirty="0" err="1" smtClean="0"/>
              <a:t>berdahak</a:t>
            </a:r>
            <a:r>
              <a:rPr lang="en-US" sz="2400" dirty="0" smtClean="0"/>
              <a:t> </a:t>
            </a:r>
            <a:r>
              <a:rPr lang="en-US" sz="2400" dirty="0" err="1" smtClean="0"/>
              <a:t>kehijauan</a:t>
            </a:r>
            <a:r>
              <a:rPr lang="en-US" sz="2400" dirty="0" smtClean="0"/>
              <a:t>, </a:t>
            </a:r>
            <a:r>
              <a:rPr lang="en-US" sz="2400" dirty="0" err="1" smtClean="0"/>
              <a:t>kekuningan</a:t>
            </a:r>
            <a:r>
              <a:rPr lang="en-US" sz="2400" dirty="0" smtClean="0"/>
              <a:t> </a:t>
            </a:r>
            <a:r>
              <a:rPr lang="en-US" sz="2400" dirty="0" err="1" smtClean="0"/>
              <a:t>atau</a:t>
            </a:r>
            <a:r>
              <a:rPr lang="en-US" sz="2400" dirty="0" smtClean="0"/>
              <a:t> </a:t>
            </a:r>
            <a:r>
              <a:rPr lang="en-US" sz="2400" dirty="0" err="1" smtClean="0"/>
              <a:t>berdarah</a:t>
            </a:r>
            <a:r>
              <a:rPr lang="en-US" sz="2400" dirty="0" smtClean="0"/>
              <a:t>)</a:t>
            </a:r>
          </a:p>
          <a:p>
            <a:pPr eaLnBrk="1" hangingPunct="1">
              <a:defRPr/>
            </a:pPr>
            <a:r>
              <a:rPr lang="en-US" sz="2400" dirty="0" err="1" smtClean="0"/>
              <a:t>Demam</a:t>
            </a:r>
            <a:r>
              <a:rPr lang="en-US" sz="2400" dirty="0" smtClean="0"/>
              <a:t> </a:t>
            </a:r>
          </a:p>
          <a:p>
            <a:pPr eaLnBrk="1" hangingPunct="1">
              <a:defRPr/>
            </a:pPr>
            <a:r>
              <a:rPr lang="en-US" sz="2400" dirty="0" err="1" smtClean="0"/>
              <a:t>Menggigil</a:t>
            </a:r>
            <a:endParaRPr lang="en-US" sz="2400" dirty="0" smtClean="0"/>
          </a:p>
          <a:p>
            <a:pPr eaLnBrk="1" hangingPunct="1">
              <a:defRPr/>
            </a:pPr>
            <a:r>
              <a:rPr lang="en-US" sz="2400" dirty="0" err="1" smtClean="0"/>
              <a:t>Sesak</a:t>
            </a:r>
            <a:r>
              <a:rPr lang="en-US" sz="2400" dirty="0" smtClean="0"/>
              <a:t> </a:t>
            </a:r>
            <a:r>
              <a:rPr lang="en-US" sz="2400" dirty="0" err="1" smtClean="0"/>
              <a:t>nafas</a:t>
            </a:r>
            <a:endParaRPr lang="en-US" sz="2400" dirty="0" smtClean="0"/>
          </a:p>
          <a:p>
            <a:pPr eaLnBrk="1" hangingPunct="1">
              <a:defRPr/>
            </a:pPr>
            <a:r>
              <a:rPr lang="en-US" sz="2400" dirty="0" err="1" smtClean="0"/>
              <a:t>Takikardi</a:t>
            </a:r>
            <a:endParaRPr lang="en-US" sz="2400" dirty="0" smtClean="0"/>
          </a:p>
        </p:txBody>
      </p:sp>
      <p:sp>
        <p:nvSpPr>
          <p:cNvPr id="6" name="Content Placeholder 5"/>
          <p:cNvSpPr>
            <a:spLocks noGrp="1"/>
          </p:cNvSpPr>
          <p:nvPr>
            <p:ph sz="half" idx="2"/>
          </p:nvPr>
        </p:nvSpPr>
        <p:spPr>
          <a:xfrm>
            <a:off x="4876800" y="1905000"/>
            <a:ext cx="3962400" cy="5105400"/>
          </a:xfrm>
        </p:spPr>
        <p:txBody>
          <a:bodyPr/>
          <a:lstStyle/>
          <a:p>
            <a:pPr eaLnBrk="1" hangingPunct="1">
              <a:buFont typeface="Wingdings" pitchFamily="2" charset="2"/>
              <a:buNone/>
              <a:defRPr/>
            </a:pPr>
            <a:r>
              <a:rPr lang="en-US" sz="2400" dirty="0" smtClean="0"/>
              <a:t>	</a:t>
            </a:r>
            <a:r>
              <a:rPr lang="en-US" sz="2400" dirty="0" err="1" smtClean="0"/>
              <a:t>Gejala</a:t>
            </a:r>
            <a:r>
              <a:rPr lang="en-US" sz="2400" dirty="0" smtClean="0"/>
              <a:t> </a:t>
            </a:r>
            <a:r>
              <a:rPr lang="en-US" sz="2400" dirty="0" err="1" smtClean="0"/>
              <a:t>tambahan</a:t>
            </a:r>
            <a:r>
              <a:rPr lang="en-US" sz="2400" dirty="0" smtClean="0"/>
              <a:t>:</a:t>
            </a:r>
          </a:p>
          <a:p>
            <a:pPr eaLnBrk="1" hangingPunct="1">
              <a:buFont typeface="Wingdings" pitchFamily="2" charset="2"/>
              <a:buNone/>
              <a:defRPr/>
            </a:pPr>
            <a:endParaRPr lang="en-US" sz="2400" dirty="0" smtClean="0"/>
          </a:p>
          <a:p>
            <a:pPr eaLnBrk="1" hangingPunct="1">
              <a:defRPr/>
            </a:pPr>
            <a:r>
              <a:rPr lang="en-US" sz="2400" dirty="0" err="1" smtClean="0"/>
              <a:t>Kesadaran</a:t>
            </a:r>
            <a:r>
              <a:rPr lang="en-US" sz="2400" dirty="0" smtClean="0"/>
              <a:t> </a:t>
            </a:r>
            <a:r>
              <a:rPr lang="en-US" sz="2400" dirty="0" err="1" smtClean="0"/>
              <a:t>menurun</a:t>
            </a:r>
            <a:endParaRPr lang="en-US" sz="2400" dirty="0" smtClean="0"/>
          </a:p>
          <a:p>
            <a:pPr eaLnBrk="1" hangingPunct="1">
              <a:defRPr/>
            </a:pPr>
            <a:r>
              <a:rPr lang="en-US" sz="2400" dirty="0" err="1" smtClean="0"/>
              <a:t>Keringat</a:t>
            </a:r>
            <a:r>
              <a:rPr lang="en-US" sz="2400" dirty="0" smtClean="0"/>
              <a:t> </a:t>
            </a:r>
            <a:r>
              <a:rPr lang="en-US" sz="2400" dirty="0" err="1" smtClean="0"/>
              <a:t>berlebihan</a:t>
            </a:r>
            <a:r>
              <a:rPr lang="en-US" sz="2400" dirty="0" smtClean="0"/>
              <a:t> </a:t>
            </a:r>
            <a:r>
              <a:rPr lang="en-US" sz="2400" dirty="0" err="1" smtClean="0"/>
              <a:t>dan</a:t>
            </a:r>
            <a:r>
              <a:rPr lang="en-US" sz="2400" dirty="0" smtClean="0"/>
              <a:t> </a:t>
            </a:r>
            <a:r>
              <a:rPr lang="en-US" sz="2400" dirty="0" err="1" smtClean="0"/>
              <a:t>kulit</a:t>
            </a:r>
            <a:r>
              <a:rPr lang="en-US" sz="2400" dirty="0" smtClean="0"/>
              <a:t> </a:t>
            </a:r>
            <a:r>
              <a:rPr lang="en-US" sz="2400" dirty="0" err="1" smtClean="0"/>
              <a:t>lembab</a:t>
            </a:r>
            <a:endParaRPr lang="en-US" sz="2400" dirty="0" smtClean="0"/>
          </a:p>
          <a:p>
            <a:pPr eaLnBrk="1" hangingPunct="1">
              <a:defRPr/>
            </a:pPr>
            <a:r>
              <a:rPr lang="en-US" sz="2400" dirty="0" err="1" smtClean="0"/>
              <a:t>Nyeri</a:t>
            </a:r>
            <a:r>
              <a:rPr lang="en-US" sz="2400" dirty="0" smtClean="0"/>
              <a:t> </a:t>
            </a:r>
            <a:r>
              <a:rPr lang="en-US" sz="2400" dirty="0" err="1" smtClean="0"/>
              <a:t>kepala</a:t>
            </a:r>
            <a:endParaRPr lang="en-US" sz="2400" dirty="0" smtClean="0"/>
          </a:p>
          <a:p>
            <a:pPr eaLnBrk="1" hangingPunct="1">
              <a:defRPr/>
            </a:pPr>
            <a:r>
              <a:rPr lang="en-US" sz="2400" dirty="0" err="1" smtClean="0"/>
              <a:t>Nafsu</a:t>
            </a:r>
            <a:r>
              <a:rPr lang="en-US" sz="2400" dirty="0" smtClean="0"/>
              <a:t> </a:t>
            </a:r>
            <a:r>
              <a:rPr lang="en-US" sz="2400" dirty="0" err="1" smtClean="0"/>
              <a:t>makan</a:t>
            </a:r>
            <a:r>
              <a:rPr lang="en-US" sz="2400" dirty="0" smtClean="0"/>
              <a:t> </a:t>
            </a:r>
            <a:r>
              <a:rPr lang="en-US" sz="2400" dirty="0" err="1" smtClean="0"/>
              <a:t>berkurang</a:t>
            </a:r>
            <a:r>
              <a:rPr lang="en-US" sz="2400" dirty="0" smtClean="0"/>
              <a:t>, </a:t>
            </a:r>
            <a:r>
              <a:rPr lang="en-US" sz="2400" dirty="0" err="1" smtClean="0"/>
              <a:t>lemah</a:t>
            </a:r>
            <a:endParaRPr lang="en-US" sz="2400" dirty="0" smtClean="0"/>
          </a:p>
          <a:p>
            <a:pPr eaLnBrk="1" hangingPunct="1">
              <a:defRPr/>
            </a:pPr>
            <a:r>
              <a:rPr lang="en-US" sz="2400" dirty="0" err="1" smtClean="0"/>
              <a:t>Nyeri</a:t>
            </a:r>
            <a:r>
              <a:rPr lang="en-US" sz="2400" dirty="0" smtClean="0"/>
              <a:t> dada</a:t>
            </a:r>
          </a:p>
          <a:p>
            <a:pPr eaLnBrk="1" hangingPunct="1">
              <a:defRPr/>
            </a:pPr>
            <a:endParaRPr lang="en-US" sz="2400" dirty="0" smtClean="0"/>
          </a:p>
          <a:p>
            <a:pPr eaLnBrk="1" hangingPunct="1">
              <a:defRPr/>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eaLnBrk="1" hangingPunct="1">
              <a:defRPr/>
            </a:pPr>
            <a:r>
              <a:rPr lang="en-US" dirty="0" smtClean="0"/>
              <a:t>Diagnosis</a:t>
            </a:r>
            <a:endParaRPr lang="en-US" dirty="0"/>
          </a:p>
        </p:txBody>
      </p:sp>
      <p:sp>
        <p:nvSpPr>
          <p:cNvPr id="5" name="Content Placeholder 4"/>
          <p:cNvSpPr>
            <a:spLocks noGrp="1"/>
          </p:cNvSpPr>
          <p:nvPr>
            <p:ph idx="1"/>
          </p:nvPr>
        </p:nvSpPr>
        <p:spPr/>
        <p:txBody>
          <a:bodyPr/>
          <a:lstStyle/>
          <a:p>
            <a:pPr algn="ctr" eaLnBrk="1" hangingPunct="1">
              <a:defRPr/>
            </a:pPr>
            <a:r>
              <a:rPr lang="en-US" dirty="0" err="1" smtClean="0"/>
              <a:t>Gejala</a:t>
            </a:r>
            <a:r>
              <a:rPr lang="en-US" dirty="0" smtClean="0"/>
              <a:t> </a:t>
            </a:r>
            <a:r>
              <a:rPr lang="en-US" dirty="0" err="1" smtClean="0"/>
              <a:t>klinis</a:t>
            </a:r>
            <a:endParaRPr lang="en-US" dirty="0" smtClean="0"/>
          </a:p>
          <a:p>
            <a:pPr algn="ctr" eaLnBrk="1" hangingPunct="1">
              <a:defRPr/>
            </a:pPr>
            <a:r>
              <a:rPr lang="en-US" dirty="0" err="1" smtClean="0"/>
              <a:t>Rongent</a:t>
            </a:r>
            <a:r>
              <a:rPr lang="en-US" dirty="0" smtClean="0"/>
              <a:t> </a:t>
            </a:r>
            <a:r>
              <a:rPr lang="en-US" dirty="0" err="1" smtClean="0"/>
              <a:t>Paru</a:t>
            </a:r>
            <a:endParaRPr lang="en-US" dirty="0" smtClean="0"/>
          </a:p>
          <a:p>
            <a:pPr algn="ctr" eaLnBrk="1" hangingPunct="1">
              <a:defRPr/>
            </a:pPr>
            <a:r>
              <a:rPr lang="en-US" dirty="0" err="1" smtClean="0"/>
              <a:t>Kultur</a:t>
            </a:r>
            <a:r>
              <a:rPr lang="en-US" dirty="0" smtClean="0"/>
              <a:t> </a:t>
            </a:r>
            <a:r>
              <a:rPr lang="en-US" dirty="0" err="1" smtClean="0"/>
              <a:t>darah</a:t>
            </a:r>
            <a:r>
              <a:rPr lang="en-US" dirty="0" smtClean="0"/>
              <a:t> sputum / </a:t>
            </a:r>
            <a:r>
              <a:rPr lang="en-US" dirty="0" err="1" smtClean="0"/>
              <a:t>darah</a:t>
            </a:r>
            <a:endParaRPr lang="en-US" dirty="0" smtClean="0"/>
          </a:p>
          <a:p>
            <a:pPr algn="ctr" eaLnBrk="1" hangingPunct="1">
              <a:defRPr/>
            </a:pPr>
            <a:r>
              <a:rPr lang="en-US" dirty="0" err="1" smtClean="0"/>
              <a:t>Darah</a:t>
            </a:r>
            <a:r>
              <a:rPr lang="en-US" dirty="0" smtClean="0"/>
              <a:t> </a:t>
            </a:r>
            <a:r>
              <a:rPr lang="en-US" dirty="0" err="1" smtClean="0"/>
              <a:t>rutin</a:t>
            </a:r>
            <a:r>
              <a:rPr lang="en-US" dirty="0" smtClean="0"/>
              <a:t>, BGA</a:t>
            </a:r>
          </a:p>
          <a:p>
            <a:pPr algn="ctr" eaLnBrk="1" hangingPunct="1">
              <a:defRPr/>
            </a:pPr>
            <a:r>
              <a:rPr lang="en-US" dirty="0" err="1" smtClean="0"/>
              <a:t>Biopsi</a:t>
            </a:r>
            <a:r>
              <a:rPr lang="en-US" dirty="0" smtClean="0"/>
              <a:t> </a:t>
            </a:r>
            <a:r>
              <a:rPr lang="en-US" dirty="0" err="1" smtClean="0"/>
              <a:t>paru</a:t>
            </a:r>
            <a:endParaRPr lang="en-US" dirty="0" smtClean="0"/>
          </a:p>
          <a:p>
            <a:pPr algn="ctr" eaLnBrk="1" hangingPunct="1">
              <a:defRPr/>
            </a:pPr>
            <a:r>
              <a:rPr lang="en-US" dirty="0" err="1" smtClean="0"/>
              <a:t>Pemeriksaan</a:t>
            </a:r>
            <a:r>
              <a:rPr lang="en-US" dirty="0" smtClean="0"/>
              <a:t> </a:t>
            </a:r>
            <a:r>
              <a:rPr lang="en-US" dirty="0" err="1" smtClean="0"/>
              <a:t>efusi</a:t>
            </a:r>
            <a:r>
              <a:rPr lang="en-US" dirty="0" smtClean="0"/>
              <a:t> pleura</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857</TotalTime>
  <Words>653</Words>
  <Application>Microsoft Office PowerPoint</Application>
  <PresentationFormat>On-screen Show (4:3)</PresentationFormat>
  <Paragraphs>115</Paragraphs>
  <Slides>25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Stream</vt:lpstr>
      <vt:lpstr>點陣圖影像</vt:lpstr>
      <vt:lpstr>PNEUMONIA</vt:lpstr>
      <vt:lpstr>Apakah Pnemoni itu?</vt:lpstr>
      <vt:lpstr>Perubahan alveoli pd pnemonia</vt:lpstr>
      <vt:lpstr>Slide 4</vt:lpstr>
      <vt:lpstr>Pneumonia in Stroke</vt:lpstr>
      <vt:lpstr>FAKTOR RISIKO PNEUMONIA</vt:lpstr>
      <vt:lpstr>Cara terkena Pnemoni: </vt:lpstr>
      <vt:lpstr>Gejala Pnemonia</vt:lpstr>
      <vt:lpstr>Diagnosis</vt:lpstr>
      <vt:lpstr>Diagnosis – Rongent paru</vt:lpstr>
      <vt:lpstr>Slide 11</vt:lpstr>
      <vt:lpstr>Diagnosis – Rongent Paru</vt:lpstr>
      <vt:lpstr>Severity of Pneumonia</vt:lpstr>
      <vt:lpstr>Klasifikasi Pneumonia</vt:lpstr>
      <vt:lpstr>Slide 15</vt:lpstr>
      <vt:lpstr>Slide 16</vt:lpstr>
      <vt:lpstr>Nosocomial or hospital-acquired pneumonia (HAP) </vt:lpstr>
      <vt:lpstr>Slide 18</vt:lpstr>
      <vt:lpstr>Slide 19</vt:lpstr>
      <vt:lpstr>Slide 20</vt:lpstr>
      <vt:lpstr>Kuman Patogen pd HAP </vt:lpstr>
      <vt:lpstr>HAP</vt:lpstr>
      <vt:lpstr>Komplikasi pneumonia </vt:lpstr>
      <vt:lpstr>Pencegahan pneumonia </vt:lpstr>
      <vt:lpstr>Slide 25</vt:lpstr>
    </vt:vector>
  </TitlesOfParts>
  <Company>FSM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PNEUMONIA</dc:title>
  <dc:creator>kumar.s</dc:creator>
  <cp:lastModifiedBy>hp</cp:lastModifiedBy>
  <cp:revision>45</cp:revision>
  <dcterms:created xsi:type="dcterms:W3CDTF">2007-09-30T19:20:10Z</dcterms:created>
  <dcterms:modified xsi:type="dcterms:W3CDTF">2015-06-16T05:29:19Z</dcterms:modified>
</cp:coreProperties>
</file>