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08" r:id="rId1"/>
  </p:sldMasterIdLst>
  <p:notesMasterIdLst>
    <p:notesMasterId r:id="rId38"/>
  </p:notesMasterIdLst>
  <p:sldIdLst>
    <p:sldId id="296" r:id="rId2"/>
    <p:sldId id="297" r:id="rId3"/>
    <p:sldId id="298" r:id="rId4"/>
    <p:sldId id="299" r:id="rId5"/>
    <p:sldId id="300" r:id="rId6"/>
    <p:sldId id="301" r:id="rId7"/>
    <p:sldId id="327" r:id="rId8"/>
    <p:sldId id="328" r:id="rId9"/>
    <p:sldId id="304" r:id="rId10"/>
    <p:sldId id="305" r:id="rId11"/>
    <p:sldId id="306" r:id="rId12"/>
    <p:sldId id="364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22" r:id="rId28"/>
    <p:sldId id="326" r:id="rId29"/>
    <p:sldId id="329" r:id="rId30"/>
    <p:sldId id="330" r:id="rId31"/>
    <p:sldId id="331" r:id="rId32"/>
    <p:sldId id="332" r:id="rId33"/>
    <p:sldId id="333" r:id="rId34"/>
    <p:sldId id="369" r:id="rId35"/>
    <p:sldId id="372" r:id="rId36"/>
    <p:sldId id="373" r:id="rId37"/>
  </p:sldIdLst>
  <p:sldSz cx="9144000" cy="6858000" type="screen4x3"/>
  <p:notesSz cx="6858000" cy="99456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98208" autoAdjust="0"/>
  </p:normalViewPr>
  <p:slideViewPr>
    <p:cSldViewPr>
      <p:cViewPr>
        <p:scale>
          <a:sx n="66" d="100"/>
          <a:sy n="66" d="100"/>
        </p:scale>
        <p:origin x="-1254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89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AE7CA76-50E5-4D09-A6F8-23C00D949A11}" type="datetimeFigureOut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EC9BD9-718C-4FB2-8D4C-1B4DD7E3A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663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  <a:p>
            <a:endParaRPr lang="id-ID" smtClean="0"/>
          </a:p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422059-2259-40B7-A240-810F9AA6AD2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9E6CCE-5680-4885-9C7F-D412A2469D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1A0EA9-FFDD-417E-BC31-AE20368A3DE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342B80-4B55-449C-9FB8-0D7BD6D0456F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70834-2EBB-4B7F-B4F3-A0AEB1D550F3}" type="datetime1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3A9A5-C3E3-48D4-A3ED-FABFA7EB00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311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DBB58-1937-40B9-9FD5-877AA8E8CA1C}" type="datetime1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43B2B-AD42-4BB7-9FF8-E0952C8584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801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8358E-DCC0-40D5-AC31-BA89D1A05E07}" type="datetime1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C308A-6170-47E9-A48E-16393947A1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88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3E1C6-9810-47BC-AC02-5FDD2747FC12}" type="datetime1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9F5C3-980F-4A98-B923-76094BD9D4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649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F281E-ED97-40DD-BEA9-6535D27BDC6C}" type="datetime1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A958F-3321-4265-AA0D-29ABBAE94D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9107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F4341-1073-419F-8747-9EA479B7F72B}" type="datetime1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FC4F7-5A85-428D-9005-126988109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21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8EAA9-702F-4B86-834C-26D487A08B1D}" type="datetime1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E7E19-06BF-451E-B7D3-A04A7F76A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609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B1F6E-F9D7-4E84-AD55-9B44BB81AB3E}" type="datetime1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31C87-32D7-4658-8682-6EB501282C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607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1EE4A-C100-45AD-9B90-DDA783AC59DA}" type="datetime1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F6728-8FC8-4ACB-ABFF-3B6671D39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059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75EEE-AC80-4F13-B0F3-2EFC018538D3}" type="datetime1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581CE-4429-4DA9-B68A-030D309DD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613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514BF-69B2-487D-A206-89A739BC7DCE}" type="datetime1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AFC41-03B6-4967-81C5-30316A238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209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4E3145FF-8DD4-4FEC-B0DF-D9F9FBAAAD4E}" type="datetime1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B236E64C-9074-43B3-8197-96566E005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657" r:id="rId1"/>
    <p:sldLayoutId id="2147484658" r:id="rId2"/>
    <p:sldLayoutId id="2147484667" r:id="rId3"/>
    <p:sldLayoutId id="2147484659" r:id="rId4"/>
    <p:sldLayoutId id="2147484660" r:id="rId5"/>
    <p:sldLayoutId id="2147484661" r:id="rId6"/>
    <p:sldLayoutId id="2147484662" r:id="rId7"/>
    <p:sldLayoutId id="2147484663" r:id="rId8"/>
    <p:sldLayoutId id="2147484664" r:id="rId9"/>
    <p:sldLayoutId id="2147484665" r:id="rId10"/>
    <p:sldLayoutId id="214748466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ASUHAN KEPERAWATN PASIEN </a:t>
            </a:r>
            <a:br>
              <a:rPr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TIDAK SADAR</a:t>
            </a: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– </a:t>
            </a:r>
            <a:b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en-US" sz="2700" i="1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oleh</a:t>
            </a:r>
            <a:r>
              <a:rPr lang="en-US" sz="2700" i="1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: </a:t>
            </a:r>
            <a:r>
              <a:rPr lang="en-US" sz="2200" i="1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Sunaryo</a:t>
            </a:r>
            <a:endParaRPr sz="2200" i="1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I. PENGERTIAN</a:t>
            </a:r>
          </a:p>
          <a:p>
            <a:pPr marL="868680" lvl="1" indent="-283464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	</a:t>
            </a:r>
            <a:endParaRPr lang="id-ID" dirty="0" smtClean="0"/>
          </a:p>
          <a:p>
            <a:pPr marL="868680" lvl="1" indent="-283464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id-ID" dirty="0" smtClean="0"/>
              <a:t>	PENURUNAN KESADARAN PADA MATERI INI</a:t>
            </a:r>
            <a:r>
              <a:rPr lang="en-US" dirty="0" smtClean="0"/>
              <a:t> ADALAH  DIMANA PASIEN TIDAK SADAR DALAM ARTI TIDAK “TERJAGA/BANGUN” SECARA UTUH, SEHINGGA TIDAK MAMPU MEMBERIKAN RESPONS YANG  NORMAL TERHA</a:t>
            </a:r>
            <a:r>
              <a:rPr lang="id-ID" dirty="0" smtClean="0"/>
              <a:t>D</a:t>
            </a:r>
            <a:r>
              <a:rPr lang="en-US" dirty="0" smtClean="0"/>
              <a:t>AP  STIMULUS.</a:t>
            </a:r>
          </a:p>
          <a:p>
            <a:pPr marL="868680" lvl="1" indent="-283464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	MANIFESTASI KLINIS: </a:t>
            </a:r>
          </a:p>
          <a:p>
            <a:pPr marL="868680" lvl="1" indent="-283464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	RINGAN, DAPAT MEMBERIKAN RESPON SECARA WAJAR TAPI LAMBAT</a:t>
            </a:r>
            <a:r>
              <a:rPr lang="id-ID" dirty="0" smtClean="0"/>
              <a:t>. BENTUK BERAT  KOMA DIMANA PASIEN MEMBERIKAN RESPON YG PATOLOGIS</a:t>
            </a:r>
          </a:p>
          <a:p>
            <a:pPr marL="868680" lvl="1" indent="-283464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id-ID" dirty="0" smtClean="0"/>
              <a:t>	</a:t>
            </a:r>
            <a:endParaRPr lang="en-US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STATUS SIRKULASI DARAH PASIEN DIPANTAU (  FREKUENSI JANTUNG, TEKANAN DARAH)</a:t>
            </a:r>
          </a:p>
          <a:p>
            <a:pPr eaLnBrk="1" hangingPunct="1"/>
            <a:r>
              <a:rPr lang="en-US" smtClean="0"/>
              <a:t>PEMASANGAN KATETER INTRA VENA, UNTUK MEMPERTAHANKAN KESEIMBANGAN CAIRAN</a:t>
            </a:r>
          </a:p>
          <a:p>
            <a:pPr eaLnBrk="1" hangingPunct="1"/>
            <a:r>
              <a:rPr lang="en-US" smtClean="0"/>
              <a:t>PEMASANGAN NGT/GASTROSTOMI, UNTUK MEMENUHI KECUKUPAN NUTRISI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C0528F-3E07-4CAD-B5A1-B136ABB4E9B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KOMPLIKASI</a:t>
            </a:r>
            <a:endParaRPr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GAGAL PERNAFASAN DAPAT TERJADI DENGAN CEPAT SETELAH PASIEN TIDAK SADAR.</a:t>
            </a:r>
          </a:p>
          <a:p>
            <a:pPr eaLnBrk="1" hangingPunct="1"/>
            <a:r>
              <a:rPr lang="en-US" smtClean="0"/>
              <a:t>PNEMONIA TERJADI KARENA PASIEN TIDAK DAPAT MEMPERTAHANKAN BERSIHAN JALAN NAFAS TERLEBIH LAGI TERPASANG VENTILATOR.</a:t>
            </a:r>
            <a:endParaRPr lang="id-ID" smtClean="0"/>
          </a:p>
          <a:p>
            <a:pPr eaLnBrk="1" hangingPunct="1"/>
            <a:r>
              <a:rPr lang="id-ID" smtClean="0"/>
              <a:t>DEKUBITUS</a:t>
            </a:r>
          </a:p>
          <a:p>
            <a:pPr eaLnBrk="1" hangingPunct="1"/>
            <a:r>
              <a:rPr lang="id-ID" smtClean="0"/>
              <a:t>ASPIRASI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2ABD8-62C4-49A0-858B-78DE0E0CC4A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EVALUASI DIAGNOSTIK</a:t>
            </a:r>
            <a:endParaRPr lang="id-ID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smtClean="0"/>
              <a:t>SATURASIOKSIGEN</a:t>
            </a:r>
          </a:p>
          <a:p>
            <a:pPr eaLnBrk="1" hangingPunct="1"/>
            <a:r>
              <a:rPr lang="id-ID" smtClean="0"/>
              <a:t>BGA</a:t>
            </a:r>
          </a:p>
          <a:p>
            <a:pPr eaLnBrk="1" hangingPunct="1"/>
            <a:r>
              <a:rPr lang="id-ID" smtClean="0"/>
              <a:t>TES GULA DARAH</a:t>
            </a:r>
          </a:p>
          <a:p>
            <a:pPr eaLnBrk="1" hangingPunct="1"/>
            <a:r>
              <a:rPr lang="id-ID" smtClean="0"/>
              <a:t>ELEKTROLIT</a:t>
            </a:r>
          </a:p>
          <a:p>
            <a:pPr eaLnBrk="1" hangingPunct="1"/>
            <a:r>
              <a:rPr lang="id-ID" smtClean="0"/>
              <a:t>UREUM CREATIN</a:t>
            </a:r>
          </a:p>
          <a:p>
            <a:pPr eaLnBrk="1" hangingPunct="1"/>
            <a:r>
              <a:rPr lang="id-ID" smtClean="0"/>
              <a:t>KANDUNGAN ALKOHOL/OBAT-OBATAN</a:t>
            </a:r>
          </a:p>
          <a:p>
            <a:pPr eaLnBrk="1" hangingPunct="1"/>
            <a:r>
              <a:rPr lang="id-ID" smtClean="0"/>
              <a:t>SCANING KEPALA</a:t>
            </a:r>
          </a:p>
          <a:p>
            <a:pPr eaLnBrk="1" hangingPunct="1"/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2663C4-12E1-4904-9E62-2A75373BC2F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II.PROSES KEPERAWATAN. .</a:t>
            </a:r>
            <a:endParaRPr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en-US" smtClean="0"/>
              <a:t>PENGKAJIAN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mtClean="0"/>
              <a:t>TINGKAT RESPONSIVITAS/KESADARAN DENGAN GCS : RESPON MATA,VERBAL DAN MOTORIK.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en-US" smtClean="0"/>
              <a:t>	PUPIL ( UKURAN, REAKSI CAHAYA)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mtClean="0"/>
              <a:t>POLA PERNAFASAN: PERNAFASAN CHEYNE-STOKES ( MENUNJUKAN LESI DALAM PADA KEDUA HEMISFER, AREA GANGLIA BASAL DAN BATANG OTAK ATAS</a:t>
            </a:r>
            <a:r>
              <a:rPr lang="id-ID" smtClean="0"/>
              <a:t>)</a:t>
            </a:r>
            <a:endParaRPr lang="en-US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3191F-7CE8-4A36-955B-9A96BE41467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HIPERVENTILASI , MENUNJUKAN AWITAN MASALAH METABOLIK ATAU KERUSAKAN BATANG OTAK</a:t>
            </a:r>
          </a:p>
          <a:p>
            <a:pPr eaLnBrk="1" hangingPunct="1"/>
            <a:r>
              <a:rPr lang="en-US" smtClean="0"/>
              <a:t>PERNAFASAN ATAKSIK , TANDA NYATA KERUSAKAN PUSAT MEDULER</a:t>
            </a:r>
          </a:p>
          <a:p>
            <a:pPr eaLnBrk="1" hangingPunct="1"/>
            <a:r>
              <a:rPr lang="en-US" smtClean="0"/>
              <a:t>PUPIL SAMA REAKSI NORMAL, MENUNJUKAN BAHWA KOMA KARENA TOKSIK ATAU METABOLIK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C73EF-5D68-4757-AAB1-FEFA6A65691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DIAMETER SAMA/TIDAK SAMA DILATASI PROGRESIF, MENUNJUKAN PENINGKATAN TIK</a:t>
            </a:r>
          </a:p>
          <a:p>
            <a:pPr eaLnBrk="1" hangingPunct="1"/>
            <a:r>
              <a:rPr lang="en-US" smtClean="0"/>
              <a:t>PUPIL DILATASI TERFIKSASI, MENUNJUKAN CIDERA PADA TINGKAT OTAK TENGAH</a:t>
            </a:r>
          </a:p>
          <a:p>
            <a:pPr eaLnBrk="1" hangingPunct="1"/>
            <a:r>
              <a:rPr lang="en-US" smtClean="0"/>
              <a:t>GERAKAN MATA, NORMAL BISA BERGERAK DARI SATU SISI KESISI YG LAIN, KONDISI KOMA DALAM TAK REAKSI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4AB5D-AD63-4909-ACFD-027E6035742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REFLEK KORNEA, </a:t>
            </a:r>
          </a:p>
          <a:p>
            <a:pPr eaLnBrk="1" hangingPunct="1"/>
            <a:r>
              <a:rPr lang="en-US" smtClean="0"/>
              <a:t>KORNEA DIUSAP DENGAN KAPAS BERSIH RESPON BERKEDIP ADALAH NORMAL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UJI SARAF KRANIAL V DAN VII TIDAK ADA REAKSI PADA KOMA DALAM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SIMETRIS WAJAH DAN REFLEK MENELAN, ASIMETRIS (KENDUR, PENURUNAN BERUPA KERIPUT) TANDA PARALISIS. 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C25735-726A-4590-980F-F49E983D1AF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mtClean="0"/>
              <a:t>MENGELUARKAN SALIVA VERSUS MENELAN SPONTAN,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en-US" smtClean="0"/>
              <a:t>	PADA KOMA TIDAK ADA, PARALISIS NERVES X &amp; XII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mtClean="0"/>
              <a:t>LEHER, KAKU KUDUK PERDARAHAN SUBARACHNOID/MENINGITIS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mtClean="0"/>
              <a:t>REFLEK TENDON PROFUNDA,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en-US" smtClean="0"/>
              <a:t>	RESPON SINGKAT DAPAT MELOKALISASI NILAI,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en-US" smtClean="0"/>
              <a:t>	ASIMETRIS PADA PARALISIS,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en-US" smtClean="0"/>
              <a:t>	TIDAK ADA PADA KOMA DALAM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226962-F5E8-42CD-A1CE-3DBFB63413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REFLEK PATHOLOGIK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FLEKSI JARI KAKI KUSUSNYA IBU JARI KAKI ADALAH NORMAL KECUALI PADA BAYI BARU LAHIR.</a:t>
            </a:r>
          </a:p>
          <a:p>
            <a:pPr eaLnBrk="1" hangingPunct="1"/>
            <a:r>
              <a:rPr lang="en-US" smtClean="0"/>
              <a:t>DORSOFLEKSI JARI KAKI KUSUSNYA IBU JARI KAKI MENUNJUKAN PATOLOGI KONTRALATERAL PADA TRAKTUS KORTIKOSPINAL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88977-524E-46A3-AD94-4F9813A48D0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B. DIAGNOSA KEPERAWATAN</a:t>
            </a:r>
            <a:endParaRPr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BERSIHAN JALAN NAPAS TIDAK EFEKTIF B/D KITIDAKMAMPUAN MEMBERSIHKAN SEKRESI PERNAFASAN</a:t>
            </a:r>
          </a:p>
          <a:p>
            <a:pPr eaLnBrk="1" hangingPunct="1"/>
            <a:r>
              <a:rPr lang="en-US" smtClean="0"/>
              <a:t>RESIKO TERHADAP CIDERA YG B/D PERUBAHAN STATUS KOGNITIF</a:t>
            </a:r>
          </a:p>
          <a:p>
            <a:pPr eaLnBrk="1" hangingPunct="1"/>
            <a:r>
              <a:rPr lang="en-US" smtClean="0"/>
              <a:t>RESIKO KEKURANGAN VOLUME CAIRAN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3B92EF-F953-4205-B3F1-B119972E6D3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	</a:t>
            </a:r>
          </a:p>
          <a:p>
            <a:pPr eaLnBrk="1" hangingPunct="1">
              <a:buFontTx/>
              <a:buNone/>
            </a:pPr>
            <a:r>
              <a:rPr lang="en-US" smtClean="0"/>
              <a:t>SADAR SECARA TRADISIONAL DIBAGI 2:</a:t>
            </a:r>
          </a:p>
          <a:p>
            <a:pPr eaLnBrk="1" hangingPunct="1">
              <a:buFontTx/>
              <a:buAutoNum type="arabicPeriod"/>
            </a:pPr>
            <a:r>
              <a:rPr lang="en-US" smtClean="0"/>
              <a:t>SADAR DALAM ARTI TERJAGA/BANGUN, HASIL INTERAKSI ANTARA BERBAGAI BANGUNAN SARAF, MENCAKUP KORTEKS SEREBRI, HIPOTALAMUS,TALAMUS DAN BATANG OTAK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73E2C8-C261-4D08-8B64-4E525460BA3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	B/D KETIDAKMAMPUAN MINUM</a:t>
            </a:r>
          </a:p>
          <a:p>
            <a:pPr eaLnBrk="1" hangingPunct="1"/>
            <a:r>
              <a:rPr lang="en-US" smtClean="0"/>
              <a:t>PERUBAHAN MEMBRAN MUKOSA ORAL B/D PERNAFASAN MULUT</a:t>
            </a:r>
          </a:p>
          <a:p>
            <a:pPr eaLnBrk="1" hangingPunct="1"/>
            <a:r>
              <a:rPr lang="en-US" smtClean="0"/>
              <a:t>RESIKO TERHADAP KERUSAKAN INTEGRITAS KULIT B/D IMOBILITAS</a:t>
            </a:r>
          </a:p>
          <a:p>
            <a:pPr eaLnBrk="1" hangingPunct="1"/>
            <a:r>
              <a:rPr lang="en-US" smtClean="0"/>
              <a:t>KERUSAKAN INTEGRITAS KERUSAKAN KORNEA MATA B/D TIDAK ADANYA REFLEK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F05F37-13E6-434E-A6D9-5C844099411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TERMOREGULASI TIDAK EFEKTIF B/D KERUSAKAN PUSAT HIPOTALAMUS</a:t>
            </a:r>
          </a:p>
          <a:p>
            <a:pPr eaLnBrk="1" hangingPunct="1"/>
            <a:r>
              <a:rPr lang="en-US" smtClean="0"/>
              <a:t>PERUBAHAN ELIMINASI URINARIUS (INKONTINENSIA/RETENSI) B/D STATUS TIDAK SADAR</a:t>
            </a:r>
          </a:p>
          <a:p>
            <a:pPr eaLnBrk="1" hangingPunct="1"/>
            <a:r>
              <a:rPr lang="en-US" smtClean="0"/>
              <a:t>PERUBAHAN ELIMINASI USUS ( DIARE/KONSTIPASI) B/D TIDAK SADAR</a:t>
            </a:r>
          </a:p>
          <a:p>
            <a:pPr eaLnBrk="1" hangingPunct="1"/>
            <a:r>
              <a:rPr lang="en-US" smtClean="0"/>
              <a:t>PERUBAHAN PROSES KELUARGA B/D KRISIS TIDAK SADAR TIBA-TIBA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43251D-FC41-49DC-91A2-188A49AE954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SASARAN PERAWATAN</a:t>
            </a:r>
            <a:endParaRPr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MEMPERTAHANKAN BERSIHAN JALAN NAFAS</a:t>
            </a:r>
          </a:p>
          <a:p>
            <a:pPr eaLnBrk="1" hangingPunct="1"/>
            <a:r>
              <a:rPr lang="en-US" smtClean="0"/>
              <a:t>PERLINDUNGAN TERHADAP CIDERA</a:t>
            </a:r>
          </a:p>
          <a:p>
            <a:pPr eaLnBrk="1" hangingPunct="1"/>
            <a:r>
              <a:rPr lang="en-US" smtClean="0"/>
              <a:t>KESEIMBANGAN CAIRAN DAN ELEKTROLIT</a:t>
            </a:r>
          </a:p>
          <a:p>
            <a:pPr eaLnBrk="1" hangingPunct="1"/>
            <a:r>
              <a:rPr lang="en-US" smtClean="0"/>
              <a:t>MEMPERTAHANKAN INTEGRITAS MEMBRAN MUKOSA MULUT,KORNEA MATA DAN KULIT</a:t>
            </a:r>
          </a:p>
          <a:p>
            <a:pPr eaLnBrk="1" hangingPunct="1"/>
            <a:r>
              <a:rPr lang="en-US" smtClean="0"/>
              <a:t>TIDAK ADA RETENSI URIN DAN INFEKSI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9950AB-15D8-46DC-B8C0-3708D0876B1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TIDAK ADA DIARE ATAU IMPAK FECAL</a:t>
            </a:r>
          </a:p>
          <a:p>
            <a:pPr eaLnBrk="1" hangingPunct="1"/>
            <a:r>
              <a:rPr lang="en-US" smtClean="0"/>
              <a:t>REFLEK PERLINDUNGAN PASIEN RUSAK  MAKA PERAWAT MELAKUKAN TANGGUNG JAWAB UNTUK PASIEN SAMPAI REFLEKS DASAR KEMBALI ( BATUK ,BERKEDIP, DAN MENELAN)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C46204-C940-4559-94CA-3E94EC58953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INTERVENSI KEPERAWATAN MEMPERTAHANKAN JALAN NAFAS</a:t>
            </a:r>
            <a:endParaRPr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POSISIKAN PASIEN MIRING/SEMI TELUNGKUP (KECUALI DIKONTRAINDIKASIKAN).</a:t>
            </a:r>
          </a:p>
          <a:p>
            <a:pPr eaLnBrk="1" hangingPunct="1"/>
            <a:r>
              <a:rPr lang="en-US" smtClean="0"/>
              <a:t>JANGAN DIBIARKAN PADA POSISI TELENTANG TERUS MENERUS.</a:t>
            </a:r>
          </a:p>
          <a:p>
            <a:pPr eaLnBrk="1" hangingPunct="1"/>
            <a:r>
              <a:rPr lang="en-US" smtClean="0"/>
              <a:t>TINGGIKAN KEPALA PASIEN 30 DERAJAT .</a:t>
            </a:r>
          </a:p>
          <a:p>
            <a:pPr eaLnBrk="1" hangingPunct="1"/>
            <a:r>
              <a:rPr lang="en-US" smtClean="0"/>
              <a:t>LAKUKAN ORAL HIGIENE LEBIH  SERING.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874A41-BD80-42F9-A2C0-F21EECF87EF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AUSKULTASI DADA SEDIKITNYA SETIAP 8 JAM SEKALI</a:t>
            </a:r>
          </a:p>
          <a:p>
            <a:pPr eaLnBrk="1" hangingPunct="1"/>
            <a:r>
              <a:rPr lang="en-US" smtClean="0"/>
              <a:t>LAKUKAN PENGHISAPAN, JANGAN LUPA BERIKAN PELUMAS PADA  UJUNG KATETER DAN JANGAN TERLALU DALAM MEMASUKANYA.</a:t>
            </a:r>
          </a:p>
          <a:p>
            <a:pPr eaLnBrk="1" hangingPunct="1"/>
            <a:r>
              <a:rPr lang="en-US" smtClean="0"/>
              <a:t>PASIEN DENGAN VENTILASI MEKANIK, PANTAU BGA , PERTAHANKAN KEPATENAN SELANG ET PENGESETAN VENTILATOR.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CF3282-089C-467F-87CE-C5276DBBE0C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FISIOTERAPI DADA DAN DRAINAGE POSTURAL DILAKUKAN KECUALI DIKONTRAINDIKASIKAN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513B1-F73E-4819-917B-D37CFAC0337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MEMPERTAHANKAN KEAMANAN</a:t>
            </a:r>
            <a:br>
              <a:rPr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endParaRPr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8294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/>
              <a:buChar char=""/>
              <a:defRPr/>
            </a:pPr>
            <a:r>
              <a:rPr lang="en-US" dirty="0" smtClean="0"/>
              <a:t>PAGAR TEMPAT TIDUR DIBERI BANTALAN DAN DITINGGIKAN SEPANJANG WAKTU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/>
              <a:buChar char=""/>
              <a:defRPr/>
            </a:pPr>
            <a:r>
              <a:rPr lang="en-US" dirty="0" smtClean="0"/>
              <a:t>SETIAP TINDAKAN YANG DAPAT MENENANGKAN PASIEN GELISAH HARUS DILAKUKAN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/>
              <a:buChar char=""/>
              <a:defRPr/>
            </a:pPr>
            <a:r>
              <a:rPr lang="en-US" dirty="0" smtClean="0"/>
              <a:t>ADANYA BENTUK RESTREIN MUNGKIN DITOLAK OLEH PASIEN DAN JUGA DAPAT MENAIKAN TIK . BILA TIDAK DAPAT DIHINDARI MAKA PERLU DIKOMUNIKASIKAN DGN KELUARGA.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/>
              <a:buChar char=""/>
              <a:defRPr/>
            </a:pPr>
            <a:r>
              <a:rPr lang="en-US" dirty="0" smtClean="0"/>
              <a:t>BED LANTAI DAN PAGAR TEMPAT TIDUR YG DILENGKAPI DENGAN MATRAS BILA MEMUNGKINKAN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84F8A7-56A3-489C-A62B-5A120634C58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MEMPERTAHANKAN KESEIMBANGAN CAIRAN DAN NUTRISI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LARUTAN INTRAVENA PADA KASUS TIK MENINGKAT HARUS DIBERIKAN PERLAHAN</a:t>
            </a:r>
          </a:p>
          <a:p>
            <a:pPr eaLnBrk="1" hangingPunct="1"/>
            <a:r>
              <a:rPr lang="en-US" smtClean="0"/>
              <a:t>CAIRAN PERORAL TIDAK DIBERIKAN PADA GANGGUAN MENELAN</a:t>
            </a:r>
          </a:p>
          <a:p>
            <a:pPr eaLnBrk="1" hangingPunct="1"/>
            <a:r>
              <a:rPr lang="en-US" smtClean="0"/>
              <a:t>NGT ATAU GASTROSTOMI DIPASANG UNTUK PEMBERIAN MAKANAN ENTERAL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BE4AD6-6D17-463C-82ED-51BF70034B53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MEMPERTAHANKAN KESEHATAN KULIT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747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mtClean="0"/>
              <a:t>BAGIAN KULIT YG TERTEKAN PERLU DIOBSERVASI SECARA KONTINU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mtClean="0"/>
              <a:t>JADWAL TERATUR UNTUK MENGUBAH POSISI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mtClean="0"/>
              <a:t>MENGGESER PASIEN KEATAS TEMPAT TIDUR SEDAPAT MUNGKIN DIHINDARI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mtClean="0"/>
              <a:t>MEMPERTAHANKAN POSISI TUBUH YG BENAR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mtClean="0"/>
              <a:t>LATIHAN PASIF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mtClean="0"/>
              <a:t>PENGGUNAAN BEBAT ATAU BOOT BUSA DALAM PENCEGAHAN FOOT DROP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mtClean="0"/>
              <a:t>LENGAN HARUS ADDUKSI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885DD-A5E6-488E-8290-F272B8291DF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AutoNum type="arabicPeriod" startAt="2"/>
              <a:defRPr/>
            </a:pPr>
            <a:r>
              <a:rPr lang="en-US" smtClean="0"/>
              <a:t>SADAR DALAM ARTI PENGERTIAN DIMANA MENCAKUP ANTARA LAIN FUNGSI MENTAL, SEBAGIAN BESAR DILAKSANAKAN OLEH FUNGSI KORTEKS SERBRI.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en-US" smtClean="0"/>
              <a:t>	GANGGUAN PADA S</a:t>
            </a:r>
            <a:r>
              <a:rPr lang="id-ID" smtClean="0"/>
              <a:t>A</a:t>
            </a:r>
            <a:r>
              <a:rPr lang="en-US" smtClean="0"/>
              <a:t>LAH SATU ATAU LEBIH DARI BANGUNAN SARAF MAUPUN PENGHUBUNGNYA AKAN SEGERA MEMPENGARUHI FUNGSI KESADARAN.</a:t>
            </a:r>
            <a:endParaRPr lang="id-ID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id-ID" smtClean="0"/>
              <a:t>VEGETATIF PERSISTEN DIGAMBARKAN  SEBAGAI TERJAGA TETAPI TIDAK ADANYA ISI KESADARAN, TANPA FUNGSI MENTAL ATAU KOGNITIF YG EFEKTIF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2702E2-CBC0-4CBC-9F3E-3D8E6776A9B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DAN TANGAN PADA POSISI AGAK SUPINASI</a:t>
            </a:r>
          </a:p>
          <a:p>
            <a:pPr eaLnBrk="1" hangingPunct="1"/>
            <a:r>
              <a:rPr lang="en-US" smtClean="0"/>
              <a:t>TEMPAT TIDUR KUSUS; MATRAS ANGIN/AIR.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1F32E4-9D82-4768-A029-8655061EEDBE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MENCAPAI TERMOREGULASI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768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en-US" smtClean="0"/>
              <a:t>DEMAM TINGGI BISA DISEBABKAN OLEH INFEKSI URINARIUS, PNEMONIA, REAKSI OBAT ATAU KERUSAKAN PUSAT PENGATUR PANAS, PENINGKATAN SUHU RINGAN BISA KARENA DEHIDRASI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Courier New" pitchFamily="49" charset="0"/>
              <a:buChar char="o"/>
              <a:defRPr/>
            </a:pPr>
            <a:r>
              <a:rPr lang="en-US" smtClean="0"/>
              <a:t>SUHU RUANGAN DIBUAT 18,3 DERAJAD CELCIUS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Courier New" pitchFamily="49" charset="0"/>
              <a:buChar char="o"/>
              <a:defRPr/>
            </a:pPr>
            <a:r>
              <a:rPr lang="en-US" smtClean="0"/>
              <a:t>PENGUKURAN SUHU REKTAL AKAN LEBIH AKURAT DIBANDING AXILA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Courier New" pitchFamily="49" charset="0"/>
              <a:buChar char="o"/>
              <a:defRPr/>
            </a:pPr>
            <a:r>
              <a:rPr lang="en-US" smtClean="0"/>
              <a:t>PENGGUNAAN SELIMUT PENDINGIN BAIK DILAKUKAN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36C82D-44D8-4B12-ACF0-F70D7DCE81CF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MENDUKUNG KELUARGA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778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mtClean="0"/>
              <a:t>KELUARGA BISA MASUK DALAM KONDISI KRISIS YG TIBA-TIBA: ANSIETAS BERAT, MENYANGKAL, MARAH, PENYESALAN YG DALAM, BERDUKA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mtClean="0"/>
              <a:t>PERAWAT BISA MEMPERKUAT DAN MEMPERJELAS INFORMASI TENTANG KONDISI PASIEN.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mtClean="0"/>
              <a:t>BILA MEMUNGKINKAN KELUARGA DILIBATKAN DALAM PERAWATAN ORANG YG MEREKA CINTAI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mtClean="0"/>
              <a:t>MENDENGARKAN DAN MENDORONG VENTILASI PERASAAN DAN KEKAWATIRAN</a:t>
            </a:r>
            <a:r>
              <a:rPr lang="id-ID" smtClean="0"/>
              <a:t> </a:t>
            </a:r>
            <a:r>
              <a:rPr lang="en-US" smtClean="0"/>
              <a:t>MEREKA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92A71-F913-4DD1-BF26-30408947391C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MENDORONG MEREKA UNTUK MENGAMBIL KEPUTUSAN MENGENAI PENATALAKSANAAN PASKA HOSPITALISASI DAN PENEMPATAN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8CFD76-AE47-4503-80C8-947FE037F6C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KESIMPULAN</a:t>
            </a:r>
            <a:endParaRPr lang="id-ID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smtClean="0"/>
              <a:t>TIK YG MENINGGI DIKARENAKAN KETIDAK SESUAIAN ANTARA WADAH DAN ISI INTRAKRANIAL</a:t>
            </a:r>
          </a:p>
          <a:p>
            <a:pPr eaLnBrk="1" hangingPunct="1"/>
            <a:r>
              <a:rPr lang="id-ID" smtClean="0"/>
              <a:t>TIK YANG MENINGGI BISA DISEBABKAN OLEH PENAMBAHAN SALAH SATU DARI KOMPARTEMENT PARENKHIM, CSS DAN DARAH ( FAKTOR PATHOLOGIS MAUPUN FISIOLOGIS)</a:t>
            </a:r>
          </a:p>
          <a:p>
            <a:pPr eaLnBrk="1" hangingPunct="1"/>
            <a:r>
              <a:rPr lang="id-ID" smtClean="0"/>
              <a:t>PRINSIP PENANGANANYA ADALAH MENURUNKAN ISI/VOLUME</a:t>
            </a:r>
          </a:p>
          <a:p>
            <a:pPr eaLnBrk="1" hangingPunct="1"/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75D613-DB7D-4229-92C3-049F2FCA572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id-ID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808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id-ID" dirty="0" smtClean="0"/>
              <a:t>PASIEN TIDAK SADAR BISA DIARTIKAN TIDAK TERJAGA/BANGUN SECARA UTUH, SEHINGGA TIDAK MAMPU MEMBERIKAN RESPON YG NORMAL TERHADAP STIMULUS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id-ID" dirty="0" smtClean="0"/>
              <a:t>PERAWATAN PASIEN PENURUNAN KESADARAN DIPILAH MENJADI DUA : MENDADAK TIDAK SADAR /AKUT DAN PERAWATAN PASIEN DALAM STATUS TIDAK SADAR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id-ID" dirty="0" smtClean="0"/>
              <a:t>KETIDAKSADARAN UMUMNYA DISEBABKAN OLEH PENINGKATAN TIK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endParaRPr lang="id-ID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1A96AE-1100-4760-9961-2E7C4C5034BE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id-ID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8192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467600" cy="4873625"/>
          </a:xfrm>
        </p:spPr>
        <p:txBody>
          <a:bodyPr>
            <a:normAutofit fontScale="925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id-ID" dirty="0" smtClean="0"/>
              <a:t>MERUPAKAN PENYEBAB KEMATIAN DAN KECACATAN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id-ID" dirty="0" smtClean="0"/>
              <a:t>DAN INI MERUPAKAN KEGAWATDARURATAN MEDIK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id-ID" dirty="0" smtClean="0"/>
              <a:t>DENGAN KECEPATAN DAN KETEPATAN DALAM MEMBERIKAN PERTOLONGAN DIHARAPKAN MENGURANGI RESIKO TERSEBUT DIATAS.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id-ID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id-ID" dirty="0" smtClean="0"/>
          </a:p>
          <a:p>
            <a:pPr marL="1545336" lvl="4" indent="-182880" eaLnBrk="1" fontAlgn="auto" hangingPunct="1">
              <a:spcAft>
                <a:spcPts val="0"/>
              </a:spcAft>
              <a:buFont typeface="Wingdings 2"/>
              <a:buChar char=""/>
              <a:defRPr/>
            </a:pPr>
            <a:r>
              <a:rPr lang="id-ID" sz="1800" dirty="0" smtClean="0"/>
              <a:t>NUWUN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1074DF-FC07-45B5-9B47-865A38481012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KEADAAN YG DAPAT MENGGANGGU SIRKUIT INI:</a:t>
            </a:r>
            <a:endParaRPr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Tx/>
              <a:buAutoNum type="arabicPeriod"/>
            </a:pPr>
            <a:r>
              <a:rPr lang="en-US" smtClean="0"/>
              <a:t>KELAINAN YG DPT MENGAKIBATKAN TEKANAN/REGANGAN PADA SEL SARAF DAN SERABUTNYA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smtClean="0"/>
              <a:t>TERGANGGUNYA SUPLAY OKSIGEN DAN GLUKOSA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smtClean="0"/>
              <a:t>ZAT-ZAT RACUN YG MENEKAN FUNGSI METABULISME OTAK DLM BANGUNAN SARAF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DB91C-5040-4D30-8779-3508B4093A3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Tx/>
              <a:buAutoNum type="arabicPeriod" startAt="4"/>
            </a:pPr>
            <a:r>
              <a:rPr lang="en-US" smtClean="0"/>
              <a:t>ZAT-ZAT AKTIF YG LANGSUNG MEMPENGARUHI KERJA DARI SEL OTAK DAN SERABUTNYA.</a:t>
            </a:r>
          </a:p>
          <a:p>
            <a:pPr marL="514350" indent="-514350" eaLnBrk="1" hangingPunct="1">
              <a:buFontTx/>
              <a:buNone/>
            </a:pPr>
            <a:r>
              <a:rPr lang="en-US" smtClean="0"/>
              <a:t>	DENGAN DEMIKIAN KESADARAN DPT TERGANGGU OLEH KEADAAN  PATOLOGIS YG SIFATNYA LOKAL INTRAKRANIAL PADA SALAH SATU BANGUNAN OTAK YANG MEMBANGUN SIRKUIT KESADARAN, ATAU HAL-HAL </a:t>
            </a:r>
          </a:p>
          <a:p>
            <a:pPr marL="514350" indent="-514350" eaLnBrk="1" hangingPunct="1">
              <a:buFontTx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242F6A-4C07-4B24-A1A0-6DAC4079426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	LAIN YANG SIFATNYA SISTEMIK EKSTRAKRANIAL YG MENGAKIBATKAN EDEMA SEL OTAK </a:t>
            </a:r>
          </a:p>
          <a:p>
            <a:pPr eaLnBrk="1" hangingPunct="1">
              <a:buFontTx/>
              <a:buNone/>
            </a:pPr>
            <a:r>
              <a:rPr lang="en-US" smtClean="0"/>
              <a:t>	SEHINGGA  MEMPENGARUHI FUNGSI KORTEK SEREBRI SECARA MENYELURUH</a:t>
            </a:r>
          </a:p>
          <a:p>
            <a:pPr eaLnBrk="1" hangingPunct="1">
              <a:buFontTx/>
              <a:buNone/>
            </a:pPr>
            <a:r>
              <a:rPr lang="en-US" smtClean="0"/>
              <a:t>	KUSUS DIBIDANG SARAF YG PALING SERING MENYEBABKAN PENURUNAN KESADARAN ADALAH PENINGKATAN TEKANAN INTRAKRANIAL .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224DB6-2B78-4352-B5F2-DDF7F3D4726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TUJUAN PERAWATAN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en-US" dirty="0" smtClean="0"/>
              <a:t>MENCEGAH TERJADINYA HAL-HAL YANG MEMBAHAYAKAN KEADAAN PASIEN AKIBAT KETIDAKMAMPUANYA MEMBERIKAN RESPON SECARA WAJAR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endParaRPr lang="en-US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en-US" dirty="0" smtClean="0"/>
              <a:t>GLASGOW COMA SCALE (SKALA KOMA DARI GLASGOW</a:t>
            </a:r>
            <a:r>
              <a:rPr lang="id-ID" dirty="0" smtClean="0"/>
              <a:t>)</a:t>
            </a:r>
            <a:r>
              <a:rPr lang="en-US" dirty="0" smtClean="0"/>
              <a:t>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en-US" dirty="0" smtClean="0"/>
              <a:t>	PADA TAHUN 1974 TEASDALE DAN JENNET DIGLASGOW MEMBUAT SEBUAH SISTEM PEMERIKSAAN KESADARAN YG LEBIH TERUKUR.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en-US" dirty="0" smtClean="0"/>
              <a:t>	UNTUK MENGGANTIKAN ISTILAH STUPOR, SEMIKOMA, KOMA YG NILAINYA SANGAT SUBYEKTIF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FD580-CE34-4EEB-8F9E-0B72C9EC9F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en-US" smtClean="0"/>
              <a:t>PERAWAT PERLU MEMAHAMI PEMERIKSAAN GCS INI TERUTAMA PERAWAT DI </a:t>
            </a:r>
            <a:r>
              <a:rPr lang="id-ID" smtClean="0"/>
              <a:t>BAGIAN NEUROLOGI,</a:t>
            </a:r>
            <a:r>
              <a:rPr lang="en-US" smtClean="0"/>
              <a:t> KARENA MERUPAKAN SALAH SATU  STANDAR KOMPETENSI.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en-US" smtClean="0"/>
              <a:t>PENGKAJIAN TERHADAP PASIEN DENGAN PENURUNAN KESADARAN PERLU DIPILAH: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Courier New" pitchFamily="49" charset="0"/>
              <a:buChar char="o"/>
              <a:defRPr/>
            </a:pPr>
            <a:r>
              <a:rPr lang="en-US" smtClean="0"/>
              <a:t>PERAWATAN </a:t>
            </a:r>
            <a:r>
              <a:rPr lang="id-ID" smtClean="0"/>
              <a:t> </a:t>
            </a:r>
            <a:r>
              <a:rPr lang="en-US" smtClean="0"/>
              <a:t>SAAT TERJADI KESADARAN MENURUN SECARA MENDADAK/AKUT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Courier New" pitchFamily="49" charset="0"/>
              <a:buChar char="o"/>
              <a:defRPr/>
            </a:pPr>
            <a:r>
              <a:rPr lang="en-US" smtClean="0"/>
              <a:t>PERAWATAN PASIEN DALAM STATUS TIDAK SADAR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7EDD5E-5392-49FC-905E-4F50BF18864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PENATALAKSANAAN MEDIS</a:t>
            </a:r>
            <a:endParaRPr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MEMPERTAHANKAN KEPATENAN JALAN NAFAS</a:t>
            </a:r>
          </a:p>
          <a:p>
            <a:pPr eaLnBrk="1" hangingPunct="1"/>
            <a:r>
              <a:rPr lang="en-US" smtClean="0"/>
              <a:t>BILA DIPERLUKAN PASANG INTUBASI MELALUI HIDUNG/MULUT ATAU TRAKHEOSTOMI</a:t>
            </a:r>
          </a:p>
          <a:p>
            <a:pPr eaLnBrk="1" hangingPunct="1"/>
            <a:r>
              <a:rPr lang="en-US" smtClean="0"/>
              <a:t>OKSIGENASI YANG ADEKUAT BILA DIPERLUKAN PASANG VENTILATOR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184F4-0A0D-4573-8EDE-A4BB9294C3E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1288</TotalTime>
  <Words>918</Words>
  <Application>Microsoft Office PowerPoint</Application>
  <PresentationFormat>On-screen Show (4:3)</PresentationFormat>
  <Paragraphs>193</Paragraphs>
  <Slides>36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Arial</vt:lpstr>
      <vt:lpstr>Lucida Sans</vt:lpstr>
      <vt:lpstr>Book Antiqua</vt:lpstr>
      <vt:lpstr>Wingdings 2</vt:lpstr>
      <vt:lpstr>Wingdings</vt:lpstr>
      <vt:lpstr>Wingdings 3</vt:lpstr>
      <vt:lpstr>Calibri</vt:lpstr>
      <vt:lpstr>Courier New</vt:lpstr>
      <vt:lpstr>Apex</vt:lpstr>
      <vt:lpstr>ASUHAN KEPERAWATN PASIEN  TIDAK SADAR –  oleh: Sunaryo</vt:lpstr>
      <vt:lpstr>PowerPoint Presentation</vt:lpstr>
      <vt:lpstr>PowerPoint Presentation</vt:lpstr>
      <vt:lpstr>KEADAAN YG DAPAT MENGGANGGU SIRKUIT INI:</vt:lpstr>
      <vt:lpstr>PowerPoint Presentation</vt:lpstr>
      <vt:lpstr>PowerPoint Presentation</vt:lpstr>
      <vt:lpstr>TUJUAN PERAWATAN</vt:lpstr>
      <vt:lpstr>PowerPoint Presentation</vt:lpstr>
      <vt:lpstr>PENATALAKSANAAN MEDIS</vt:lpstr>
      <vt:lpstr>PowerPoint Presentation</vt:lpstr>
      <vt:lpstr>KOMPLIKASI</vt:lpstr>
      <vt:lpstr>EVALUASI DIAGNOSTIK</vt:lpstr>
      <vt:lpstr>II.PROSES KEPERAWATAN. 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B. DIAGNOSA KEPERAWATAN</vt:lpstr>
      <vt:lpstr>PowerPoint Presentation</vt:lpstr>
      <vt:lpstr>PowerPoint Presentation</vt:lpstr>
      <vt:lpstr>SASARAN PERAWATAN</vt:lpstr>
      <vt:lpstr>PowerPoint Presentation</vt:lpstr>
      <vt:lpstr>INTERVENSI KEPERAWATAN MEMPERTAHANKAN JALAN NAFAS</vt:lpstr>
      <vt:lpstr>PowerPoint Presentation</vt:lpstr>
      <vt:lpstr>PowerPoint Presentation</vt:lpstr>
      <vt:lpstr>MEMPERTAHANKAN KEAMANAN </vt:lpstr>
      <vt:lpstr>MEMPERTAHANKAN KESEIMBANGAN CAIRAN DAN NUTRISI</vt:lpstr>
      <vt:lpstr>MEMPERTAHANKAN KESEHATAN KULIT</vt:lpstr>
      <vt:lpstr>PowerPoint Presentation</vt:lpstr>
      <vt:lpstr>MENCAPAI TERMOREGULASI</vt:lpstr>
      <vt:lpstr>MENDUKUNG KELUARGA</vt:lpstr>
      <vt:lpstr>PowerPoint Presentation</vt:lpstr>
      <vt:lpstr>KESIMPULAN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ASUHAN KEPERAWATAN PASIEN  TIK MENINGGI</dc:title>
  <dc:creator>User</dc:creator>
  <cp:lastModifiedBy>Administrator</cp:lastModifiedBy>
  <cp:revision>147</cp:revision>
  <dcterms:created xsi:type="dcterms:W3CDTF">2010-01-31T05:32:44Z</dcterms:created>
  <dcterms:modified xsi:type="dcterms:W3CDTF">2015-06-15T05:33:04Z</dcterms:modified>
</cp:coreProperties>
</file>