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8" r:id="rId1"/>
  </p:sldMasterIdLst>
  <p:notesMasterIdLst>
    <p:notesMasterId r:id="rId38"/>
  </p:notesMasterIdLst>
  <p:sldIdLst>
    <p:sldId id="337" r:id="rId2"/>
    <p:sldId id="257" r:id="rId3"/>
    <p:sldId id="258" r:id="rId4"/>
    <p:sldId id="325" r:id="rId5"/>
    <p:sldId id="260" r:id="rId6"/>
    <p:sldId id="262" r:id="rId7"/>
    <p:sldId id="265" r:id="rId8"/>
    <p:sldId id="267" r:id="rId9"/>
    <p:sldId id="370" r:id="rId10"/>
    <p:sldId id="371" r:id="rId11"/>
    <p:sldId id="339" r:id="rId12"/>
    <p:sldId id="334" r:id="rId13"/>
    <p:sldId id="335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9144000" cy="6858000" type="screen4x3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93" autoAdjust="0"/>
    <p:restoredTop sz="97491" autoAdjust="0"/>
  </p:normalViewPr>
  <p:slideViewPr>
    <p:cSldViewPr>
      <p:cViewPr>
        <p:scale>
          <a:sx n="66" d="100"/>
          <a:sy n="66" d="100"/>
        </p:scale>
        <p:origin x="-125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9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99504E-9170-4184-92F8-E2E946A4905A}" type="datetimeFigureOut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49F42B-8686-46C1-8C60-63C040E8F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94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635B3B-C227-433E-9277-1FBC2068B84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E4C258-5EB4-47AE-999A-8CB6FC451B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65FD51-930B-4A66-A7EE-919FA25F2D0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A8E997-9395-4E3B-8930-23EB44B5FB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815045-04BF-4998-9140-E92C972D19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079EC-B194-4B40-9936-A998B54054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B0CEDB-F8A0-4C44-8838-DF2938DB168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B126A-D975-444E-A8C2-B335B415B79B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C856-1DC4-4299-8509-621DBD6D8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9AEA2-112C-4D81-B40C-E9DDA6F82789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4CFC1-E554-4899-982B-707B47196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9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1BF8-7053-47F9-AA9C-454A3E31AC4D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9633C-E792-4694-9F40-97FB3D780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3824-C73F-439D-AD91-00E19D1EEA7D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6E04F-5DAC-4573-B088-9EC1671F6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0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4222-66B1-4CB4-9E0D-99F831B12037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BDBCB-8343-470D-AB27-B00818017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94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CA519-DD9F-4C51-AE05-E6C25FCFD99C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6891D-B998-4349-A1C6-5C79A82D0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79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BAF-69A2-4300-AE9A-3D3904E6DF6A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4D51-F32F-4D17-8021-BBC8C22FD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BC914-9B22-4382-8E48-C254B44DCBEA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56674-3398-481F-B88A-2970900D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9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4928-5281-4CFA-861B-D4809FEE7861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4EDE-7803-4F2A-85F8-2C2F4635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56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A7B1E-E2AA-4D40-BD10-FEC7C7638AF0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0FC8-D2A7-40D9-91D1-A8EA28A2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9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A36E-7845-4BA3-86EC-7D2D7AC89549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1006-CE02-4AE7-941B-DF4058C23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6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DA3A9CE-4AC9-4F46-864A-BCB2BD8B404B}" type="datetime1">
              <a:rPr lang="en-US"/>
              <a:pPr>
                <a:defRPr/>
              </a:pPr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58C3C41-8EA8-4F09-96DB-53AF29CF4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91" r:id="rId3"/>
    <p:sldLayoutId id="2147484683" r:id="rId4"/>
    <p:sldLayoutId id="2147484684" r:id="rId5"/>
    <p:sldLayoutId id="2147484685" r:id="rId6"/>
    <p:sldLayoutId id="2147484686" r:id="rId7"/>
    <p:sldLayoutId id="2147484687" r:id="rId8"/>
    <p:sldLayoutId id="2147484688" r:id="rId9"/>
    <p:sldLayoutId id="2147484689" r:id="rId10"/>
    <p:sldLayoutId id="21474846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077200" cy="6477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ASUHAN KEPERAWATAN PASIEN DENGAN TIK (TEKANAN INTRA KRANIAL) MENINGKAT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en-US" sz="2200" dirty="0" smtClean="0">
                <a:latin typeface="Segoe Print" pitchFamily="2" charset="0"/>
              </a:rPr>
              <a:t>SUNARYO</a:t>
            </a:r>
            <a:endParaRPr lang="en-US" sz="2200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BAGI PERAWAT YG PENTING ADALAH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MENGETAHUI HUBUNGAN ANTARA  TIK DGN FUNGSI METABOLISME OTAK DAN KESADARAN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SELALU MEMPERHATIKAN TANDA-TANDA GANGGUAN FUNGSI VITAL ( FUNGSI PARU, ALVEOLI DAN JALAN NAFAS, JANTUNG DAN PEMBULUH DARAH,KANDUNGAN DARAH)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FUNGSI PENCERNAAN , PERKENCINGAN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KEADAAN PASCA BEDAH YG TERKAIT TIK: FUNGSI DRAIN, PENGATURAN POSISI)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C0825-882F-4C1E-942A-1C888CE5CC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TANDA TANDA PENINGKATAN TIK</a:t>
            </a: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NYERI KEPALA HEBAT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MUNTAH PROYEKTIL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PAPIL EDEMA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PENURUNAN KESADARAN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ASIMETRI PUPIL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REAKSI CAHAYA LAMBAT/TIDAK ADA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HIPERTENSI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NADI CEPAT/LAMBAT DENGAN ARITMIA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dirty="0" smtClean="0"/>
              <a:t>RESPIRASI CEPAT KADANG ADA PERIODE APNU/ RESPIRASI CEPAT DAN DALAM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91CA8-AD1E-4CD7-A64F-12745A5690D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PENINGKATAN TIK MERUPAKAN KEDARURATAN SEJATI DAN HARUS DIATASI DENGAN SEGERA.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KETIKA TIK MENINGGI SUBTANSI OTAK DITEKAN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FENOMENA SEKUNDER DISEBABKAN GANGGUAN OLEH SIRKULASI DAN EDEMA  YANG DAPAT MENYEBABKAN KEMATIAN</a:t>
            </a:r>
            <a:endParaRPr lang="id-ID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id-ID" smtClean="0"/>
              <a:t>PRINSIP PENATALAKSANAANYA :</a:t>
            </a:r>
            <a:endParaRPr lang="en-US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MENURUNKAN</a:t>
            </a:r>
            <a:r>
              <a:rPr lang="id-ID" smtClean="0"/>
              <a:t> UKURAN OTAK</a:t>
            </a:r>
            <a:endParaRPr lang="en-US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MEMPERTAHANKAN PERFUSI CEREBRAL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MENURUNKAN VOLUME CSS DAN DARAH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63431-E0F0-49C7-BA2F-0BED47C5F0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DENGAN CARA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PEMBERIAN DIURETIK OSMOTIK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MEMBATASI CAIRAN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id-ID" smtClean="0"/>
              <a:t>PENGELUARAN CSS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HIPERVENTILASI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MENGONTROL DEMAM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mtClean="0"/>
              <a:t>MENURUNKAN KEBUTUHAN METABOLISME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KOMPLIKASI TIK MENINGGI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HERNIASI BATANG OTAK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DIABITUS INSIPIDUS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en-US" smtClean="0"/>
              <a:t>SIADH ( SINDROMA KETIDAKTEPATAN HORMON ANTI-DIURETIK)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3BFC85-E040-4776-8BA2-14E01689EA8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II. 	PROSES KEPERAWATAN 	PASIEN 	DENGAN TIK MENINGGI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"/>
              <a:defRPr/>
            </a:pPr>
            <a:r>
              <a:rPr lang="en-US" dirty="0" smtClean="0"/>
              <a:t>A. PENGKAJIAN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AutoNum type="arabicPeriod"/>
              <a:defRPr/>
            </a:pPr>
            <a:r>
              <a:rPr lang="en-US" sz="1800" dirty="0" smtClean="0"/>
              <a:t>TINGKAT KESADARAN DINILAI DENGAN GCS (RESPON MEMBUKA MATA, BICARA DAN MOTORIK) .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en-US" sz="1800" dirty="0" smtClean="0"/>
              <a:t>	RESPON PASIEN DIRENTANG PADA SKALA  DARI 3 SAMPAI 15. 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en-US" sz="1800" dirty="0" smtClean="0"/>
              <a:t>	NILAI 3 MENGINDIKASIKAN GANGGUAN FUNGSI NEUROLOGIK YANG BERAT DAN NILAI 15 MENGINDIKASIKAN BAIK.</a:t>
            </a:r>
          </a:p>
          <a:p>
            <a:pPr marL="1371600" lvl="2" indent="-45720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r>
              <a:rPr lang="en-US" sz="1800" dirty="0" smtClean="0"/>
              <a:t>	MEMBUKA MATA DAPAT MEMBANTU DALAM MENENTUKAN PENYEBAB DEFISIT NEUROLOGIS.</a:t>
            </a:r>
          </a:p>
          <a:p>
            <a:pPr marL="786384" lvl="2" indent="-182880" eaLnBrk="1" fontAlgn="auto" hangingPunct="1">
              <a:spcAft>
                <a:spcPts val="0"/>
              </a:spcAft>
              <a:buClr>
                <a:schemeClr val="accent1">
                  <a:shade val="75000"/>
                </a:schemeClr>
              </a:buClr>
              <a:buFontTx/>
              <a:buNone/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36C354-DAD7-42CE-897F-8160B56474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RESPON VERBAL: HARUS DIEVALUASI DENGAN HATI-HATI, PASIEN DENGAN INTUBASI ( ET/TT) PASTI TIDAK BISA BICARA, KITA CUKUP MENULIS DENGAN KODE “T”.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en-US" smtClean="0"/>
              <a:t>RESPON MOTORIK: DUA TIPE RESPON DECEREBRASI DAN DIKORTIKASI MERUPAKAN PERTANDA BURUK.</a:t>
            </a:r>
          </a:p>
          <a:p>
            <a:pPr eaLnBrk="1" hangingPunct="1">
              <a:buFontTx/>
              <a:buNone/>
            </a:pPr>
            <a:r>
              <a:rPr lang="en-US" smtClean="0"/>
              <a:t>	KADANG2 RESPON TIDAK MUNCUL BILA PASIEN DIBERI OBAT PARALITIK.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CCC38-8D8D-447C-B950-40C7E4BF8F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2. PERUBAHAN SAMAR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mtClean="0"/>
              <a:t>GELISAH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mtClean="0"/>
              <a:t>SAKIT KEPALA (KONSTAN DAN MENINGKAT</a:t>
            </a:r>
            <a:r>
              <a:rPr lang="id-ID" smtClean="0"/>
              <a:t> </a:t>
            </a:r>
            <a:r>
              <a:rPr lang="en-US" smtClean="0"/>
              <a:t> INTENSITASNYA, DIPERBERAT OLEH GERAKAN DAN MENGEJAN)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mtClean="0"/>
              <a:t>PERNAFASAN CEPAT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§"/>
              <a:defRPr/>
            </a:pPr>
            <a:r>
              <a:rPr lang="en-US" smtClean="0"/>
              <a:t>GERAKAN TIDAK TERTUJU DAN MENTAL BERKABUT.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		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	</a:t>
            </a:r>
          </a:p>
          <a:p>
            <a:pPr marL="914400" lvl="1" indent="-514350" eaLnBrk="1" fontAlgn="auto" hangingPunct="1">
              <a:spcAft>
                <a:spcPts val="0"/>
              </a:spcAft>
              <a:buFontTx/>
              <a:buNone/>
              <a:defRPr/>
            </a:pPr>
            <a:endParaRPr lang="en-US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Char char="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C64F0-F56D-41D8-9D4A-DAA61361B59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3. PERUBAHAN TANDA VITAL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PERUBAHAN TANDA VITAL MUNGKIN TANDA AKIR DARI PENINGKATAN TIK</a:t>
            </a:r>
          </a:p>
          <a:p>
            <a:pPr eaLnBrk="1" hangingPunct="1"/>
            <a:r>
              <a:rPr lang="en-US" smtClean="0"/>
              <a:t>FREKUENSI NADI DAN PERNAFASAN MENURUN</a:t>
            </a:r>
          </a:p>
          <a:p>
            <a:pPr eaLnBrk="1" hangingPunct="1"/>
            <a:r>
              <a:rPr lang="en-US" smtClean="0"/>
              <a:t>TEKANAN DARAH SERTA SUHU MENINGKAT </a:t>
            </a:r>
          </a:p>
          <a:p>
            <a:pPr eaLnBrk="1" hangingPunct="1"/>
            <a:r>
              <a:rPr lang="en-US" smtClean="0"/>
              <a:t>TEKANAN TINGGI PADA ARTERI</a:t>
            </a:r>
          </a:p>
          <a:p>
            <a:pPr eaLnBrk="1" hangingPunct="1"/>
            <a:r>
              <a:rPr lang="en-US" smtClean="0"/>
              <a:t>BRADIKARDI DAN RESPIRASI TIDAK TERATUR (CHEYNE-STOKES)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58A73-F3B6-4951-ACD8-0ACA277ADE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4. PERUBAHAN PUPIL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PENINGKATAN TEKANAN DAPAT MENDESAK OTAK PADA SARAF OKULOMOTORIS DAN OPTIKAL YG DAPAT MENIMBULKAN PERUBAHAN PUPIL.</a:t>
            </a:r>
          </a:p>
          <a:p>
            <a:pPr eaLnBrk="1" hangingPunct="1"/>
            <a:r>
              <a:rPr lang="en-US" smtClean="0"/>
              <a:t>PUPIL DIKAJI SECARA TERATUR DENGAN SENTER  UNTUK MENGEVALUASI UKURAN BENTUK DAN REAKSI CAHAYA, BANDINGKAN KANAN DAN KIRI.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C1728-3D54-45FC-A9A6-1C9DE89F54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TATAPAN MATA PASIEN DIEVALUASI APAKAH ADA DEVIASI KONJUGASI </a:t>
            </a:r>
          </a:p>
          <a:p>
            <a:pPr eaLnBrk="1" hangingPunct="1"/>
            <a:r>
              <a:rPr lang="en-US" smtClean="0"/>
              <a:t>KEMAMPUAN </a:t>
            </a:r>
            <a:r>
              <a:rPr lang="id-ID" smtClean="0"/>
              <a:t> </a:t>
            </a:r>
            <a:r>
              <a:rPr lang="en-US" smtClean="0"/>
              <a:t>MATA UNTUK ABDUKSI DAN ADDUKSI, DIKAJI UNTUK MENGEVALUASI SARAF KRANIAL</a:t>
            </a:r>
          </a:p>
          <a:p>
            <a:pPr eaLnBrk="1" hangingPunct="1"/>
            <a:r>
              <a:rPr lang="en-US" smtClean="0"/>
              <a:t>SARAF RETINA DAN OPTIKUS DILIHAT TERHADAP ADANYA PERDARAHAN DAN EDEMA PUPIL.</a:t>
            </a:r>
          </a:p>
          <a:p>
            <a:pPr eaLnBrk="1" hangingPunct="1"/>
            <a:r>
              <a:rPr lang="en-US" smtClean="0"/>
              <a:t>PENGLIHATAN KABUR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A0D476-9F01-492D-AEEB-F27ABD35474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543800" cy="1417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i. 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ASUHAN KEPERAWATAN PASIEN  TIK MENINGGI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id-ID" dirty="0" smtClean="0"/>
              <a:t>PENDAHULUAN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Courier New" pitchFamily="49" charset="0"/>
              <a:buChar char="o"/>
              <a:defRPr/>
            </a:pPr>
            <a:r>
              <a:rPr lang="id-ID" dirty="0" smtClean="0"/>
              <a:t>TIK MENINGGI MERUPAKAN KEGAWATDARURATAN MEDIK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PENGERTIAN  </a:t>
            </a:r>
            <a:r>
              <a:rPr lang="id-ID" dirty="0" smtClean="0"/>
              <a:t>TIK</a:t>
            </a:r>
            <a:endParaRPr lang="en-US" dirty="0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	TEKANAN INTRAKRANIAL  ADALAH HASIL DARI SEJUMLAH JARINGAN OTAK, VOLUME DARAH, DAN CSS DIDALAM TENGKORAK PADA SATU SATUAN WAKTU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dirty="0" smtClean="0"/>
              <a:t>PENGERTIAN</a:t>
            </a:r>
            <a:r>
              <a:rPr lang="id-ID" dirty="0" smtClean="0"/>
              <a:t> TIK YANG MENINGGI</a:t>
            </a:r>
            <a:endParaRPr lang="en-US" dirty="0" smtClean="0"/>
          </a:p>
          <a:p>
            <a:pPr marL="548640" lvl="1" indent="-20116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/>
              <a:t>	TEKANAN INTRA KRANIAL (TIK) MENINGGI ADALAH SUATU KEADAAN KLINIK DIMANA VOLUME ISI RUANG INTRAKRANIAL BERTAMBAH MELEBIHI KAPASITAS DAYA TAMPUNG  RUANG  INTRAKRANIAL.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E1040A-B9F8-4CA2-9E79-A6EFDE3D83F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MUNTAH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MUNTAH PROYEKTIL/SPONTAN</a:t>
            </a:r>
          </a:p>
          <a:p>
            <a:pPr eaLnBrk="1" hangingPunct="1"/>
            <a:r>
              <a:rPr lang="en-US" smtClean="0"/>
              <a:t>MUNTAH BERULANG DAPAT TERJADI PADA PNINGKATAN TEKANAN PADA PUSAT REFLEKS MUNTAH DI MEDULA.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E1047-D160-4EB0-8A58-6C760383F9F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B. DIAGNOSA KEPERAWATAN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PERUBAHAN PERFUSI JARINGAN SEREBRAL YANG BERHUBUNGAN DENGAN PENINGKATAN TIK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POLA NAFAS TIDAK EFEKTIF YANG BERHUBUNGAN DENGAN DISFUNGSI (KOMPRESI BATANG OTAK,PERUBAHAN POSISI STRUKTUR)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RESIKO KEKURANGAN VOLUME CAIRAN YANG BERHUBUNGAN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16FD7-4A03-4F06-A212-89E624A4B75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dirty="0" smtClean="0"/>
              <a:t>		BERHUBUNGAN DENGAN PROSEDUR 	DEHIDRASI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lain" startAt="3"/>
              <a:defRPr/>
            </a:pPr>
            <a:r>
              <a:rPr lang="en-US" dirty="0" smtClean="0"/>
              <a:t>BERSIHAN JALAN NAFAS TIDAK EFEKTIF BERHUBUNGAN DENGAN AKUMUJLASI SEKRESI SEKUNDER AKIBAT REFLEK BATUK LEMAH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lain" startAt="3"/>
              <a:defRPr/>
            </a:pPr>
            <a:r>
              <a:rPr lang="en-US" dirty="0" smtClean="0"/>
              <a:t>PERUBAHAN ELIMINASI PERKEMIHAN DAN DEFEKASI BERHUBUNGAN DENGAN PENGARUH OBAT, PEMASANGAN KATETER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618C2A-CED2-43F8-A75B-DA0FBC416F5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RESIKO TERHADAP INFEKSI BERHUBUNGAN DENGAN SISTEM PEMANTAUAN ITK (KATETER INTRAVENTRIKULER)</a:t>
            </a:r>
          </a:p>
          <a:p>
            <a:pPr marL="514350" indent="-514350"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3849C-8089-4C47-98BE-3EA324F3B89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C. TUJUAN KEPERAWATAN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PERFUSI JARINGAN SEREBRAL MEMBAIK MELALUHI PENURUNAN TEKANAN INTRAKRANIAL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PERNAFASAN NORMAL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BERSIHAN JALAN NAFAS BAIK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PERBAIKAN KESEIMBANGAN CAIRAN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TIDAK TERJADI </a:t>
            </a:r>
            <a:r>
              <a:rPr lang="id-ID" smtClean="0"/>
              <a:t>KOMPLIKASI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716DDD-C83B-4CA8-B526-7260B7905F8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D. INTERVENSI KEPERAWATAN</a:t>
            </a:r>
            <a:b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MONITOR TERHADAP BRADIKARDIA,HIPERTENSI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KEPALA PASIEN DIPERTAHANKAN DALAM POSISI NETRAL (GARIS TENGAH) BILA DIPERLUKAN GUNAKAN KOLAR SERVIKAL 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ELEVASIKAN KEPALA UNTUK MEMPERLANCAR DRAINAGE VENA ( KECUALI ADA KONTRA INDIKASI)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C6BB06-4E99-4727-B35F-935F1D3DDDA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4"/>
            </a:pPr>
            <a:r>
              <a:rPr lang="en-US" smtClean="0"/>
              <a:t>HINDARI FLEKSI DAN ROTASI LEHER</a:t>
            </a:r>
          </a:p>
          <a:p>
            <a:pPr marL="514350" indent="-514350" eaLnBrk="1" hangingPunct="1">
              <a:buFontTx/>
              <a:buAutoNum type="arabicPeriod" startAt="4"/>
            </a:pPr>
            <a:r>
              <a:rPr lang="en-US" smtClean="0"/>
              <a:t>HINDARI FLEKSI PANGGUL YG EKSTRIM, KARENA DAPAT MENINGKATKAN TEKANAN INTRAABDOMINAL DAN THORAKAL.</a:t>
            </a:r>
          </a:p>
          <a:p>
            <a:pPr marL="514350" indent="-514350" eaLnBrk="1" hangingPunct="1">
              <a:buFontTx/>
              <a:buAutoNum type="arabicPeriod" startAt="4"/>
            </a:pPr>
            <a:r>
              <a:rPr lang="en-US" smtClean="0"/>
              <a:t>BANTU PASIEN BANGUN/GESER DARI TEMPAT TIDUR JANGAN MENYURUH MENGGUNAKAN KAKI, TANGAN ATAUPUN MENGINJAK KEALAS TEMPAT TIDUR.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68C27-CEAA-4F07-85D0-51BF64D0659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7"/>
              <a:defRPr/>
            </a:pPr>
            <a:r>
              <a:rPr lang="en-US" smtClean="0"/>
              <a:t>PASIEN YANG KOOPERATIF INSTRUKSIKAN PADA WAKTU DIMIRINGKAN ATAU DIPINDAH SUPAYA MENGHEMBUSKAN NAFAS.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7"/>
              <a:defRPr/>
            </a:pPr>
            <a:r>
              <a:rPr lang="en-US" smtClean="0"/>
              <a:t>PASTIKAN KECUKUPAN OKSIGEN (BILA PERLU PERIKSA SATURASI OKSIGEN DAN ATAU BGA.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7"/>
              <a:defRPr/>
            </a:pPr>
            <a:r>
              <a:rPr lang="en-US" smtClean="0"/>
              <a:t>BILA DIPERLUKANN PENGHISAPAN PASIEN HARUS DIOKSIGENASI LEBIH DAN HIPERVENTILASI DENGAN MENGGUNAKAN MODE SIGH PADA VENTILATOR DENGAN OKSIGEN 100%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F5FA82-DC48-4DD2-8652-5A503C8BCD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dirty="0" smtClean="0"/>
              <a:t>	DENGAN BERPATOKAN PENGHISAPAN TIDAK BOLEH LEBIH DARI 15 DETIK.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9"/>
              <a:defRPr/>
            </a:pPr>
            <a:r>
              <a:rPr lang="en-US" dirty="0" smtClean="0"/>
              <a:t>LAKUKAN TINDAKAN PERAWATAN RUTIN DENGAN PENTAHAPAN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9"/>
              <a:defRPr/>
            </a:pPr>
            <a:r>
              <a:rPr lang="en-US" dirty="0" smtClean="0"/>
              <a:t>SELAMA INTERVENSI KEPERAWATAN TIK TIDAK BOLEH MENINGKAT LEBIH DARI 25 </a:t>
            </a:r>
            <a:r>
              <a:rPr lang="en-US" dirty="0" err="1" smtClean="0"/>
              <a:t>mmHG</a:t>
            </a:r>
            <a:r>
              <a:rPr lang="en-US" dirty="0" smtClean="0"/>
              <a:t> DAN HARUS KEMBALI KETINGKAT DASAR DALAM 5 MENIT.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9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06FBF-D8D9-4755-938B-113CAC8603C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1"/>
              <a:defRPr/>
            </a:pPr>
            <a:r>
              <a:rPr lang="en-US" smtClean="0"/>
              <a:t>SITUASI YANG TENANG DIPERTAHANKAN, RANGSANG LINGKUNGAN (BISING, PERCAKAPAN HARUS MINIMAL).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1"/>
              <a:defRPr/>
            </a:pPr>
            <a:r>
              <a:rPr lang="en-US" smtClean="0"/>
              <a:t>HINDARI DISTENSI ABDOMEN YANG DAPAT MENINGKATKAN TEKANAN INTRAABDOMINAL DAN THORAKAL, SEDAPAT MUNGKIN HINDARI ENEMA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1"/>
              <a:defRPr/>
            </a:pPr>
            <a:r>
              <a:rPr lang="en-US" smtClean="0"/>
              <a:t>PASIEN DENGAN DRAINAGE VENTRIKUL  , PASTIKAN KELANCARANYA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1"/>
              <a:defRPr/>
            </a:pPr>
            <a:r>
              <a:rPr lang="en-US" smtClean="0"/>
              <a:t>POSISI DRAINAGE DITENTUKAN OLEH DOKTER, PASTIKAN POSISI DRAINAGE BENAR.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1"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EBDBB-9AD3-4260-8FB4-79F68D42452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UNSUR-UNSU</a:t>
            </a:r>
            <a:r>
              <a:rPr lang="id-ID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ISI RUANG INTRAKRANIAL: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Char char=""/>
              <a:defRPr/>
            </a:pPr>
            <a:r>
              <a:rPr lang="en-US" smtClean="0"/>
              <a:t>JARINGAN OTAK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Char char=""/>
              <a:defRPr/>
            </a:pPr>
            <a:r>
              <a:rPr lang="en-US" smtClean="0"/>
              <a:t>CAIRAN OTAK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Char char=""/>
              <a:defRPr/>
            </a:pPr>
            <a:r>
              <a:rPr lang="en-US" smtClean="0"/>
              <a:t>DARAH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KETIGA UNSUR INI MEMBUTUHKAN TEMPAT DALAM RUANG INTRAKRANIAL YANG DISEBUT SEBAGAI KOMPARTEMEN.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en-US" smtClean="0"/>
              <a:t>ANTARA SATU DAN LAIN DARI KETIGA KOMPARTEMEN INI SELALU TERJADI PROSES PENYESUAIAN</a:t>
            </a:r>
            <a:r>
              <a:rPr lang="id-ID" smtClean="0"/>
              <a:t> </a:t>
            </a:r>
            <a:r>
              <a:rPr lang="en-US" smtClean="0"/>
              <a:t>VOLUME</a:t>
            </a:r>
            <a:r>
              <a:rPr lang="id-ID" smtClean="0"/>
              <a:t> SEHINGGA TETAP DALAM KONDISI NORMAL.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r>
              <a:rPr lang="id-ID" smtClean="0"/>
              <a:t>TIK NORMAL ADALAH 15 mmHg</a:t>
            </a:r>
            <a:endParaRPr lang="en-US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DDC1A-32DF-413F-9526-AB47BF20752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3"/>
              <a:defRPr/>
            </a:pPr>
            <a:r>
              <a:rPr lang="en-US" smtClean="0"/>
              <a:t>PEEP TINGKAT TINGGI DIHINDARI KARENA DAPAT MENURUNKAN ALIRAN BALIK VENA KEJANTUNG, MELALUI TEKANAN INTRATHORAKAL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3"/>
              <a:defRPr/>
            </a:pPr>
            <a:r>
              <a:rPr lang="en-US" smtClean="0"/>
              <a:t>HINDARI MENGIKAT TANGAN TAPI BILA HARUS DILAKUKAN KOMUNIKASIKAN DGN KELUARGA.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3"/>
              <a:defRPr/>
            </a:pPr>
            <a:r>
              <a:rPr lang="en-US" smtClean="0"/>
              <a:t>BILA MEMUNGKINKAN GUNAKAN BED LANTAI DENGAN PAGAR PENGAMAN YANG DILAPISI MATRAS, PAKAIKAN SARUNG TANGAN SEMACAM SARUNG TINJU.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13"/>
              <a:defRPr/>
            </a:pPr>
            <a:endParaRPr lang="en-US" smtClean="0"/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None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18720-981E-4982-941D-3531FFCEAB1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MENCAPAI KESEIMBANGAN CAIRAN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PEMBERIAN BERBAGAI AGEN YANG MENDEHIDRASI ADALAH BAGIAN DARI PROTOKOL PENGOBATAN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DEURETIK </a:t>
            </a:r>
            <a:r>
              <a:rPr lang="id-ID" smtClean="0"/>
              <a:t> </a:t>
            </a:r>
            <a:r>
              <a:rPr lang="en-US" smtClean="0"/>
              <a:t>DIGUNAKAN UNTUK MENGURANGI CAIRAN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STEROID DIGUNAKAN UNTUK MENURUNKAN EDEMA,CAIRAN DIBATASI.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C4558-8A12-468E-9305-B36267B935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/>
              <a:t>	</a:t>
            </a:r>
            <a:r>
              <a:rPr lang="id-ID" dirty="0" smtClean="0"/>
              <a:t>	</a:t>
            </a:r>
            <a:r>
              <a:rPr lang="en-US" dirty="0" smtClean="0"/>
              <a:t>SEMUA TINDAKAN MODALITAS INI </a:t>
            </a:r>
            <a:r>
              <a:rPr lang="id-ID" dirty="0" smtClean="0"/>
              <a:t>	</a:t>
            </a:r>
            <a:r>
              <a:rPr lang="en-US" dirty="0" smtClean="0"/>
              <a:t>DITUJUKAN UNTUK MENINGKATKAN </a:t>
            </a:r>
            <a:r>
              <a:rPr lang="id-ID" dirty="0" smtClean="0"/>
              <a:t>	</a:t>
            </a:r>
            <a:r>
              <a:rPr lang="en-US" dirty="0" smtClean="0"/>
              <a:t>TERJADINYA DEHIDRASI.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4"/>
              <a:defRPr/>
            </a:pPr>
            <a:r>
              <a:rPr lang="en-US" dirty="0" smtClean="0"/>
              <a:t>TURGOR KULIT,MEMBRAN MUKOSA,SERUM DAN OSMOLARITAS URIN DIPANTAU TERHADAP TANDA ADANYA DEHIDRASI.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Tx/>
              <a:buAutoNum type="arabicPeriod" startAt="4"/>
              <a:defRPr/>
            </a:pPr>
            <a:r>
              <a:rPr lang="en-US" dirty="0" smtClean="0"/>
              <a:t>BILA CAIRAN DIBERIKAN INTRAVENA ,PASTIKAN BAHWA TETESAN PERLAHAN SAMPAI SEDANG.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26A5E-56CF-4E05-AEE4-FC09B74DBC0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LEBIH BAIK GUNAKAN INFUS PUMP, UNTUK MENCEGAH PEMBERIAN INFUS YG TERLALU CEPAT.</a:t>
            </a:r>
          </a:p>
          <a:p>
            <a:pPr eaLnBrk="1" hangingPunct="1">
              <a:buFontTx/>
              <a:buNone/>
            </a:pPr>
            <a:r>
              <a:rPr lang="en-US" smtClean="0"/>
              <a:t>6. PENGGUNAAN MANITOL PERLU PENGAWASAN KEMUNGKINAN GAGAL JANTUNG KONGESTIF DAN PERGESERAN DARI KOMPARTEMEN INTRASELULER KE SISTIM INTRAVASKULER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6E453-9B21-4853-AE04-A4EBB97F083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 startAt="7"/>
            </a:pPr>
            <a:r>
              <a:rPr lang="en-US" smtClean="0"/>
              <a:t>MONITOR CAIRAN MASUK DAN KELUAR SECARA KETAT, SELAMA FASE AKUT DIPANTAU 2 – 4 JAM.</a:t>
            </a:r>
          </a:p>
          <a:p>
            <a:pPr marL="514350" indent="-514350" eaLnBrk="1" hangingPunct="1">
              <a:buFontTx/>
              <a:buAutoNum type="arabicPeriod" startAt="7"/>
            </a:pPr>
            <a:r>
              <a:rPr lang="en-US" smtClean="0"/>
              <a:t>DEHIDRASI DIKAITKAN DENGAN KEKERINGAN MULUT. PEMBERSIHAN MULUT YG SERING, PELUMASAN BIBIR DAN PENGANGKATAN KRUSTA MENGHILANGKAN KEKERINGAN DAN MENINGKATKAN KENYAMANAN.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27A44-E291-4066-AA1E-7DA07A88DA9C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MENCEGAH INFEKSI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PASIEN YANG TERPASANG KATETER INTRAVENTRIKULER   BERPOTENSI TERJADINYA INFEKSI.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BALUTAN HARUS DIPERTAHANKAN TETAP KERING.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TEHNIK ASEPTIK MUTLAK DILAKUKAN UNTUK MENGELOLA SISTIM INI , TERMASUK SAMBUNGANYA DAN PADA SAAT MENGGANTI KANTONG DRAINAGE.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A4965-EEAC-4C0F-A9BE-DAA7C48408D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4.	PANTAU UNTUK TANDA DAN GEJALA MENINGITIS: DEMAM, MENGGIGIL, KAKU KUDUK DAN PENINGKATAN ATAU SAKIT KEPALA YG MENETAP.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C1610F-27F7-4458-A025-1FE17C62C9D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TIK AKAN NAIK OLEH KEADAAN SEHARI-HARI: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3315" name="Content Placeholder 1"/>
          <p:cNvSpPr>
            <a:spLocks noGrp="1"/>
          </p:cNvSpPr>
          <p:nvPr>
            <p:ph idx="1"/>
          </p:nvPr>
        </p:nvSpPr>
        <p:spPr>
          <a:xfrm>
            <a:off x="457200" y="1755775"/>
            <a:ext cx="7467600" cy="4873625"/>
          </a:xfrm>
        </p:spPr>
        <p:txBody>
          <a:bodyPr>
            <a:normAutofit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mtClean="0"/>
              <a:t>MENGEJAN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mtClean="0"/>
              <a:t>BATUK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en-US" smtClean="0"/>
              <a:t>POSISI KEPALA LEBIH RENDAH DARI TUBUH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smtClean="0"/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en-US" smtClean="0"/>
              <a:t>DALAM KEADAAN PATOLOGIS UMUMNYADISEBABKAN MASA ATAU CAIRAN ABNORMAL : HEMATUM , TUMOR , ABSES DAN LAIN SEBAGAINYA DIDALAM RUANG INTRA KRANIAL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78FA2-AD54-450C-89D5-02B7C95068A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HUBUNGAN TIK-VOLUME </a:t>
            </a:r>
            <a:endParaRPr lang="en-US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714875" y="1928813"/>
            <a:ext cx="3429000" cy="21431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14875" y="1500188"/>
            <a:ext cx="85725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ISi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7286625" y="1500188"/>
            <a:ext cx="85725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Wadah</a:t>
            </a:r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6215063" y="2143125"/>
            <a:ext cx="214312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cxnSp>
        <p:nvCxnSpPr>
          <p:cNvPr id="7175" name="Straight Connector 9"/>
          <p:cNvCxnSpPr>
            <a:cxnSpLocks noChangeShapeType="1"/>
          </p:cNvCxnSpPr>
          <p:nvPr/>
        </p:nvCxnSpPr>
        <p:spPr bwMode="auto">
          <a:xfrm>
            <a:off x="4714875" y="2428875"/>
            <a:ext cx="3429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6" name="Rectangle 12"/>
          <p:cNvSpPr>
            <a:spLocks noChangeArrowheads="1"/>
          </p:cNvSpPr>
          <p:nvPr/>
        </p:nvSpPr>
        <p:spPr bwMode="auto">
          <a:xfrm rot="-372347">
            <a:off x="4714875" y="3286125"/>
            <a:ext cx="3429000" cy="214313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sp>
        <p:nvSpPr>
          <p:cNvPr id="7177" name="Rectangle 13"/>
          <p:cNvSpPr>
            <a:spLocks noChangeArrowheads="1"/>
          </p:cNvSpPr>
          <p:nvPr/>
        </p:nvSpPr>
        <p:spPr bwMode="auto">
          <a:xfrm rot="-250468">
            <a:off x="7237413" y="2735263"/>
            <a:ext cx="85725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Wadah</a:t>
            </a:r>
          </a:p>
        </p:txBody>
      </p:sp>
      <p:sp>
        <p:nvSpPr>
          <p:cNvPr id="7178" name="Oval 14"/>
          <p:cNvSpPr>
            <a:spLocks noChangeArrowheads="1"/>
          </p:cNvSpPr>
          <p:nvPr/>
        </p:nvSpPr>
        <p:spPr bwMode="auto">
          <a:xfrm>
            <a:off x="6215063" y="3500438"/>
            <a:ext cx="214312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cxnSp>
        <p:nvCxnSpPr>
          <p:cNvPr id="7179" name="Straight Connector 15"/>
          <p:cNvCxnSpPr>
            <a:cxnSpLocks noChangeShapeType="1"/>
          </p:cNvCxnSpPr>
          <p:nvPr/>
        </p:nvCxnSpPr>
        <p:spPr bwMode="auto">
          <a:xfrm>
            <a:off x="4714875" y="3784600"/>
            <a:ext cx="3429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0" name="Rectangle 18"/>
          <p:cNvSpPr>
            <a:spLocks noChangeArrowheads="1"/>
          </p:cNvSpPr>
          <p:nvPr/>
        </p:nvSpPr>
        <p:spPr bwMode="auto">
          <a:xfrm rot="-387283">
            <a:off x="4664075" y="2974975"/>
            <a:ext cx="85725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ISi</a:t>
            </a:r>
          </a:p>
        </p:txBody>
      </p:sp>
      <p:sp>
        <p:nvSpPr>
          <p:cNvPr id="7181" name="Rectangle 19"/>
          <p:cNvSpPr>
            <a:spLocks noChangeArrowheads="1"/>
          </p:cNvSpPr>
          <p:nvPr/>
        </p:nvSpPr>
        <p:spPr bwMode="auto">
          <a:xfrm rot="-368557">
            <a:off x="4630738" y="2670175"/>
            <a:ext cx="857250" cy="285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Franklin Gothic Book" pitchFamily="34" charset="0"/>
              </a:rPr>
              <a:t>c</a:t>
            </a:r>
          </a:p>
        </p:txBody>
      </p:sp>
      <p:sp>
        <p:nvSpPr>
          <p:cNvPr id="7182" name="Rectangle 20"/>
          <p:cNvSpPr>
            <a:spLocks noChangeArrowheads="1"/>
          </p:cNvSpPr>
          <p:nvPr/>
        </p:nvSpPr>
        <p:spPr bwMode="auto">
          <a:xfrm rot="485723">
            <a:off x="4867275" y="4999038"/>
            <a:ext cx="3429000" cy="214312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sp>
        <p:nvSpPr>
          <p:cNvPr id="7183" name="Oval 21"/>
          <p:cNvSpPr>
            <a:spLocks noChangeArrowheads="1"/>
          </p:cNvSpPr>
          <p:nvPr/>
        </p:nvSpPr>
        <p:spPr bwMode="auto">
          <a:xfrm>
            <a:off x="6367463" y="5214938"/>
            <a:ext cx="214312" cy="28575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Franklin Gothic Book" pitchFamily="34" charset="0"/>
            </a:endParaRPr>
          </a:p>
        </p:txBody>
      </p:sp>
      <p:cxnSp>
        <p:nvCxnSpPr>
          <p:cNvPr id="7184" name="Straight Connector 22"/>
          <p:cNvCxnSpPr>
            <a:cxnSpLocks noChangeShapeType="1"/>
          </p:cNvCxnSpPr>
          <p:nvPr/>
        </p:nvCxnSpPr>
        <p:spPr bwMode="auto">
          <a:xfrm>
            <a:off x="4857750" y="5499100"/>
            <a:ext cx="3429000" cy="1588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5" name="Rectangle 24"/>
          <p:cNvSpPr>
            <a:spLocks noChangeArrowheads="1"/>
          </p:cNvSpPr>
          <p:nvPr/>
        </p:nvSpPr>
        <p:spPr bwMode="auto">
          <a:xfrm rot="434208">
            <a:off x="4897438" y="4497388"/>
            <a:ext cx="857250" cy="3079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ISi</a:t>
            </a:r>
          </a:p>
        </p:txBody>
      </p:sp>
      <p:sp>
        <p:nvSpPr>
          <p:cNvPr id="7186" name="Rectangle 25"/>
          <p:cNvSpPr>
            <a:spLocks noChangeArrowheads="1"/>
          </p:cNvSpPr>
          <p:nvPr/>
        </p:nvSpPr>
        <p:spPr bwMode="auto">
          <a:xfrm rot="477952">
            <a:off x="7461250" y="4640263"/>
            <a:ext cx="857250" cy="5127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800">
                <a:latin typeface="Franklin Gothic Book" pitchFamily="34" charset="0"/>
              </a:rPr>
              <a:t>Volume Wadah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4429125" y="1285875"/>
            <a:ext cx="4143375" cy="450056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188" name="Oval 30"/>
          <p:cNvSpPr>
            <a:spLocks noChangeArrowheads="1"/>
          </p:cNvSpPr>
          <p:nvPr/>
        </p:nvSpPr>
        <p:spPr bwMode="auto">
          <a:xfrm>
            <a:off x="1928813" y="1428750"/>
            <a:ext cx="1500187" cy="785813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Franklin Gothic Book" pitchFamily="34" charset="0"/>
              </a:rPr>
              <a:t>DARAH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1928813" y="2571750"/>
            <a:ext cx="1500187" cy="785813"/>
          </a:xfrm>
          <a:prstGeom prst="ellipse">
            <a:avLst/>
          </a:prstGeom>
          <a:solidFill>
            <a:schemeClr val="tx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2"/>
                </a:solidFill>
                <a:latin typeface="+mn-lt"/>
              </a:rPr>
              <a:t>LIKUOR</a:t>
            </a:r>
          </a:p>
        </p:txBody>
      </p:sp>
      <p:sp>
        <p:nvSpPr>
          <p:cNvPr id="33" name="Oval 32"/>
          <p:cNvSpPr/>
          <p:nvPr/>
        </p:nvSpPr>
        <p:spPr bwMode="auto">
          <a:xfrm>
            <a:off x="1928813" y="3714750"/>
            <a:ext cx="1500187" cy="785813"/>
          </a:xfrm>
          <a:prstGeom prst="ellipse">
            <a:avLst/>
          </a:prstGeom>
          <a:solidFill>
            <a:srgbClr val="F2EC7E"/>
          </a:solidFill>
          <a:ln w="9525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2"/>
                </a:solidFill>
                <a:latin typeface="+mn-lt"/>
              </a:rPr>
              <a:t>PAREKHIM</a:t>
            </a:r>
          </a:p>
        </p:txBody>
      </p:sp>
      <p:sp>
        <p:nvSpPr>
          <p:cNvPr id="7191" name="Oval 33"/>
          <p:cNvSpPr>
            <a:spLocks noChangeArrowheads="1"/>
          </p:cNvSpPr>
          <p:nvPr/>
        </p:nvSpPr>
        <p:spPr bwMode="auto">
          <a:xfrm>
            <a:off x="1928813" y="4857750"/>
            <a:ext cx="1500187" cy="7858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>
                <a:latin typeface="Franklin Gothic Book" pitchFamily="34" charset="0"/>
              </a:rPr>
              <a:t> </a:t>
            </a:r>
            <a:r>
              <a:rPr lang="en-US">
                <a:solidFill>
                  <a:schemeClr val="bg2"/>
                </a:solidFill>
                <a:latin typeface="Franklin Gothic Book" pitchFamily="34" charset="0"/>
              </a:rPr>
              <a:t>?</a:t>
            </a:r>
          </a:p>
        </p:txBody>
      </p:sp>
      <p:cxnSp>
        <p:nvCxnSpPr>
          <p:cNvPr id="7192" name="Straight Arrow Connector 35"/>
          <p:cNvCxnSpPr>
            <a:cxnSpLocks noChangeShapeType="1"/>
            <a:stCxn id="7181" idx="1"/>
            <a:endCxn id="7188" idx="6"/>
          </p:cNvCxnSpPr>
          <p:nvPr/>
        </p:nvCxnSpPr>
        <p:spPr bwMode="auto">
          <a:xfrm rot="10800000">
            <a:off x="3429000" y="1820863"/>
            <a:ext cx="1203325" cy="1038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3" name="Straight Arrow Connector 38"/>
          <p:cNvCxnSpPr>
            <a:cxnSpLocks noChangeShapeType="1"/>
            <a:stCxn id="7181" idx="1"/>
            <a:endCxn id="32" idx="6"/>
          </p:cNvCxnSpPr>
          <p:nvPr/>
        </p:nvCxnSpPr>
        <p:spPr bwMode="auto">
          <a:xfrm rot="10800000" flipV="1">
            <a:off x="3429000" y="2859088"/>
            <a:ext cx="1203325" cy="104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Straight Arrow Connector 40"/>
          <p:cNvCxnSpPr>
            <a:cxnSpLocks noChangeShapeType="1"/>
            <a:stCxn id="7181" idx="1"/>
            <a:endCxn id="33" idx="6"/>
          </p:cNvCxnSpPr>
          <p:nvPr/>
        </p:nvCxnSpPr>
        <p:spPr bwMode="auto">
          <a:xfrm rot="10800000" flipV="1">
            <a:off x="3429000" y="2859088"/>
            <a:ext cx="1203325" cy="1249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5" name="Straight Arrow Connector 42"/>
          <p:cNvCxnSpPr>
            <a:cxnSpLocks noChangeShapeType="1"/>
            <a:stCxn id="7181" idx="1"/>
            <a:endCxn id="7191" idx="6"/>
          </p:cNvCxnSpPr>
          <p:nvPr/>
        </p:nvCxnSpPr>
        <p:spPr bwMode="auto">
          <a:xfrm rot="10800000" flipV="1">
            <a:off x="3429000" y="2859088"/>
            <a:ext cx="1203325" cy="2392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6" name="Rectangle 43"/>
          <p:cNvSpPr>
            <a:spLocks noChangeArrowheads="1"/>
          </p:cNvSpPr>
          <p:nvPr/>
        </p:nvSpPr>
        <p:spPr bwMode="auto">
          <a:xfrm>
            <a:off x="1643063" y="5929313"/>
            <a:ext cx="7143750" cy="92868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bIns="72000"/>
          <a:lstStyle/>
          <a:p>
            <a:r>
              <a:rPr lang="en-US">
                <a:latin typeface="Franklin Gothic Book" pitchFamily="34" charset="0"/>
              </a:rPr>
              <a:t>HUKUM MONROE KELLIE</a:t>
            </a:r>
          </a:p>
          <a:p>
            <a:r>
              <a:rPr lang="en-US">
                <a:latin typeface="Franklin Gothic Book" pitchFamily="34" charset="0"/>
              </a:rPr>
              <a:t>Vk=V (Darah) + V (Likuor) + V Parenkhim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0D1D0-5BD1-44FE-AD3F-9FFDF6E8158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8195" name="Content Placeholder 5" descr="image.7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495800" cy="4495800"/>
          </a:xfrm>
        </p:spPr>
      </p:pic>
      <p:pic>
        <p:nvPicPr>
          <p:cNvPr id="8196" name="Picture 6" descr="image.9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71625"/>
            <a:ext cx="4572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EE0B-579F-4F58-9AD5-2820FC175FA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9219" name="Content Placeholder 3" descr="image.15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495800" cy="4495800"/>
          </a:xfrm>
        </p:spPr>
      </p:pic>
      <p:pic>
        <p:nvPicPr>
          <p:cNvPr id="9220" name="Picture 4" descr="image.1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71625"/>
            <a:ext cx="4500562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35BC6-60E9-40B6-9D6D-C142EC53550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0243" name="Content Placeholder 3" descr="image.26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495800" cy="4495800"/>
          </a:xfrm>
        </p:spPr>
      </p:pic>
      <p:pic>
        <p:nvPicPr>
          <p:cNvPr id="10244" name="Picture 4" descr="image.2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71625"/>
            <a:ext cx="4500562" cy="45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E1B2B-399F-4E38-A6D2-2881A7DBA9A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id-ID" smtClean="0"/>
              <a:t>KEPENTINGAN TIK DALAM KLINIK BERKAITAN DENGAN TEKANAN PERFUSI OTAK (TPP)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id-ID" smtClean="0"/>
              <a:t>TPP= TEKANAN ARTERI RATA-RATA (TAR)-TIK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id-ID" smtClean="0"/>
              <a:t>ARTINYA  BAHWA TPP ADALAH, TEKANAN ARTERI RATA-RATA (TAR) – TIK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id-ID" smtClean="0"/>
              <a:t>ALIRAN DARAH OTAK DIANGGAP NORMAL BILA TPP ANTARA 60-100 mmHg</a:t>
            </a:r>
          </a:p>
          <a:p>
            <a:pPr marL="265176" indent="-265176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"/>
              <a:defRPr/>
            </a:pPr>
            <a:r>
              <a:rPr lang="id-ID" smtClean="0"/>
              <a:t>DENGAN DEMIKIAN BILA TIK NAIK DIPERLUKAN TEKANAN ARTERI YG LEBIH BESAR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0A4804-04B0-4DF7-878B-9529B4F79D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1272</TotalTime>
  <Words>987</Words>
  <Application>Microsoft Office PowerPoint</Application>
  <PresentationFormat>On-screen Show (4:3)</PresentationFormat>
  <Paragraphs>202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Courier New</vt:lpstr>
      <vt:lpstr>Franklin Gothic Book</vt:lpstr>
      <vt:lpstr>Apex</vt:lpstr>
      <vt:lpstr>   ASUHAN KEPERAWATAN PASIEN DENGAN TIK (TEKANAN INTRA KRANIAL) MENINGKAT  SUNARYO</vt:lpstr>
      <vt:lpstr>i. ASUHAN KEPERAWATAN PASIEN  TIK MENINGGI </vt:lpstr>
      <vt:lpstr>UNSUR-UNSUr ISI RUANG INTRAKRANIAL:</vt:lpstr>
      <vt:lpstr>TIK AKAN NAIK OLEH KEADAAN SEHARI-HARI:</vt:lpstr>
      <vt:lpstr>HUBUNGAN TIK-VOLUME </vt:lpstr>
      <vt:lpstr>PowerPoint Presentation</vt:lpstr>
      <vt:lpstr>PowerPoint Presentation</vt:lpstr>
      <vt:lpstr>PowerPoint Presentation</vt:lpstr>
      <vt:lpstr>PowerPoint Presentation</vt:lpstr>
      <vt:lpstr>BAGI PERAWAT YG PENTING ADALAH</vt:lpstr>
      <vt:lpstr>TANDA TANDA PENINGKATAN TIK</vt:lpstr>
      <vt:lpstr>PowerPoint Presentation</vt:lpstr>
      <vt:lpstr>DENGAN CARA</vt:lpstr>
      <vt:lpstr>II.  PROSES KEPERAWATAN  PASIEN  DENGAN TIK MENINGGI</vt:lpstr>
      <vt:lpstr>PowerPoint Presentation</vt:lpstr>
      <vt:lpstr>2. PERUBAHAN SAMAR</vt:lpstr>
      <vt:lpstr>3. PERUBAHAN TANDA VITAL</vt:lpstr>
      <vt:lpstr>4. PERUBAHAN PUPIL </vt:lpstr>
      <vt:lpstr>PowerPoint Presentation</vt:lpstr>
      <vt:lpstr>MUNTAH </vt:lpstr>
      <vt:lpstr>B. DIAGNOSA KEPERAWATAN</vt:lpstr>
      <vt:lpstr>PowerPoint Presentation</vt:lpstr>
      <vt:lpstr>PowerPoint Presentation</vt:lpstr>
      <vt:lpstr>C. TUJUAN KEPERAWATAN</vt:lpstr>
      <vt:lpstr>D. INTERVENSI KEPERAWATAN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MENCAPAI KESEIMBANGAN CAIRAN</vt:lpstr>
      <vt:lpstr>PowerPoint Presentation</vt:lpstr>
      <vt:lpstr>PowerPoint Presentation</vt:lpstr>
      <vt:lpstr>PowerPoint Presentation</vt:lpstr>
      <vt:lpstr>MENCEGAH INFEKSI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PASIEN  TIK MENINGGI</dc:title>
  <dc:creator>User</dc:creator>
  <cp:lastModifiedBy>Administrator</cp:lastModifiedBy>
  <cp:revision>146</cp:revision>
  <dcterms:created xsi:type="dcterms:W3CDTF">2010-01-31T05:32:44Z</dcterms:created>
  <dcterms:modified xsi:type="dcterms:W3CDTF">2015-06-15T05:32:42Z</dcterms:modified>
</cp:coreProperties>
</file>