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363" r:id="rId2"/>
    <p:sldId id="367" r:id="rId3"/>
    <p:sldId id="502" r:id="rId4"/>
    <p:sldId id="368" r:id="rId5"/>
    <p:sldId id="370" r:id="rId6"/>
    <p:sldId id="371" r:id="rId7"/>
    <p:sldId id="373" r:id="rId8"/>
    <p:sldId id="374" r:id="rId9"/>
    <p:sldId id="375" r:id="rId10"/>
    <p:sldId id="378" r:id="rId11"/>
    <p:sldId id="376" r:id="rId12"/>
    <p:sldId id="507" r:id="rId13"/>
    <p:sldId id="508" r:id="rId14"/>
    <p:sldId id="387" r:id="rId15"/>
    <p:sldId id="388" r:id="rId16"/>
    <p:sldId id="389" r:id="rId17"/>
    <p:sldId id="395" r:id="rId18"/>
    <p:sldId id="408" r:id="rId19"/>
    <p:sldId id="457" r:id="rId20"/>
    <p:sldId id="424" r:id="rId21"/>
    <p:sldId id="406" r:id="rId22"/>
    <p:sldId id="407" r:id="rId23"/>
    <p:sldId id="517" r:id="rId24"/>
    <p:sldId id="476" r:id="rId25"/>
    <p:sldId id="413" r:id="rId26"/>
    <p:sldId id="414" r:id="rId27"/>
    <p:sldId id="415" r:id="rId28"/>
    <p:sldId id="417" r:id="rId29"/>
    <p:sldId id="533" r:id="rId30"/>
    <p:sldId id="524" r:id="rId31"/>
    <p:sldId id="525" r:id="rId32"/>
    <p:sldId id="526" r:id="rId33"/>
    <p:sldId id="527" r:id="rId34"/>
    <p:sldId id="418" r:id="rId35"/>
    <p:sldId id="419" r:id="rId36"/>
    <p:sldId id="420" r:id="rId37"/>
    <p:sldId id="421" r:id="rId38"/>
    <p:sldId id="512" r:id="rId39"/>
    <p:sldId id="492" r:id="rId40"/>
    <p:sldId id="493" r:id="rId41"/>
    <p:sldId id="494" r:id="rId42"/>
    <p:sldId id="495" r:id="rId43"/>
    <p:sldId id="496" r:id="rId44"/>
    <p:sldId id="497" r:id="rId45"/>
    <p:sldId id="498" r:id="rId46"/>
    <p:sldId id="423" r:id="rId47"/>
    <p:sldId id="427" r:id="rId48"/>
    <p:sldId id="465" r:id="rId49"/>
    <p:sldId id="466" r:id="rId50"/>
    <p:sldId id="467" r:id="rId51"/>
    <p:sldId id="468" r:id="rId52"/>
    <p:sldId id="469" r:id="rId53"/>
    <p:sldId id="428" r:id="rId54"/>
    <p:sldId id="429" r:id="rId55"/>
    <p:sldId id="478" r:id="rId56"/>
    <p:sldId id="479" r:id="rId57"/>
    <p:sldId id="480" r:id="rId58"/>
    <p:sldId id="484" r:id="rId59"/>
    <p:sldId id="481" r:id="rId60"/>
    <p:sldId id="485" r:id="rId61"/>
    <p:sldId id="482" r:id="rId62"/>
    <p:sldId id="483" r:id="rId63"/>
    <p:sldId id="433" r:id="rId64"/>
    <p:sldId id="434" r:id="rId65"/>
    <p:sldId id="514" r:id="rId66"/>
    <p:sldId id="435" r:id="rId67"/>
    <p:sldId id="530" r:id="rId68"/>
    <p:sldId id="531" r:id="rId69"/>
    <p:sldId id="491" r:id="rId7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>
      <p:cViewPr varScale="1">
        <p:scale>
          <a:sx n="50" d="100"/>
          <a:sy n="50" d="100"/>
        </p:scale>
        <p:origin x="-10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A74788-604F-4308-80C8-2CA6900F5FCF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#6" csCatId="colorful" phldr="1"/>
      <dgm:spPr/>
      <dgm:t>
        <a:bodyPr/>
        <a:lstStyle/>
        <a:p>
          <a:endParaRPr lang="id-ID"/>
        </a:p>
      </dgm:t>
    </dgm:pt>
    <dgm:pt modelId="{5FF49D0F-98DD-44BF-944D-A8E509EAD0B2}">
      <dgm:prSet phldrT="[Text]"/>
      <dgm:spPr/>
      <dgm:t>
        <a:bodyPr/>
        <a:lstStyle/>
        <a:p>
          <a:r>
            <a:rPr lang="id-ID" dirty="0" smtClean="0"/>
            <a:t>PPU (Pekerja Penerima Upah)</a:t>
          </a:r>
          <a:endParaRPr lang="id-ID" dirty="0"/>
        </a:p>
      </dgm:t>
    </dgm:pt>
    <dgm:pt modelId="{2B2CCC2C-12B6-468B-9992-E91E91240F92}" type="parTrans" cxnId="{C12D484A-D632-4221-829F-A119268F30D4}">
      <dgm:prSet/>
      <dgm:spPr/>
      <dgm:t>
        <a:bodyPr/>
        <a:lstStyle/>
        <a:p>
          <a:endParaRPr lang="id-ID"/>
        </a:p>
      </dgm:t>
    </dgm:pt>
    <dgm:pt modelId="{37F02E52-C3DE-4A40-AF78-0073D0A565D8}" type="sibTrans" cxnId="{C12D484A-D632-4221-829F-A119268F30D4}">
      <dgm:prSet/>
      <dgm:spPr/>
      <dgm:t>
        <a:bodyPr/>
        <a:lstStyle/>
        <a:p>
          <a:endParaRPr lang="id-ID"/>
        </a:p>
      </dgm:t>
    </dgm:pt>
    <dgm:pt modelId="{9D01DD61-FC2D-4132-8E61-5054D762C190}">
      <dgm:prSet phldrT="[Text]"/>
      <dgm:spPr/>
      <dgm:t>
        <a:bodyPr/>
        <a:lstStyle/>
        <a:p>
          <a:r>
            <a:rPr lang="id-ID" dirty="0" smtClean="0"/>
            <a:t>Non PBI</a:t>
          </a:r>
          <a:endParaRPr lang="id-ID" dirty="0"/>
        </a:p>
      </dgm:t>
    </dgm:pt>
    <dgm:pt modelId="{86FC0283-6F2D-4E40-A655-2D52917A7C25}" type="parTrans" cxnId="{F24A7DC3-8246-4130-BAA4-7E60DA0CD1BB}">
      <dgm:prSet/>
      <dgm:spPr/>
      <dgm:t>
        <a:bodyPr/>
        <a:lstStyle/>
        <a:p>
          <a:endParaRPr lang="id-ID"/>
        </a:p>
      </dgm:t>
    </dgm:pt>
    <dgm:pt modelId="{F0C5D740-49F5-462C-85F6-AE2F41E5C4C4}" type="sibTrans" cxnId="{F24A7DC3-8246-4130-BAA4-7E60DA0CD1BB}">
      <dgm:prSet/>
      <dgm:spPr/>
      <dgm:t>
        <a:bodyPr/>
        <a:lstStyle/>
        <a:p>
          <a:endParaRPr lang="id-ID"/>
        </a:p>
      </dgm:t>
    </dgm:pt>
    <dgm:pt modelId="{637C55AE-9796-45DC-B47F-7202CD24F57B}">
      <dgm:prSet phldrT="[Text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d-ID" sz="1600" dirty="0" smtClean="0"/>
            <a:t>Dibayar Pemerintah : 19,225/pmpm</a:t>
          </a:r>
          <a:endParaRPr lang="id-ID" sz="1600" dirty="0"/>
        </a:p>
      </dgm:t>
    </dgm:pt>
    <dgm:pt modelId="{CC236E25-2BB9-4815-A5BF-D6BBD573254A}" type="parTrans" cxnId="{48CDCE89-3CE1-4BFC-A7E8-0B3094487726}">
      <dgm:prSet/>
      <dgm:spPr/>
      <dgm:t>
        <a:bodyPr/>
        <a:lstStyle/>
        <a:p>
          <a:endParaRPr lang="id-ID"/>
        </a:p>
      </dgm:t>
    </dgm:pt>
    <dgm:pt modelId="{E4DF4541-F513-44B7-A045-8748CA0DDF3E}" type="sibTrans" cxnId="{48CDCE89-3CE1-4BFC-A7E8-0B3094487726}">
      <dgm:prSet/>
      <dgm:spPr/>
      <dgm:t>
        <a:bodyPr/>
        <a:lstStyle/>
        <a:p>
          <a:endParaRPr lang="id-ID"/>
        </a:p>
      </dgm:t>
    </dgm:pt>
    <dgm:pt modelId="{E3AA72D8-6BBC-4333-86BE-2B0814666740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 dirty="0" smtClean="0"/>
            <a:t>Kelas I : 59.500 pmpm</a:t>
          </a:r>
          <a:endParaRPr lang="id-ID" dirty="0"/>
        </a:p>
      </dgm:t>
    </dgm:pt>
    <dgm:pt modelId="{FEB6AC56-B484-409A-B3B6-9996184A9BBB}" type="parTrans" cxnId="{7C8633E5-286A-493C-B1FE-2DCF33D9A1AE}">
      <dgm:prSet/>
      <dgm:spPr/>
      <dgm:t>
        <a:bodyPr/>
        <a:lstStyle/>
        <a:p>
          <a:endParaRPr lang="id-ID"/>
        </a:p>
      </dgm:t>
    </dgm:pt>
    <dgm:pt modelId="{91FAC1B9-86F0-4581-BF41-9E5DEF1CB3B5}" type="sibTrans" cxnId="{7C8633E5-286A-493C-B1FE-2DCF33D9A1AE}">
      <dgm:prSet/>
      <dgm:spPr/>
      <dgm:t>
        <a:bodyPr/>
        <a:lstStyle/>
        <a:p>
          <a:endParaRPr lang="id-ID"/>
        </a:p>
      </dgm:t>
    </dgm:pt>
    <dgm:pt modelId="{2F1E941A-0CD3-4BFE-BB8E-D547EAE62846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 dirty="0" smtClean="0"/>
            <a:t>Kelas II : 42.500 pmpm</a:t>
          </a:r>
          <a:endParaRPr lang="id-ID" dirty="0"/>
        </a:p>
      </dgm:t>
    </dgm:pt>
    <dgm:pt modelId="{63C10C88-9849-468C-AD78-BB0E4665A7D3}" type="parTrans" cxnId="{40D4EA5D-E599-412C-8704-55B20B4032AB}">
      <dgm:prSet/>
      <dgm:spPr/>
      <dgm:t>
        <a:bodyPr/>
        <a:lstStyle/>
        <a:p>
          <a:endParaRPr lang="id-ID"/>
        </a:p>
      </dgm:t>
    </dgm:pt>
    <dgm:pt modelId="{8BE9B268-9171-4778-B56F-CAA635AA303C}" type="sibTrans" cxnId="{40D4EA5D-E599-412C-8704-55B20B4032AB}">
      <dgm:prSet/>
      <dgm:spPr/>
      <dgm:t>
        <a:bodyPr/>
        <a:lstStyle/>
        <a:p>
          <a:endParaRPr lang="id-ID"/>
        </a:p>
      </dgm:t>
    </dgm:pt>
    <dgm:pt modelId="{AA2AC2A5-1892-41B6-AE53-2574B9231477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 smtClean="0"/>
            <a:t>Kelas </a:t>
          </a:r>
          <a:r>
            <a:rPr lang="en-US" smtClean="0"/>
            <a:t>III</a:t>
          </a:r>
          <a:r>
            <a:rPr lang="id-ID" smtClean="0"/>
            <a:t>: </a:t>
          </a:r>
          <a:r>
            <a:rPr lang="id-ID" dirty="0" smtClean="0"/>
            <a:t>25.500 pmpm</a:t>
          </a:r>
          <a:endParaRPr lang="id-ID" dirty="0"/>
        </a:p>
      </dgm:t>
    </dgm:pt>
    <dgm:pt modelId="{7D244E2A-3D2B-43FF-86FC-8F30E5AA8A16}" type="parTrans" cxnId="{BF3EF842-1DC2-4687-8A5A-1F8E9AC4A790}">
      <dgm:prSet/>
      <dgm:spPr/>
      <dgm:t>
        <a:bodyPr/>
        <a:lstStyle/>
        <a:p>
          <a:endParaRPr lang="id-ID"/>
        </a:p>
      </dgm:t>
    </dgm:pt>
    <dgm:pt modelId="{83B70DA5-C45A-4D96-A8E5-C1E130FA1200}" type="sibTrans" cxnId="{BF3EF842-1DC2-4687-8A5A-1F8E9AC4A790}">
      <dgm:prSet/>
      <dgm:spPr/>
      <dgm:t>
        <a:bodyPr/>
        <a:lstStyle/>
        <a:p>
          <a:endParaRPr lang="id-ID"/>
        </a:p>
      </dgm:t>
    </dgm:pt>
    <dgm:pt modelId="{B456591D-61DB-41F1-B873-FF53F985A671}">
      <dgm:prSet phldrT="[Text]"/>
      <dgm:spPr/>
      <dgm:t>
        <a:bodyPr/>
        <a:lstStyle/>
        <a:p>
          <a:r>
            <a:rPr lang="id-ID" dirty="0" smtClean="0"/>
            <a:t>APBN/ APBD</a:t>
          </a:r>
          <a:endParaRPr lang="id-ID" dirty="0"/>
        </a:p>
      </dgm:t>
    </dgm:pt>
    <dgm:pt modelId="{B71DCEA1-A834-43ED-BE04-59CB570FD35E}" type="parTrans" cxnId="{A86FA42E-7050-4EEF-8F00-64631B3C64BC}">
      <dgm:prSet/>
      <dgm:spPr/>
      <dgm:t>
        <a:bodyPr/>
        <a:lstStyle/>
        <a:p>
          <a:endParaRPr lang="id-ID"/>
        </a:p>
      </dgm:t>
    </dgm:pt>
    <dgm:pt modelId="{9508F83E-FCD6-4D5E-934A-33B372B1CCE3}" type="sibTrans" cxnId="{A86FA42E-7050-4EEF-8F00-64631B3C64BC}">
      <dgm:prSet/>
      <dgm:spPr/>
      <dgm:t>
        <a:bodyPr/>
        <a:lstStyle/>
        <a:p>
          <a:endParaRPr lang="id-ID"/>
        </a:p>
      </dgm:t>
    </dgm:pt>
    <dgm:pt modelId="{196424E1-DA99-4D7E-AC5C-D30B15058489}">
      <dgm:prSet phldrT="[Text]"/>
      <dgm:spPr/>
      <dgm:t>
        <a:bodyPr/>
        <a:lstStyle/>
        <a:p>
          <a:r>
            <a:rPr lang="id-ID" dirty="0" smtClean="0"/>
            <a:t>Swasta</a:t>
          </a:r>
          <a:endParaRPr lang="id-ID" dirty="0"/>
        </a:p>
      </dgm:t>
    </dgm:pt>
    <dgm:pt modelId="{7F49F32D-3105-42A0-A143-DB65F60EC769}" type="parTrans" cxnId="{1516A088-6B45-4467-B379-65BEB93EDF15}">
      <dgm:prSet/>
      <dgm:spPr/>
      <dgm:t>
        <a:bodyPr/>
        <a:lstStyle/>
        <a:p>
          <a:endParaRPr lang="id-ID"/>
        </a:p>
      </dgm:t>
    </dgm:pt>
    <dgm:pt modelId="{0438DD04-6D7F-45BE-8A7F-1C1A313B6174}" type="sibTrans" cxnId="{1516A088-6B45-4467-B379-65BEB93EDF15}">
      <dgm:prSet/>
      <dgm:spPr/>
      <dgm:t>
        <a:bodyPr/>
        <a:lstStyle/>
        <a:p>
          <a:endParaRPr lang="id-ID"/>
        </a:p>
      </dgm:t>
    </dgm:pt>
    <dgm:pt modelId="{B44A6D71-61E4-44CF-A58A-C6FD9E90A01D}">
      <dgm:prSet phldrT="[Text]"/>
      <dgm:spPr/>
      <dgm:t>
        <a:bodyPr/>
        <a:lstStyle/>
        <a:p>
          <a:r>
            <a:rPr lang="id-ID" dirty="0" smtClean="0"/>
            <a:t>3% Pemerintah</a:t>
          </a:r>
          <a:endParaRPr lang="id-ID" dirty="0"/>
        </a:p>
      </dgm:t>
    </dgm:pt>
    <dgm:pt modelId="{D4019B1F-0772-40DD-9643-0C9955758F0D}" type="parTrans" cxnId="{CA3CD654-AF77-44D8-8AB8-B6A5149AB1DF}">
      <dgm:prSet/>
      <dgm:spPr/>
      <dgm:t>
        <a:bodyPr/>
        <a:lstStyle/>
        <a:p>
          <a:endParaRPr lang="id-ID"/>
        </a:p>
      </dgm:t>
    </dgm:pt>
    <dgm:pt modelId="{DD6E4673-7961-47F5-A6DF-ACBDA6B8C1EB}" type="sibTrans" cxnId="{CA3CD654-AF77-44D8-8AB8-B6A5149AB1DF}">
      <dgm:prSet/>
      <dgm:spPr/>
      <dgm:t>
        <a:bodyPr/>
        <a:lstStyle/>
        <a:p>
          <a:endParaRPr lang="id-ID"/>
        </a:p>
      </dgm:t>
    </dgm:pt>
    <dgm:pt modelId="{93C1484D-3BF9-46BF-9AA0-758807D4CEC5}">
      <dgm:prSet phldrT="[Text]"/>
      <dgm:spPr/>
      <dgm:t>
        <a:bodyPr/>
        <a:lstStyle/>
        <a:p>
          <a:r>
            <a:rPr lang="id-ID" dirty="0" smtClean="0"/>
            <a:t>2%  Pekerja</a:t>
          </a:r>
          <a:endParaRPr lang="id-ID" dirty="0"/>
        </a:p>
      </dgm:t>
    </dgm:pt>
    <dgm:pt modelId="{948E992A-F560-46D4-BFF1-E148D19112CB}" type="parTrans" cxnId="{ADE07794-AD0C-478A-BD98-8E263DAB3E33}">
      <dgm:prSet/>
      <dgm:spPr/>
      <dgm:t>
        <a:bodyPr/>
        <a:lstStyle/>
        <a:p>
          <a:endParaRPr lang="id-ID"/>
        </a:p>
      </dgm:t>
    </dgm:pt>
    <dgm:pt modelId="{8789B38D-035B-4280-8BA1-A0607076D12F}" type="sibTrans" cxnId="{ADE07794-AD0C-478A-BD98-8E263DAB3E33}">
      <dgm:prSet/>
      <dgm:spPr/>
      <dgm:t>
        <a:bodyPr/>
        <a:lstStyle/>
        <a:p>
          <a:endParaRPr lang="id-ID"/>
        </a:p>
      </dgm:t>
    </dgm:pt>
    <dgm:pt modelId="{4000EEDF-F6E0-4787-AD3F-390E0EFAF6AA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 dirty="0" smtClean="0"/>
            <a:t>4% Pemberi Kerja</a:t>
          </a:r>
          <a:endParaRPr lang="id-ID" dirty="0"/>
        </a:p>
      </dgm:t>
    </dgm:pt>
    <dgm:pt modelId="{150060DC-EBB9-49F7-9F7A-851399AB78AD}" type="parTrans" cxnId="{DF9F7331-2A58-4861-9BB2-6F5921068FAD}">
      <dgm:prSet/>
      <dgm:spPr/>
      <dgm:t>
        <a:bodyPr/>
        <a:lstStyle/>
        <a:p>
          <a:endParaRPr lang="id-ID"/>
        </a:p>
      </dgm:t>
    </dgm:pt>
    <dgm:pt modelId="{2044F0B3-45EB-4E72-8BF6-1E6E34EC36AC}" type="sibTrans" cxnId="{DF9F7331-2A58-4861-9BB2-6F5921068FAD}">
      <dgm:prSet/>
      <dgm:spPr/>
      <dgm:t>
        <a:bodyPr/>
        <a:lstStyle/>
        <a:p>
          <a:endParaRPr lang="id-ID"/>
        </a:p>
      </dgm:t>
    </dgm:pt>
    <dgm:pt modelId="{4499F070-DF01-45D7-802B-A66B1A41929A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 dirty="0" smtClean="0"/>
            <a:t>0,5%  Pekerja</a:t>
          </a:r>
          <a:endParaRPr lang="id-ID" dirty="0"/>
        </a:p>
      </dgm:t>
    </dgm:pt>
    <dgm:pt modelId="{AFC0E7B6-4E14-4165-8765-29D42B6DC2CB}" type="parTrans" cxnId="{3BA603E8-DE40-43C2-A3A8-6012B85C6BF9}">
      <dgm:prSet/>
      <dgm:spPr/>
      <dgm:t>
        <a:bodyPr/>
        <a:lstStyle/>
        <a:p>
          <a:endParaRPr lang="id-ID"/>
        </a:p>
      </dgm:t>
    </dgm:pt>
    <dgm:pt modelId="{88A74061-3A34-4A13-AF78-45E59D499DB0}" type="sibTrans" cxnId="{3BA603E8-DE40-43C2-A3A8-6012B85C6BF9}">
      <dgm:prSet/>
      <dgm:spPr/>
      <dgm:t>
        <a:bodyPr/>
        <a:lstStyle/>
        <a:p>
          <a:endParaRPr lang="id-ID"/>
        </a:p>
      </dgm:t>
    </dgm:pt>
    <dgm:pt modelId="{EBDA9E5D-6DF8-40B6-B8C3-BA84A0357815}">
      <dgm:prSet phldrT="[Text]"/>
      <dgm:spPr/>
      <dgm:t>
        <a:bodyPr/>
        <a:lstStyle/>
        <a:p>
          <a:r>
            <a:rPr lang="id-ID" dirty="0" smtClean="0"/>
            <a:t>PBPU &amp; BP</a:t>
          </a:r>
          <a:endParaRPr lang="id-ID" dirty="0"/>
        </a:p>
      </dgm:t>
    </dgm:pt>
    <dgm:pt modelId="{53D7B437-22EB-4570-BEFC-22FC798F295E}" type="sibTrans" cxnId="{EBDA85AE-5FD6-45EB-8298-B839F680084C}">
      <dgm:prSet/>
      <dgm:spPr/>
      <dgm:t>
        <a:bodyPr/>
        <a:lstStyle/>
        <a:p>
          <a:endParaRPr lang="id-ID"/>
        </a:p>
      </dgm:t>
    </dgm:pt>
    <dgm:pt modelId="{83BDB154-9CA6-49B4-8A69-D7E04DD6E90B}" type="parTrans" cxnId="{EBDA85AE-5FD6-45EB-8298-B839F680084C}">
      <dgm:prSet/>
      <dgm:spPr/>
      <dgm:t>
        <a:bodyPr/>
        <a:lstStyle/>
        <a:p>
          <a:endParaRPr lang="id-ID"/>
        </a:p>
      </dgm:t>
    </dgm:pt>
    <dgm:pt modelId="{AFB40197-7471-4EE9-BA70-72EA1A47F7CD}">
      <dgm:prSet phldrT="[Text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d-ID" dirty="0" smtClean="0"/>
            <a:t>PBI</a:t>
          </a:r>
          <a:endParaRPr lang="id-ID" dirty="0"/>
        </a:p>
      </dgm:t>
    </dgm:pt>
    <dgm:pt modelId="{A9C06A23-30EF-4541-9AC3-07EF6F52F1C2}" type="parTrans" cxnId="{02E5342C-93A0-41B5-B75C-F462E4A63423}">
      <dgm:prSet/>
      <dgm:spPr/>
      <dgm:t>
        <a:bodyPr/>
        <a:lstStyle/>
        <a:p>
          <a:endParaRPr lang="id-ID"/>
        </a:p>
      </dgm:t>
    </dgm:pt>
    <dgm:pt modelId="{D2C336EA-F7BF-4670-96C5-4A8DA0E002C7}" type="sibTrans" cxnId="{02E5342C-93A0-41B5-B75C-F462E4A63423}">
      <dgm:prSet/>
      <dgm:spPr/>
      <dgm:t>
        <a:bodyPr/>
        <a:lstStyle/>
        <a:p>
          <a:endParaRPr lang="id-ID"/>
        </a:p>
      </dgm:t>
    </dgm:pt>
    <dgm:pt modelId="{2F8E81FA-0240-4DB7-A0AA-AA9FCCBEFFE7}" type="pres">
      <dgm:prSet presAssocID="{B1A74788-604F-4308-80C8-2CA6900F5FC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85DCF9-7DE1-4C18-82B2-9ED6AE15F67E}" type="pres">
      <dgm:prSet presAssocID="{AFB40197-7471-4EE9-BA70-72EA1A47F7CD}" presName="root1" presStyleCnt="0"/>
      <dgm:spPr/>
    </dgm:pt>
    <dgm:pt modelId="{402C1CEF-70E4-44FC-868E-B880A5D6EA69}" type="pres">
      <dgm:prSet presAssocID="{AFB40197-7471-4EE9-BA70-72EA1A47F7CD}" presName="LevelOneTextNod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00CD30-8DA6-4C9A-8113-5B7BBA09AD79}" type="pres">
      <dgm:prSet presAssocID="{AFB40197-7471-4EE9-BA70-72EA1A47F7CD}" presName="level2hierChild" presStyleCnt="0"/>
      <dgm:spPr/>
    </dgm:pt>
    <dgm:pt modelId="{531AD24D-669A-4EAA-9215-3A1B8852490B}" type="pres">
      <dgm:prSet presAssocID="{CC236E25-2BB9-4815-A5BF-D6BBD573254A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B576C112-0A89-4F8E-976A-35BB3BC3E59F}" type="pres">
      <dgm:prSet presAssocID="{CC236E25-2BB9-4815-A5BF-D6BBD573254A}" presName="connTx" presStyleLbl="parChTrans1D2" presStyleIdx="0" presStyleCnt="3"/>
      <dgm:spPr/>
      <dgm:t>
        <a:bodyPr/>
        <a:lstStyle/>
        <a:p>
          <a:endParaRPr lang="en-US"/>
        </a:p>
      </dgm:t>
    </dgm:pt>
    <dgm:pt modelId="{8528EA35-43ED-41C7-B295-EC7DBDFA2FAE}" type="pres">
      <dgm:prSet presAssocID="{637C55AE-9796-45DC-B47F-7202CD24F57B}" presName="root2" presStyleCnt="0"/>
      <dgm:spPr/>
    </dgm:pt>
    <dgm:pt modelId="{6435C098-F74E-4F4C-A486-BBC219398D4E}" type="pres">
      <dgm:prSet presAssocID="{637C55AE-9796-45DC-B47F-7202CD24F57B}" presName="LevelTwoTextNode" presStyleLbl="node2" presStyleIdx="0" presStyleCnt="3" custScaleX="209109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28E08358-4E4B-4E5E-932F-4155315FAE6F}" type="pres">
      <dgm:prSet presAssocID="{637C55AE-9796-45DC-B47F-7202CD24F57B}" presName="level3hierChild" presStyleCnt="0"/>
      <dgm:spPr/>
    </dgm:pt>
    <dgm:pt modelId="{EE0C7BCE-AE02-44BD-B9D9-CED3597CFF12}" type="pres">
      <dgm:prSet presAssocID="{9D01DD61-FC2D-4132-8E61-5054D762C190}" presName="root1" presStyleCnt="0"/>
      <dgm:spPr/>
    </dgm:pt>
    <dgm:pt modelId="{470038DE-4240-41F6-9709-F99516E627CE}" type="pres">
      <dgm:prSet presAssocID="{9D01DD61-FC2D-4132-8E61-5054D762C190}" presName="LevelOneTextNod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C0CF09-413F-453F-89FE-C208CC248DFA}" type="pres">
      <dgm:prSet presAssocID="{9D01DD61-FC2D-4132-8E61-5054D762C190}" presName="level2hierChild" presStyleCnt="0"/>
      <dgm:spPr/>
    </dgm:pt>
    <dgm:pt modelId="{62148D00-5515-4EBA-8464-922AFE280010}" type="pres">
      <dgm:prSet presAssocID="{2B2CCC2C-12B6-468B-9992-E91E91240F92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AA341E5D-6AE2-45C3-A199-C909EAB0C6AF}" type="pres">
      <dgm:prSet presAssocID="{2B2CCC2C-12B6-468B-9992-E91E91240F92}" presName="connTx" presStyleLbl="parChTrans1D2" presStyleIdx="1" presStyleCnt="3"/>
      <dgm:spPr/>
      <dgm:t>
        <a:bodyPr/>
        <a:lstStyle/>
        <a:p>
          <a:endParaRPr lang="en-US"/>
        </a:p>
      </dgm:t>
    </dgm:pt>
    <dgm:pt modelId="{590E9482-4256-4377-8768-FB30C84E625C}" type="pres">
      <dgm:prSet presAssocID="{5FF49D0F-98DD-44BF-944D-A8E509EAD0B2}" presName="root2" presStyleCnt="0"/>
      <dgm:spPr/>
    </dgm:pt>
    <dgm:pt modelId="{EDD1A5AE-DBB5-4928-895F-F1E5CC41BD33}" type="pres">
      <dgm:prSet presAssocID="{5FF49D0F-98DD-44BF-944D-A8E509EAD0B2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CE1946-03A7-468C-B9B6-288AF53E9DA7}" type="pres">
      <dgm:prSet presAssocID="{5FF49D0F-98DD-44BF-944D-A8E509EAD0B2}" presName="level3hierChild" presStyleCnt="0"/>
      <dgm:spPr/>
    </dgm:pt>
    <dgm:pt modelId="{D4224CEF-8B89-465A-8D43-D131B63F1D0E}" type="pres">
      <dgm:prSet presAssocID="{B71DCEA1-A834-43ED-BE04-59CB570FD35E}" presName="conn2-1" presStyleLbl="parChTrans1D3" presStyleIdx="0" presStyleCnt="5"/>
      <dgm:spPr/>
      <dgm:t>
        <a:bodyPr/>
        <a:lstStyle/>
        <a:p>
          <a:endParaRPr lang="en-US"/>
        </a:p>
      </dgm:t>
    </dgm:pt>
    <dgm:pt modelId="{AFABCD7E-A1E3-4F01-B392-D2565A74EDBA}" type="pres">
      <dgm:prSet presAssocID="{B71DCEA1-A834-43ED-BE04-59CB570FD35E}" presName="connTx" presStyleLbl="parChTrans1D3" presStyleIdx="0" presStyleCnt="5"/>
      <dgm:spPr/>
      <dgm:t>
        <a:bodyPr/>
        <a:lstStyle/>
        <a:p>
          <a:endParaRPr lang="en-US"/>
        </a:p>
      </dgm:t>
    </dgm:pt>
    <dgm:pt modelId="{7AA27351-0914-4E32-970E-543B59D0A43C}" type="pres">
      <dgm:prSet presAssocID="{B456591D-61DB-41F1-B873-FF53F985A671}" presName="root2" presStyleCnt="0"/>
      <dgm:spPr/>
    </dgm:pt>
    <dgm:pt modelId="{BBD234C0-FFDF-4CE5-8C90-F8A7ABBC058A}" type="pres">
      <dgm:prSet presAssocID="{B456591D-61DB-41F1-B873-FF53F985A671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0A86AC4B-D84C-440D-905A-616E8FE3D96E}" type="pres">
      <dgm:prSet presAssocID="{B456591D-61DB-41F1-B873-FF53F985A671}" presName="level3hierChild" presStyleCnt="0"/>
      <dgm:spPr/>
    </dgm:pt>
    <dgm:pt modelId="{CD199E2B-B339-465C-95DA-5990458CCBE9}" type="pres">
      <dgm:prSet presAssocID="{D4019B1F-0772-40DD-9643-0C9955758F0D}" presName="conn2-1" presStyleLbl="parChTrans1D4" presStyleIdx="0" presStyleCnt="4"/>
      <dgm:spPr/>
      <dgm:t>
        <a:bodyPr/>
        <a:lstStyle/>
        <a:p>
          <a:endParaRPr lang="en-US"/>
        </a:p>
      </dgm:t>
    </dgm:pt>
    <dgm:pt modelId="{04703C4B-661A-48BC-9191-3FD3C0E95E9A}" type="pres">
      <dgm:prSet presAssocID="{D4019B1F-0772-40DD-9643-0C9955758F0D}" presName="connTx" presStyleLbl="parChTrans1D4" presStyleIdx="0" presStyleCnt="4"/>
      <dgm:spPr/>
      <dgm:t>
        <a:bodyPr/>
        <a:lstStyle/>
        <a:p>
          <a:endParaRPr lang="en-US"/>
        </a:p>
      </dgm:t>
    </dgm:pt>
    <dgm:pt modelId="{E87C1CB2-2CA4-4314-A533-DCE331EFE836}" type="pres">
      <dgm:prSet presAssocID="{B44A6D71-61E4-44CF-A58A-C6FD9E90A01D}" presName="root2" presStyleCnt="0"/>
      <dgm:spPr/>
    </dgm:pt>
    <dgm:pt modelId="{26B30685-E6AB-4808-AF88-5D6BFB1F9678}" type="pres">
      <dgm:prSet presAssocID="{B44A6D71-61E4-44CF-A58A-C6FD9E90A01D}" presName="LevelTwoTextNode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E76CBCF6-F3B5-484D-9772-B6C81D7669B7}" type="pres">
      <dgm:prSet presAssocID="{B44A6D71-61E4-44CF-A58A-C6FD9E90A01D}" presName="level3hierChild" presStyleCnt="0"/>
      <dgm:spPr/>
    </dgm:pt>
    <dgm:pt modelId="{5AA59229-A3D9-40D0-802E-859B1B98E888}" type="pres">
      <dgm:prSet presAssocID="{948E992A-F560-46D4-BFF1-E148D19112CB}" presName="conn2-1" presStyleLbl="parChTrans1D4" presStyleIdx="1" presStyleCnt="4"/>
      <dgm:spPr/>
      <dgm:t>
        <a:bodyPr/>
        <a:lstStyle/>
        <a:p>
          <a:endParaRPr lang="en-US"/>
        </a:p>
      </dgm:t>
    </dgm:pt>
    <dgm:pt modelId="{121D4194-1A33-4FBD-9A64-EC65C66B91AA}" type="pres">
      <dgm:prSet presAssocID="{948E992A-F560-46D4-BFF1-E148D19112CB}" presName="connTx" presStyleLbl="parChTrans1D4" presStyleIdx="1" presStyleCnt="4"/>
      <dgm:spPr/>
      <dgm:t>
        <a:bodyPr/>
        <a:lstStyle/>
        <a:p>
          <a:endParaRPr lang="en-US"/>
        </a:p>
      </dgm:t>
    </dgm:pt>
    <dgm:pt modelId="{DDD63023-4581-43A5-B1A4-440011B12D41}" type="pres">
      <dgm:prSet presAssocID="{93C1484D-3BF9-46BF-9AA0-758807D4CEC5}" presName="root2" presStyleCnt="0"/>
      <dgm:spPr/>
    </dgm:pt>
    <dgm:pt modelId="{860E2ECD-7113-4813-A213-DD31B8A70CE1}" type="pres">
      <dgm:prSet presAssocID="{93C1484D-3BF9-46BF-9AA0-758807D4CEC5}" presName="LevelTwoTextNode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705A024E-3EBB-40E8-B837-9EE98BB3868A}" type="pres">
      <dgm:prSet presAssocID="{93C1484D-3BF9-46BF-9AA0-758807D4CEC5}" presName="level3hierChild" presStyleCnt="0"/>
      <dgm:spPr/>
    </dgm:pt>
    <dgm:pt modelId="{8893106F-A7AC-4114-B92C-A7B9EBE7D1CD}" type="pres">
      <dgm:prSet presAssocID="{7F49F32D-3105-42A0-A143-DB65F60EC769}" presName="conn2-1" presStyleLbl="parChTrans1D3" presStyleIdx="1" presStyleCnt="5"/>
      <dgm:spPr/>
      <dgm:t>
        <a:bodyPr/>
        <a:lstStyle/>
        <a:p>
          <a:endParaRPr lang="en-US"/>
        </a:p>
      </dgm:t>
    </dgm:pt>
    <dgm:pt modelId="{E49E70D6-E395-4DCA-8C79-AB92462CF905}" type="pres">
      <dgm:prSet presAssocID="{7F49F32D-3105-42A0-A143-DB65F60EC769}" presName="connTx" presStyleLbl="parChTrans1D3" presStyleIdx="1" presStyleCnt="5"/>
      <dgm:spPr/>
      <dgm:t>
        <a:bodyPr/>
        <a:lstStyle/>
        <a:p>
          <a:endParaRPr lang="en-US"/>
        </a:p>
      </dgm:t>
    </dgm:pt>
    <dgm:pt modelId="{D39FE0F0-817C-4386-B70C-9185DF6EA5C0}" type="pres">
      <dgm:prSet presAssocID="{196424E1-DA99-4D7E-AC5C-D30B15058489}" presName="root2" presStyleCnt="0"/>
      <dgm:spPr/>
    </dgm:pt>
    <dgm:pt modelId="{1BE8F357-6870-486B-A92F-D298C8BC953E}" type="pres">
      <dgm:prSet presAssocID="{196424E1-DA99-4D7E-AC5C-D30B15058489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45412FCC-A815-43C0-9B24-C30CBB939CA0}" type="pres">
      <dgm:prSet presAssocID="{196424E1-DA99-4D7E-AC5C-D30B15058489}" presName="level3hierChild" presStyleCnt="0"/>
      <dgm:spPr/>
    </dgm:pt>
    <dgm:pt modelId="{29703C20-018C-419C-8FBA-435DE505D406}" type="pres">
      <dgm:prSet presAssocID="{150060DC-EBB9-49F7-9F7A-851399AB78AD}" presName="conn2-1" presStyleLbl="parChTrans1D4" presStyleIdx="2" presStyleCnt="4"/>
      <dgm:spPr/>
      <dgm:t>
        <a:bodyPr/>
        <a:lstStyle/>
        <a:p>
          <a:endParaRPr lang="en-US"/>
        </a:p>
      </dgm:t>
    </dgm:pt>
    <dgm:pt modelId="{BBD784FF-9CCB-460F-B229-9DC5A7C17705}" type="pres">
      <dgm:prSet presAssocID="{150060DC-EBB9-49F7-9F7A-851399AB78AD}" presName="connTx" presStyleLbl="parChTrans1D4" presStyleIdx="2" presStyleCnt="4"/>
      <dgm:spPr/>
      <dgm:t>
        <a:bodyPr/>
        <a:lstStyle/>
        <a:p>
          <a:endParaRPr lang="en-US"/>
        </a:p>
      </dgm:t>
    </dgm:pt>
    <dgm:pt modelId="{64449E67-0EBD-47C3-B276-E8A2794D883C}" type="pres">
      <dgm:prSet presAssocID="{4000EEDF-F6E0-4787-AD3F-390E0EFAF6AA}" presName="root2" presStyleCnt="0"/>
      <dgm:spPr/>
    </dgm:pt>
    <dgm:pt modelId="{31C1DD1B-772B-42AE-BEEE-62A2446A9103}" type="pres">
      <dgm:prSet presAssocID="{4000EEDF-F6E0-4787-AD3F-390E0EFAF6AA}" presName="LevelTwoTextNode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08411423-CE82-41FA-BD3B-BF8CDEA70525}" type="pres">
      <dgm:prSet presAssocID="{4000EEDF-F6E0-4787-AD3F-390E0EFAF6AA}" presName="level3hierChild" presStyleCnt="0"/>
      <dgm:spPr/>
    </dgm:pt>
    <dgm:pt modelId="{3B229C15-2105-4537-AD9B-8FF6D8CA5EF5}" type="pres">
      <dgm:prSet presAssocID="{AFC0E7B6-4E14-4165-8765-29D42B6DC2CB}" presName="conn2-1" presStyleLbl="parChTrans1D4" presStyleIdx="3" presStyleCnt="4"/>
      <dgm:spPr/>
      <dgm:t>
        <a:bodyPr/>
        <a:lstStyle/>
        <a:p>
          <a:endParaRPr lang="en-US"/>
        </a:p>
      </dgm:t>
    </dgm:pt>
    <dgm:pt modelId="{1C567C55-0277-4CBB-B4E6-EF757C7B3E02}" type="pres">
      <dgm:prSet presAssocID="{AFC0E7B6-4E14-4165-8765-29D42B6DC2CB}" presName="connTx" presStyleLbl="parChTrans1D4" presStyleIdx="3" presStyleCnt="4"/>
      <dgm:spPr/>
      <dgm:t>
        <a:bodyPr/>
        <a:lstStyle/>
        <a:p>
          <a:endParaRPr lang="en-US"/>
        </a:p>
      </dgm:t>
    </dgm:pt>
    <dgm:pt modelId="{C64660D2-771C-4FF5-A863-D2E502B4DE56}" type="pres">
      <dgm:prSet presAssocID="{4499F070-DF01-45D7-802B-A66B1A41929A}" presName="root2" presStyleCnt="0"/>
      <dgm:spPr/>
    </dgm:pt>
    <dgm:pt modelId="{0CD384B1-F039-493F-ABAD-6A3C5D7A87BC}" type="pres">
      <dgm:prSet presAssocID="{4499F070-DF01-45D7-802B-A66B1A41929A}" presName="LevelTwoTextNode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C7C9DDDC-DBE6-4ED6-871E-6A81F8283EC1}" type="pres">
      <dgm:prSet presAssocID="{4499F070-DF01-45D7-802B-A66B1A41929A}" presName="level3hierChild" presStyleCnt="0"/>
      <dgm:spPr/>
    </dgm:pt>
    <dgm:pt modelId="{ACD65737-FB3D-481B-AA7B-1CCB52002E1A}" type="pres">
      <dgm:prSet presAssocID="{83BDB154-9CA6-49B4-8A69-D7E04DD6E90B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CFBDCF6B-97EC-4C64-A3CE-3DA6CA3086DB}" type="pres">
      <dgm:prSet presAssocID="{83BDB154-9CA6-49B4-8A69-D7E04DD6E90B}" presName="connTx" presStyleLbl="parChTrans1D2" presStyleIdx="2" presStyleCnt="3"/>
      <dgm:spPr/>
      <dgm:t>
        <a:bodyPr/>
        <a:lstStyle/>
        <a:p>
          <a:endParaRPr lang="en-US"/>
        </a:p>
      </dgm:t>
    </dgm:pt>
    <dgm:pt modelId="{2B95F024-3C37-419E-9756-64346738A00A}" type="pres">
      <dgm:prSet presAssocID="{EBDA9E5D-6DF8-40B6-B8C3-BA84A0357815}" presName="root2" presStyleCnt="0"/>
      <dgm:spPr/>
    </dgm:pt>
    <dgm:pt modelId="{BDDC2D15-4264-403B-95D6-E68CF6CD7B5D}" type="pres">
      <dgm:prSet presAssocID="{EBDA9E5D-6DF8-40B6-B8C3-BA84A0357815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93EDC5B6-C52B-44A5-88A1-F8F46879C106}" type="pres">
      <dgm:prSet presAssocID="{EBDA9E5D-6DF8-40B6-B8C3-BA84A0357815}" presName="level3hierChild" presStyleCnt="0"/>
      <dgm:spPr/>
    </dgm:pt>
    <dgm:pt modelId="{FFD8C064-86B0-438D-8A52-9AE31CF50425}" type="pres">
      <dgm:prSet presAssocID="{FEB6AC56-B484-409A-B3B6-9996184A9BBB}" presName="conn2-1" presStyleLbl="parChTrans1D3" presStyleIdx="2" presStyleCnt="5"/>
      <dgm:spPr/>
      <dgm:t>
        <a:bodyPr/>
        <a:lstStyle/>
        <a:p>
          <a:endParaRPr lang="en-US"/>
        </a:p>
      </dgm:t>
    </dgm:pt>
    <dgm:pt modelId="{1EB9B309-DD38-41D5-B566-123E11CDA74D}" type="pres">
      <dgm:prSet presAssocID="{FEB6AC56-B484-409A-B3B6-9996184A9BBB}" presName="connTx" presStyleLbl="parChTrans1D3" presStyleIdx="2" presStyleCnt="5"/>
      <dgm:spPr/>
      <dgm:t>
        <a:bodyPr/>
        <a:lstStyle/>
        <a:p>
          <a:endParaRPr lang="en-US"/>
        </a:p>
      </dgm:t>
    </dgm:pt>
    <dgm:pt modelId="{05E3D6EA-620D-4E77-AA91-018E03B82E4A}" type="pres">
      <dgm:prSet presAssocID="{E3AA72D8-6BBC-4333-86BE-2B0814666740}" presName="root2" presStyleCnt="0"/>
      <dgm:spPr/>
    </dgm:pt>
    <dgm:pt modelId="{A972B3AC-6DFC-4661-AA3A-3F85A1D58DBC}" type="pres">
      <dgm:prSet presAssocID="{E3AA72D8-6BBC-4333-86BE-2B0814666740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8A17E99A-AA1E-4646-909A-4216496B5534}" type="pres">
      <dgm:prSet presAssocID="{E3AA72D8-6BBC-4333-86BE-2B0814666740}" presName="level3hierChild" presStyleCnt="0"/>
      <dgm:spPr/>
    </dgm:pt>
    <dgm:pt modelId="{D9FDD545-8422-47B6-81F8-B5A36C4AEB97}" type="pres">
      <dgm:prSet presAssocID="{63C10C88-9849-468C-AD78-BB0E4665A7D3}" presName="conn2-1" presStyleLbl="parChTrans1D3" presStyleIdx="3" presStyleCnt="5"/>
      <dgm:spPr/>
      <dgm:t>
        <a:bodyPr/>
        <a:lstStyle/>
        <a:p>
          <a:endParaRPr lang="en-US"/>
        </a:p>
      </dgm:t>
    </dgm:pt>
    <dgm:pt modelId="{58C69B31-95D3-4038-8E00-69A090042B27}" type="pres">
      <dgm:prSet presAssocID="{63C10C88-9849-468C-AD78-BB0E4665A7D3}" presName="connTx" presStyleLbl="parChTrans1D3" presStyleIdx="3" presStyleCnt="5"/>
      <dgm:spPr/>
      <dgm:t>
        <a:bodyPr/>
        <a:lstStyle/>
        <a:p>
          <a:endParaRPr lang="en-US"/>
        </a:p>
      </dgm:t>
    </dgm:pt>
    <dgm:pt modelId="{1818B6D7-C94C-4D8E-B413-3EB182403063}" type="pres">
      <dgm:prSet presAssocID="{2F1E941A-0CD3-4BFE-BB8E-D547EAE62846}" presName="root2" presStyleCnt="0"/>
      <dgm:spPr/>
    </dgm:pt>
    <dgm:pt modelId="{5183065B-3539-4230-BCA6-315979E5E406}" type="pres">
      <dgm:prSet presAssocID="{2F1E941A-0CD3-4BFE-BB8E-D547EAE62846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7C579E30-CCB7-4477-AB07-9578AC4A92CE}" type="pres">
      <dgm:prSet presAssocID="{2F1E941A-0CD3-4BFE-BB8E-D547EAE62846}" presName="level3hierChild" presStyleCnt="0"/>
      <dgm:spPr/>
    </dgm:pt>
    <dgm:pt modelId="{8453D205-E90D-4F14-9023-2819034DD674}" type="pres">
      <dgm:prSet presAssocID="{7D244E2A-3D2B-43FF-86FC-8F30E5AA8A16}" presName="conn2-1" presStyleLbl="parChTrans1D3" presStyleIdx="4" presStyleCnt="5"/>
      <dgm:spPr/>
      <dgm:t>
        <a:bodyPr/>
        <a:lstStyle/>
        <a:p>
          <a:endParaRPr lang="en-US"/>
        </a:p>
      </dgm:t>
    </dgm:pt>
    <dgm:pt modelId="{844DBDDC-4BA4-4D4F-9428-69487C20CBAA}" type="pres">
      <dgm:prSet presAssocID="{7D244E2A-3D2B-43FF-86FC-8F30E5AA8A16}" presName="connTx" presStyleLbl="parChTrans1D3" presStyleIdx="4" presStyleCnt="5"/>
      <dgm:spPr/>
      <dgm:t>
        <a:bodyPr/>
        <a:lstStyle/>
        <a:p>
          <a:endParaRPr lang="en-US"/>
        </a:p>
      </dgm:t>
    </dgm:pt>
    <dgm:pt modelId="{4F2385C4-E2BC-47BD-ABCD-995B6D743859}" type="pres">
      <dgm:prSet presAssocID="{AA2AC2A5-1892-41B6-AE53-2574B9231477}" presName="root2" presStyleCnt="0"/>
      <dgm:spPr/>
    </dgm:pt>
    <dgm:pt modelId="{6DBEDB27-68B8-4379-8BDC-07BA04EAEAFB}" type="pres">
      <dgm:prSet presAssocID="{AA2AC2A5-1892-41B6-AE53-2574B9231477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55ECE4AE-5BAE-4170-B219-51F0645DF50C}" type="pres">
      <dgm:prSet presAssocID="{AA2AC2A5-1892-41B6-AE53-2574B9231477}" presName="level3hierChild" presStyleCnt="0"/>
      <dgm:spPr/>
    </dgm:pt>
  </dgm:ptLst>
  <dgm:cxnLst>
    <dgm:cxn modelId="{90CD27EE-E106-4B9D-9D61-B195752E6179}" type="presOf" srcId="{637C55AE-9796-45DC-B47F-7202CD24F57B}" destId="{6435C098-F74E-4F4C-A486-BBC219398D4E}" srcOrd="0" destOrd="0" presId="urn:microsoft.com/office/officeart/2005/8/layout/hierarchy2"/>
    <dgm:cxn modelId="{A86FA42E-7050-4EEF-8F00-64631B3C64BC}" srcId="{5FF49D0F-98DD-44BF-944D-A8E509EAD0B2}" destId="{B456591D-61DB-41F1-B873-FF53F985A671}" srcOrd="0" destOrd="0" parTransId="{B71DCEA1-A834-43ED-BE04-59CB570FD35E}" sibTransId="{9508F83E-FCD6-4D5E-934A-33B372B1CCE3}"/>
    <dgm:cxn modelId="{02348715-9EC7-496B-8BB9-6CEE195D9BD1}" type="presOf" srcId="{4000EEDF-F6E0-4787-AD3F-390E0EFAF6AA}" destId="{31C1DD1B-772B-42AE-BEEE-62A2446A9103}" srcOrd="0" destOrd="0" presId="urn:microsoft.com/office/officeart/2005/8/layout/hierarchy2"/>
    <dgm:cxn modelId="{F24A7DC3-8246-4130-BAA4-7E60DA0CD1BB}" srcId="{B1A74788-604F-4308-80C8-2CA6900F5FCF}" destId="{9D01DD61-FC2D-4132-8E61-5054D762C190}" srcOrd="1" destOrd="0" parTransId="{86FC0283-6F2D-4E40-A655-2D52917A7C25}" sibTransId="{F0C5D740-49F5-462C-85F6-AE2F41E5C4C4}"/>
    <dgm:cxn modelId="{40D4EA5D-E599-412C-8704-55B20B4032AB}" srcId="{EBDA9E5D-6DF8-40B6-B8C3-BA84A0357815}" destId="{2F1E941A-0CD3-4BFE-BB8E-D547EAE62846}" srcOrd="1" destOrd="0" parTransId="{63C10C88-9849-468C-AD78-BB0E4665A7D3}" sibTransId="{8BE9B268-9171-4778-B56F-CAA635AA303C}"/>
    <dgm:cxn modelId="{EBDA85AE-5FD6-45EB-8298-B839F680084C}" srcId="{9D01DD61-FC2D-4132-8E61-5054D762C190}" destId="{EBDA9E5D-6DF8-40B6-B8C3-BA84A0357815}" srcOrd="1" destOrd="0" parTransId="{83BDB154-9CA6-49B4-8A69-D7E04DD6E90B}" sibTransId="{53D7B437-22EB-4570-BEFC-22FC798F295E}"/>
    <dgm:cxn modelId="{EC650188-78E8-49A2-AD73-54F3A7AFCEC3}" type="presOf" srcId="{83BDB154-9CA6-49B4-8A69-D7E04DD6E90B}" destId="{ACD65737-FB3D-481B-AA7B-1CCB52002E1A}" srcOrd="0" destOrd="0" presId="urn:microsoft.com/office/officeart/2005/8/layout/hierarchy2"/>
    <dgm:cxn modelId="{797BA901-CA29-4C10-B137-1EDEDD8D6C3A}" type="presOf" srcId="{E3AA72D8-6BBC-4333-86BE-2B0814666740}" destId="{A972B3AC-6DFC-4661-AA3A-3F85A1D58DBC}" srcOrd="0" destOrd="0" presId="urn:microsoft.com/office/officeart/2005/8/layout/hierarchy2"/>
    <dgm:cxn modelId="{F8425412-9D55-4914-A230-76B4F08369BA}" type="presOf" srcId="{7F49F32D-3105-42A0-A143-DB65F60EC769}" destId="{8893106F-A7AC-4114-B92C-A7B9EBE7D1CD}" srcOrd="0" destOrd="0" presId="urn:microsoft.com/office/officeart/2005/8/layout/hierarchy2"/>
    <dgm:cxn modelId="{21A071A4-D7EE-46E7-8C19-9B718E8E580A}" type="presOf" srcId="{AFB40197-7471-4EE9-BA70-72EA1A47F7CD}" destId="{402C1CEF-70E4-44FC-868E-B880A5D6EA69}" srcOrd="0" destOrd="0" presId="urn:microsoft.com/office/officeart/2005/8/layout/hierarchy2"/>
    <dgm:cxn modelId="{11B80898-1FD2-447D-88AB-12D49AC080DD}" type="presOf" srcId="{D4019B1F-0772-40DD-9643-0C9955758F0D}" destId="{04703C4B-661A-48BC-9191-3FD3C0E95E9A}" srcOrd="1" destOrd="0" presId="urn:microsoft.com/office/officeart/2005/8/layout/hierarchy2"/>
    <dgm:cxn modelId="{0D1597AE-9E17-4E30-828E-3919E6BA229F}" type="presOf" srcId="{63C10C88-9849-468C-AD78-BB0E4665A7D3}" destId="{58C69B31-95D3-4038-8E00-69A090042B27}" srcOrd="1" destOrd="0" presId="urn:microsoft.com/office/officeart/2005/8/layout/hierarchy2"/>
    <dgm:cxn modelId="{A9744BE0-9B30-478B-8328-3737F8D15C85}" type="presOf" srcId="{CC236E25-2BB9-4815-A5BF-D6BBD573254A}" destId="{531AD24D-669A-4EAA-9215-3A1B8852490B}" srcOrd="0" destOrd="0" presId="urn:microsoft.com/office/officeart/2005/8/layout/hierarchy2"/>
    <dgm:cxn modelId="{DF9F7331-2A58-4861-9BB2-6F5921068FAD}" srcId="{196424E1-DA99-4D7E-AC5C-D30B15058489}" destId="{4000EEDF-F6E0-4787-AD3F-390E0EFAF6AA}" srcOrd="0" destOrd="0" parTransId="{150060DC-EBB9-49F7-9F7A-851399AB78AD}" sibTransId="{2044F0B3-45EB-4E72-8BF6-1E6E34EC36AC}"/>
    <dgm:cxn modelId="{6DB7CD32-6745-4E3A-A593-092D7B36C922}" type="presOf" srcId="{948E992A-F560-46D4-BFF1-E148D19112CB}" destId="{121D4194-1A33-4FBD-9A64-EC65C66B91AA}" srcOrd="1" destOrd="0" presId="urn:microsoft.com/office/officeart/2005/8/layout/hierarchy2"/>
    <dgm:cxn modelId="{51510F32-8F0E-4986-8B7A-63991E858132}" type="presOf" srcId="{196424E1-DA99-4D7E-AC5C-D30B15058489}" destId="{1BE8F357-6870-486B-A92F-D298C8BC953E}" srcOrd="0" destOrd="0" presId="urn:microsoft.com/office/officeart/2005/8/layout/hierarchy2"/>
    <dgm:cxn modelId="{C12D484A-D632-4221-829F-A119268F30D4}" srcId="{9D01DD61-FC2D-4132-8E61-5054D762C190}" destId="{5FF49D0F-98DD-44BF-944D-A8E509EAD0B2}" srcOrd="0" destOrd="0" parTransId="{2B2CCC2C-12B6-468B-9992-E91E91240F92}" sibTransId="{37F02E52-C3DE-4A40-AF78-0073D0A565D8}"/>
    <dgm:cxn modelId="{3BB6EA95-B26C-4A30-BFB6-D5F0DB76667B}" type="presOf" srcId="{7D244E2A-3D2B-43FF-86FC-8F30E5AA8A16}" destId="{844DBDDC-4BA4-4D4F-9428-69487C20CBAA}" srcOrd="1" destOrd="0" presId="urn:microsoft.com/office/officeart/2005/8/layout/hierarchy2"/>
    <dgm:cxn modelId="{D072A7FC-3EE5-473B-B769-C823170B8A24}" type="presOf" srcId="{B456591D-61DB-41F1-B873-FF53F985A671}" destId="{BBD234C0-FFDF-4CE5-8C90-F8A7ABBC058A}" srcOrd="0" destOrd="0" presId="urn:microsoft.com/office/officeart/2005/8/layout/hierarchy2"/>
    <dgm:cxn modelId="{5B814DA6-CF0C-42D8-9922-A979E31270A4}" type="presOf" srcId="{9D01DD61-FC2D-4132-8E61-5054D762C190}" destId="{470038DE-4240-41F6-9709-F99516E627CE}" srcOrd="0" destOrd="0" presId="urn:microsoft.com/office/officeart/2005/8/layout/hierarchy2"/>
    <dgm:cxn modelId="{48CDCE89-3CE1-4BFC-A7E8-0B3094487726}" srcId="{AFB40197-7471-4EE9-BA70-72EA1A47F7CD}" destId="{637C55AE-9796-45DC-B47F-7202CD24F57B}" srcOrd="0" destOrd="0" parTransId="{CC236E25-2BB9-4815-A5BF-D6BBD573254A}" sibTransId="{E4DF4541-F513-44B7-A045-8748CA0DDF3E}"/>
    <dgm:cxn modelId="{C425933F-2085-44E4-85AD-C1C841F66136}" type="presOf" srcId="{2B2CCC2C-12B6-468B-9992-E91E91240F92}" destId="{62148D00-5515-4EBA-8464-922AFE280010}" srcOrd="0" destOrd="0" presId="urn:microsoft.com/office/officeart/2005/8/layout/hierarchy2"/>
    <dgm:cxn modelId="{32F078DD-E354-45DB-AAE3-60B3A8024C37}" type="presOf" srcId="{AFC0E7B6-4E14-4165-8765-29D42B6DC2CB}" destId="{3B229C15-2105-4537-AD9B-8FF6D8CA5EF5}" srcOrd="0" destOrd="0" presId="urn:microsoft.com/office/officeart/2005/8/layout/hierarchy2"/>
    <dgm:cxn modelId="{9D25F1C1-3E23-4398-9B73-4B6B31E9A9ED}" type="presOf" srcId="{7F49F32D-3105-42A0-A143-DB65F60EC769}" destId="{E49E70D6-E395-4DCA-8C79-AB92462CF905}" srcOrd="1" destOrd="0" presId="urn:microsoft.com/office/officeart/2005/8/layout/hierarchy2"/>
    <dgm:cxn modelId="{3C66940B-03AF-4337-B659-D6134A5333E0}" type="presOf" srcId="{B71DCEA1-A834-43ED-BE04-59CB570FD35E}" destId="{AFABCD7E-A1E3-4F01-B392-D2565A74EDBA}" srcOrd="1" destOrd="0" presId="urn:microsoft.com/office/officeart/2005/8/layout/hierarchy2"/>
    <dgm:cxn modelId="{19891891-C81D-4048-970B-A960D6853DF9}" type="presOf" srcId="{150060DC-EBB9-49F7-9F7A-851399AB78AD}" destId="{29703C20-018C-419C-8FBA-435DE505D406}" srcOrd="0" destOrd="0" presId="urn:microsoft.com/office/officeart/2005/8/layout/hierarchy2"/>
    <dgm:cxn modelId="{BF3EF842-1DC2-4687-8A5A-1F8E9AC4A790}" srcId="{EBDA9E5D-6DF8-40B6-B8C3-BA84A0357815}" destId="{AA2AC2A5-1892-41B6-AE53-2574B9231477}" srcOrd="2" destOrd="0" parTransId="{7D244E2A-3D2B-43FF-86FC-8F30E5AA8A16}" sibTransId="{83B70DA5-C45A-4D96-A8E5-C1E130FA1200}"/>
    <dgm:cxn modelId="{C7B004A5-D694-463B-A31F-480F18B20E9C}" type="presOf" srcId="{B71DCEA1-A834-43ED-BE04-59CB570FD35E}" destId="{D4224CEF-8B89-465A-8D43-D131B63F1D0E}" srcOrd="0" destOrd="0" presId="urn:microsoft.com/office/officeart/2005/8/layout/hierarchy2"/>
    <dgm:cxn modelId="{A820124A-3A73-4FAB-8CFB-3080D05A5331}" type="presOf" srcId="{5FF49D0F-98DD-44BF-944D-A8E509EAD0B2}" destId="{EDD1A5AE-DBB5-4928-895F-F1E5CC41BD33}" srcOrd="0" destOrd="0" presId="urn:microsoft.com/office/officeart/2005/8/layout/hierarchy2"/>
    <dgm:cxn modelId="{922068D1-0E69-427E-9948-942B7BBC5151}" type="presOf" srcId="{EBDA9E5D-6DF8-40B6-B8C3-BA84A0357815}" destId="{BDDC2D15-4264-403B-95D6-E68CF6CD7B5D}" srcOrd="0" destOrd="0" presId="urn:microsoft.com/office/officeart/2005/8/layout/hierarchy2"/>
    <dgm:cxn modelId="{BAF78BE7-C543-401D-955D-C41B48C2A589}" type="presOf" srcId="{AA2AC2A5-1892-41B6-AE53-2574B9231477}" destId="{6DBEDB27-68B8-4379-8BDC-07BA04EAEAFB}" srcOrd="0" destOrd="0" presId="urn:microsoft.com/office/officeart/2005/8/layout/hierarchy2"/>
    <dgm:cxn modelId="{02E5342C-93A0-41B5-B75C-F462E4A63423}" srcId="{B1A74788-604F-4308-80C8-2CA6900F5FCF}" destId="{AFB40197-7471-4EE9-BA70-72EA1A47F7CD}" srcOrd="0" destOrd="0" parTransId="{A9C06A23-30EF-4541-9AC3-07EF6F52F1C2}" sibTransId="{D2C336EA-F7BF-4670-96C5-4A8DA0E002C7}"/>
    <dgm:cxn modelId="{35DFC706-AC86-403B-9039-176A3A982588}" type="presOf" srcId="{150060DC-EBB9-49F7-9F7A-851399AB78AD}" destId="{BBD784FF-9CCB-460F-B229-9DC5A7C17705}" srcOrd="1" destOrd="0" presId="urn:microsoft.com/office/officeart/2005/8/layout/hierarchy2"/>
    <dgm:cxn modelId="{28F24C1B-D42E-48D2-990F-4C8942CBD983}" type="presOf" srcId="{7D244E2A-3D2B-43FF-86FC-8F30E5AA8A16}" destId="{8453D205-E90D-4F14-9023-2819034DD674}" srcOrd="0" destOrd="0" presId="urn:microsoft.com/office/officeart/2005/8/layout/hierarchy2"/>
    <dgm:cxn modelId="{069367F9-ACD4-4AD9-8295-8FBBA203A2DF}" type="presOf" srcId="{B44A6D71-61E4-44CF-A58A-C6FD9E90A01D}" destId="{26B30685-E6AB-4808-AF88-5D6BFB1F9678}" srcOrd="0" destOrd="0" presId="urn:microsoft.com/office/officeart/2005/8/layout/hierarchy2"/>
    <dgm:cxn modelId="{1516A088-6B45-4467-B379-65BEB93EDF15}" srcId="{5FF49D0F-98DD-44BF-944D-A8E509EAD0B2}" destId="{196424E1-DA99-4D7E-AC5C-D30B15058489}" srcOrd="1" destOrd="0" parTransId="{7F49F32D-3105-42A0-A143-DB65F60EC769}" sibTransId="{0438DD04-6D7F-45BE-8A7F-1C1A313B6174}"/>
    <dgm:cxn modelId="{7C8633E5-286A-493C-B1FE-2DCF33D9A1AE}" srcId="{EBDA9E5D-6DF8-40B6-B8C3-BA84A0357815}" destId="{E3AA72D8-6BBC-4333-86BE-2B0814666740}" srcOrd="0" destOrd="0" parTransId="{FEB6AC56-B484-409A-B3B6-9996184A9BBB}" sibTransId="{91FAC1B9-86F0-4581-BF41-9E5DEF1CB3B5}"/>
    <dgm:cxn modelId="{CA3CD654-AF77-44D8-8AB8-B6A5149AB1DF}" srcId="{B456591D-61DB-41F1-B873-FF53F985A671}" destId="{B44A6D71-61E4-44CF-A58A-C6FD9E90A01D}" srcOrd="0" destOrd="0" parTransId="{D4019B1F-0772-40DD-9643-0C9955758F0D}" sibTransId="{DD6E4673-7961-47F5-A6DF-ACBDA6B8C1EB}"/>
    <dgm:cxn modelId="{4A7FAB28-4AEE-47EB-8D96-055224AB9BCA}" type="presOf" srcId="{2F1E941A-0CD3-4BFE-BB8E-D547EAE62846}" destId="{5183065B-3539-4230-BCA6-315979E5E406}" srcOrd="0" destOrd="0" presId="urn:microsoft.com/office/officeart/2005/8/layout/hierarchy2"/>
    <dgm:cxn modelId="{A41C4433-F831-4482-9B95-2F51A33A6AFD}" type="presOf" srcId="{83BDB154-9CA6-49B4-8A69-D7E04DD6E90B}" destId="{CFBDCF6B-97EC-4C64-A3CE-3DA6CA3086DB}" srcOrd="1" destOrd="0" presId="urn:microsoft.com/office/officeart/2005/8/layout/hierarchy2"/>
    <dgm:cxn modelId="{73B64D40-6AA8-406C-A70D-02935632A9E0}" type="presOf" srcId="{CC236E25-2BB9-4815-A5BF-D6BBD573254A}" destId="{B576C112-0A89-4F8E-976A-35BB3BC3E59F}" srcOrd="1" destOrd="0" presId="urn:microsoft.com/office/officeart/2005/8/layout/hierarchy2"/>
    <dgm:cxn modelId="{8A61D2D1-E0A1-49F1-865B-6F2B23F667B4}" type="presOf" srcId="{D4019B1F-0772-40DD-9643-0C9955758F0D}" destId="{CD199E2B-B339-465C-95DA-5990458CCBE9}" srcOrd="0" destOrd="0" presId="urn:microsoft.com/office/officeart/2005/8/layout/hierarchy2"/>
    <dgm:cxn modelId="{5073F597-EFB7-4AB2-B0A6-EBE67BA426FD}" type="presOf" srcId="{63C10C88-9849-468C-AD78-BB0E4665A7D3}" destId="{D9FDD545-8422-47B6-81F8-B5A36C4AEB97}" srcOrd="0" destOrd="0" presId="urn:microsoft.com/office/officeart/2005/8/layout/hierarchy2"/>
    <dgm:cxn modelId="{E6FD069E-3E39-4130-8A2E-C03CE9867D1D}" type="presOf" srcId="{2B2CCC2C-12B6-468B-9992-E91E91240F92}" destId="{AA341E5D-6AE2-45C3-A199-C909EAB0C6AF}" srcOrd="1" destOrd="0" presId="urn:microsoft.com/office/officeart/2005/8/layout/hierarchy2"/>
    <dgm:cxn modelId="{E475B9EC-30F9-46AE-9BC5-0FD56E19DA3E}" type="presOf" srcId="{AFC0E7B6-4E14-4165-8765-29D42B6DC2CB}" destId="{1C567C55-0277-4CBB-B4E6-EF757C7B3E02}" srcOrd="1" destOrd="0" presId="urn:microsoft.com/office/officeart/2005/8/layout/hierarchy2"/>
    <dgm:cxn modelId="{3BA603E8-DE40-43C2-A3A8-6012B85C6BF9}" srcId="{196424E1-DA99-4D7E-AC5C-D30B15058489}" destId="{4499F070-DF01-45D7-802B-A66B1A41929A}" srcOrd="1" destOrd="0" parTransId="{AFC0E7B6-4E14-4165-8765-29D42B6DC2CB}" sibTransId="{88A74061-3A34-4A13-AF78-45E59D499DB0}"/>
    <dgm:cxn modelId="{48D093B9-DBD9-46C3-B872-6CB3F28E3BF1}" type="presOf" srcId="{4499F070-DF01-45D7-802B-A66B1A41929A}" destId="{0CD384B1-F039-493F-ABAD-6A3C5D7A87BC}" srcOrd="0" destOrd="0" presId="urn:microsoft.com/office/officeart/2005/8/layout/hierarchy2"/>
    <dgm:cxn modelId="{F2D32EA0-D008-476A-8B66-79C03D0E3698}" type="presOf" srcId="{FEB6AC56-B484-409A-B3B6-9996184A9BBB}" destId="{1EB9B309-DD38-41D5-B566-123E11CDA74D}" srcOrd="1" destOrd="0" presId="urn:microsoft.com/office/officeart/2005/8/layout/hierarchy2"/>
    <dgm:cxn modelId="{835706E8-BA38-4899-A734-BE6FA15EC2F9}" type="presOf" srcId="{FEB6AC56-B484-409A-B3B6-9996184A9BBB}" destId="{FFD8C064-86B0-438D-8A52-9AE31CF50425}" srcOrd="0" destOrd="0" presId="urn:microsoft.com/office/officeart/2005/8/layout/hierarchy2"/>
    <dgm:cxn modelId="{975754AB-D514-4CE4-B326-688A3E2663CF}" type="presOf" srcId="{948E992A-F560-46D4-BFF1-E148D19112CB}" destId="{5AA59229-A3D9-40D0-802E-859B1B98E888}" srcOrd="0" destOrd="0" presId="urn:microsoft.com/office/officeart/2005/8/layout/hierarchy2"/>
    <dgm:cxn modelId="{F2B88ED3-2677-44A3-9333-7C2EFD16333F}" type="presOf" srcId="{B1A74788-604F-4308-80C8-2CA6900F5FCF}" destId="{2F8E81FA-0240-4DB7-A0AA-AA9FCCBEFFE7}" srcOrd="0" destOrd="0" presId="urn:microsoft.com/office/officeart/2005/8/layout/hierarchy2"/>
    <dgm:cxn modelId="{DD2163B7-F39A-499F-944D-5157EF14AA76}" type="presOf" srcId="{93C1484D-3BF9-46BF-9AA0-758807D4CEC5}" destId="{860E2ECD-7113-4813-A213-DD31B8A70CE1}" srcOrd="0" destOrd="0" presId="urn:microsoft.com/office/officeart/2005/8/layout/hierarchy2"/>
    <dgm:cxn modelId="{ADE07794-AD0C-478A-BD98-8E263DAB3E33}" srcId="{B456591D-61DB-41F1-B873-FF53F985A671}" destId="{93C1484D-3BF9-46BF-9AA0-758807D4CEC5}" srcOrd="1" destOrd="0" parTransId="{948E992A-F560-46D4-BFF1-E148D19112CB}" sibTransId="{8789B38D-035B-4280-8BA1-A0607076D12F}"/>
    <dgm:cxn modelId="{DE2ECDD4-5B00-4154-9D20-6E5ACE47EBA5}" type="presParOf" srcId="{2F8E81FA-0240-4DB7-A0AA-AA9FCCBEFFE7}" destId="{7985DCF9-7DE1-4C18-82B2-9ED6AE15F67E}" srcOrd="0" destOrd="0" presId="urn:microsoft.com/office/officeart/2005/8/layout/hierarchy2"/>
    <dgm:cxn modelId="{2F80C6B1-D1B4-4376-B68F-3A39F7508D7A}" type="presParOf" srcId="{7985DCF9-7DE1-4C18-82B2-9ED6AE15F67E}" destId="{402C1CEF-70E4-44FC-868E-B880A5D6EA69}" srcOrd="0" destOrd="0" presId="urn:microsoft.com/office/officeart/2005/8/layout/hierarchy2"/>
    <dgm:cxn modelId="{40BCB9E2-0FDE-4822-B402-45F271221BEE}" type="presParOf" srcId="{7985DCF9-7DE1-4C18-82B2-9ED6AE15F67E}" destId="{C000CD30-8DA6-4C9A-8113-5B7BBA09AD79}" srcOrd="1" destOrd="0" presId="urn:microsoft.com/office/officeart/2005/8/layout/hierarchy2"/>
    <dgm:cxn modelId="{E5F3E578-599B-4F73-B0CA-761BD37FEFEE}" type="presParOf" srcId="{C000CD30-8DA6-4C9A-8113-5B7BBA09AD79}" destId="{531AD24D-669A-4EAA-9215-3A1B8852490B}" srcOrd="0" destOrd="0" presId="urn:microsoft.com/office/officeart/2005/8/layout/hierarchy2"/>
    <dgm:cxn modelId="{BF0304C5-E41D-4D05-AEA8-836A23D6CC59}" type="presParOf" srcId="{531AD24D-669A-4EAA-9215-3A1B8852490B}" destId="{B576C112-0A89-4F8E-976A-35BB3BC3E59F}" srcOrd="0" destOrd="0" presId="urn:microsoft.com/office/officeart/2005/8/layout/hierarchy2"/>
    <dgm:cxn modelId="{9C35C15C-CEF4-4CE2-8286-C7E572AD20A1}" type="presParOf" srcId="{C000CD30-8DA6-4C9A-8113-5B7BBA09AD79}" destId="{8528EA35-43ED-41C7-B295-EC7DBDFA2FAE}" srcOrd="1" destOrd="0" presId="urn:microsoft.com/office/officeart/2005/8/layout/hierarchy2"/>
    <dgm:cxn modelId="{8F211DCB-4D0C-42C6-8B25-A5029121C60A}" type="presParOf" srcId="{8528EA35-43ED-41C7-B295-EC7DBDFA2FAE}" destId="{6435C098-F74E-4F4C-A486-BBC219398D4E}" srcOrd="0" destOrd="0" presId="urn:microsoft.com/office/officeart/2005/8/layout/hierarchy2"/>
    <dgm:cxn modelId="{FA273A5F-ECAA-43DC-BE6B-4DBF1C079636}" type="presParOf" srcId="{8528EA35-43ED-41C7-B295-EC7DBDFA2FAE}" destId="{28E08358-4E4B-4E5E-932F-4155315FAE6F}" srcOrd="1" destOrd="0" presId="urn:microsoft.com/office/officeart/2005/8/layout/hierarchy2"/>
    <dgm:cxn modelId="{93088E5D-9780-4412-9BF9-D42475130165}" type="presParOf" srcId="{2F8E81FA-0240-4DB7-A0AA-AA9FCCBEFFE7}" destId="{EE0C7BCE-AE02-44BD-B9D9-CED3597CFF12}" srcOrd="1" destOrd="0" presId="urn:microsoft.com/office/officeart/2005/8/layout/hierarchy2"/>
    <dgm:cxn modelId="{60C9C665-5676-495F-931D-A2571321962B}" type="presParOf" srcId="{EE0C7BCE-AE02-44BD-B9D9-CED3597CFF12}" destId="{470038DE-4240-41F6-9709-F99516E627CE}" srcOrd="0" destOrd="0" presId="urn:microsoft.com/office/officeart/2005/8/layout/hierarchy2"/>
    <dgm:cxn modelId="{7717CF6A-0990-47F0-A014-1B7CFD9015C6}" type="presParOf" srcId="{EE0C7BCE-AE02-44BD-B9D9-CED3597CFF12}" destId="{A4C0CF09-413F-453F-89FE-C208CC248DFA}" srcOrd="1" destOrd="0" presId="urn:microsoft.com/office/officeart/2005/8/layout/hierarchy2"/>
    <dgm:cxn modelId="{616EF400-CFE7-4126-B30F-FA1F4404BDF9}" type="presParOf" srcId="{A4C0CF09-413F-453F-89FE-C208CC248DFA}" destId="{62148D00-5515-4EBA-8464-922AFE280010}" srcOrd="0" destOrd="0" presId="urn:microsoft.com/office/officeart/2005/8/layout/hierarchy2"/>
    <dgm:cxn modelId="{D350CA8A-5245-493C-95FF-AF2E97F42D3B}" type="presParOf" srcId="{62148D00-5515-4EBA-8464-922AFE280010}" destId="{AA341E5D-6AE2-45C3-A199-C909EAB0C6AF}" srcOrd="0" destOrd="0" presId="urn:microsoft.com/office/officeart/2005/8/layout/hierarchy2"/>
    <dgm:cxn modelId="{DA80CB76-3558-482F-A638-B05082F7E4DF}" type="presParOf" srcId="{A4C0CF09-413F-453F-89FE-C208CC248DFA}" destId="{590E9482-4256-4377-8768-FB30C84E625C}" srcOrd="1" destOrd="0" presId="urn:microsoft.com/office/officeart/2005/8/layout/hierarchy2"/>
    <dgm:cxn modelId="{316FCFB9-1893-478B-B9E6-7F452576BA1F}" type="presParOf" srcId="{590E9482-4256-4377-8768-FB30C84E625C}" destId="{EDD1A5AE-DBB5-4928-895F-F1E5CC41BD33}" srcOrd="0" destOrd="0" presId="urn:microsoft.com/office/officeart/2005/8/layout/hierarchy2"/>
    <dgm:cxn modelId="{19D95ED4-74CB-4CCE-9280-FD964C909C65}" type="presParOf" srcId="{590E9482-4256-4377-8768-FB30C84E625C}" destId="{28CE1946-03A7-468C-B9B6-288AF53E9DA7}" srcOrd="1" destOrd="0" presId="urn:microsoft.com/office/officeart/2005/8/layout/hierarchy2"/>
    <dgm:cxn modelId="{62AD975B-0AA6-4113-AE08-2710714541D3}" type="presParOf" srcId="{28CE1946-03A7-468C-B9B6-288AF53E9DA7}" destId="{D4224CEF-8B89-465A-8D43-D131B63F1D0E}" srcOrd="0" destOrd="0" presId="urn:microsoft.com/office/officeart/2005/8/layout/hierarchy2"/>
    <dgm:cxn modelId="{F0EC69A5-6317-4892-A455-7FC26ADD0B96}" type="presParOf" srcId="{D4224CEF-8B89-465A-8D43-D131B63F1D0E}" destId="{AFABCD7E-A1E3-4F01-B392-D2565A74EDBA}" srcOrd="0" destOrd="0" presId="urn:microsoft.com/office/officeart/2005/8/layout/hierarchy2"/>
    <dgm:cxn modelId="{3FEAECB6-50C9-41AF-9E6B-9CE69787812B}" type="presParOf" srcId="{28CE1946-03A7-468C-B9B6-288AF53E9DA7}" destId="{7AA27351-0914-4E32-970E-543B59D0A43C}" srcOrd="1" destOrd="0" presId="urn:microsoft.com/office/officeart/2005/8/layout/hierarchy2"/>
    <dgm:cxn modelId="{5418782A-98E1-434E-A446-18E348835399}" type="presParOf" srcId="{7AA27351-0914-4E32-970E-543B59D0A43C}" destId="{BBD234C0-FFDF-4CE5-8C90-F8A7ABBC058A}" srcOrd="0" destOrd="0" presId="urn:microsoft.com/office/officeart/2005/8/layout/hierarchy2"/>
    <dgm:cxn modelId="{AE62A4DA-1DDA-478B-ADCD-84A3C4B6CF53}" type="presParOf" srcId="{7AA27351-0914-4E32-970E-543B59D0A43C}" destId="{0A86AC4B-D84C-440D-905A-616E8FE3D96E}" srcOrd="1" destOrd="0" presId="urn:microsoft.com/office/officeart/2005/8/layout/hierarchy2"/>
    <dgm:cxn modelId="{ACD532F1-E2E3-46EB-8C3B-B1F069E9963D}" type="presParOf" srcId="{0A86AC4B-D84C-440D-905A-616E8FE3D96E}" destId="{CD199E2B-B339-465C-95DA-5990458CCBE9}" srcOrd="0" destOrd="0" presId="urn:microsoft.com/office/officeart/2005/8/layout/hierarchy2"/>
    <dgm:cxn modelId="{AC2C2066-6542-4ADC-B315-6E9F3A3A8B5E}" type="presParOf" srcId="{CD199E2B-B339-465C-95DA-5990458CCBE9}" destId="{04703C4B-661A-48BC-9191-3FD3C0E95E9A}" srcOrd="0" destOrd="0" presId="urn:microsoft.com/office/officeart/2005/8/layout/hierarchy2"/>
    <dgm:cxn modelId="{1B6985AE-4068-4B44-99ED-2BDEC00DA800}" type="presParOf" srcId="{0A86AC4B-D84C-440D-905A-616E8FE3D96E}" destId="{E87C1CB2-2CA4-4314-A533-DCE331EFE836}" srcOrd="1" destOrd="0" presId="urn:microsoft.com/office/officeart/2005/8/layout/hierarchy2"/>
    <dgm:cxn modelId="{29E15CF3-4920-413C-B2CC-E26B6BCF6EE8}" type="presParOf" srcId="{E87C1CB2-2CA4-4314-A533-DCE331EFE836}" destId="{26B30685-E6AB-4808-AF88-5D6BFB1F9678}" srcOrd="0" destOrd="0" presId="urn:microsoft.com/office/officeart/2005/8/layout/hierarchy2"/>
    <dgm:cxn modelId="{822C3497-9625-47A6-9472-E271DAA9E57A}" type="presParOf" srcId="{E87C1CB2-2CA4-4314-A533-DCE331EFE836}" destId="{E76CBCF6-F3B5-484D-9772-B6C81D7669B7}" srcOrd="1" destOrd="0" presId="urn:microsoft.com/office/officeart/2005/8/layout/hierarchy2"/>
    <dgm:cxn modelId="{AB68F39C-ADF1-4255-908D-85ABD45BEC89}" type="presParOf" srcId="{0A86AC4B-D84C-440D-905A-616E8FE3D96E}" destId="{5AA59229-A3D9-40D0-802E-859B1B98E888}" srcOrd="2" destOrd="0" presId="urn:microsoft.com/office/officeart/2005/8/layout/hierarchy2"/>
    <dgm:cxn modelId="{2FD19F46-0786-472C-A0F2-D22EE86E1AF7}" type="presParOf" srcId="{5AA59229-A3D9-40D0-802E-859B1B98E888}" destId="{121D4194-1A33-4FBD-9A64-EC65C66B91AA}" srcOrd="0" destOrd="0" presId="urn:microsoft.com/office/officeart/2005/8/layout/hierarchy2"/>
    <dgm:cxn modelId="{35554BBF-5642-4CEB-9204-081BA23AE575}" type="presParOf" srcId="{0A86AC4B-D84C-440D-905A-616E8FE3D96E}" destId="{DDD63023-4581-43A5-B1A4-440011B12D41}" srcOrd="3" destOrd="0" presId="urn:microsoft.com/office/officeart/2005/8/layout/hierarchy2"/>
    <dgm:cxn modelId="{81553BE0-81C2-46F1-B311-392B8FDCA808}" type="presParOf" srcId="{DDD63023-4581-43A5-B1A4-440011B12D41}" destId="{860E2ECD-7113-4813-A213-DD31B8A70CE1}" srcOrd="0" destOrd="0" presId="urn:microsoft.com/office/officeart/2005/8/layout/hierarchy2"/>
    <dgm:cxn modelId="{5D743D2E-F4FD-404A-933E-119747DF0434}" type="presParOf" srcId="{DDD63023-4581-43A5-B1A4-440011B12D41}" destId="{705A024E-3EBB-40E8-B837-9EE98BB3868A}" srcOrd="1" destOrd="0" presId="urn:microsoft.com/office/officeart/2005/8/layout/hierarchy2"/>
    <dgm:cxn modelId="{03BA79ED-86FF-4992-9618-D314FDD26257}" type="presParOf" srcId="{28CE1946-03A7-468C-B9B6-288AF53E9DA7}" destId="{8893106F-A7AC-4114-B92C-A7B9EBE7D1CD}" srcOrd="2" destOrd="0" presId="urn:microsoft.com/office/officeart/2005/8/layout/hierarchy2"/>
    <dgm:cxn modelId="{5EAD4F9B-5E1C-4A56-ADFD-67BD800E4F15}" type="presParOf" srcId="{8893106F-A7AC-4114-B92C-A7B9EBE7D1CD}" destId="{E49E70D6-E395-4DCA-8C79-AB92462CF905}" srcOrd="0" destOrd="0" presId="urn:microsoft.com/office/officeart/2005/8/layout/hierarchy2"/>
    <dgm:cxn modelId="{B2F699A4-C75E-4EA4-9E33-7C4C6EA1C98E}" type="presParOf" srcId="{28CE1946-03A7-468C-B9B6-288AF53E9DA7}" destId="{D39FE0F0-817C-4386-B70C-9185DF6EA5C0}" srcOrd="3" destOrd="0" presId="urn:microsoft.com/office/officeart/2005/8/layout/hierarchy2"/>
    <dgm:cxn modelId="{075DC2DC-09C7-46A1-BC70-093B6A204304}" type="presParOf" srcId="{D39FE0F0-817C-4386-B70C-9185DF6EA5C0}" destId="{1BE8F357-6870-486B-A92F-D298C8BC953E}" srcOrd="0" destOrd="0" presId="urn:microsoft.com/office/officeart/2005/8/layout/hierarchy2"/>
    <dgm:cxn modelId="{64C11521-374B-4E06-8DD0-48208FC23CA3}" type="presParOf" srcId="{D39FE0F0-817C-4386-B70C-9185DF6EA5C0}" destId="{45412FCC-A815-43C0-9B24-C30CBB939CA0}" srcOrd="1" destOrd="0" presId="urn:microsoft.com/office/officeart/2005/8/layout/hierarchy2"/>
    <dgm:cxn modelId="{B66FA829-6A51-49B2-83FE-94FE412C4572}" type="presParOf" srcId="{45412FCC-A815-43C0-9B24-C30CBB939CA0}" destId="{29703C20-018C-419C-8FBA-435DE505D406}" srcOrd="0" destOrd="0" presId="urn:microsoft.com/office/officeart/2005/8/layout/hierarchy2"/>
    <dgm:cxn modelId="{69ABD171-2985-48DE-900C-9534E44AB0CA}" type="presParOf" srcId="{29703C20-018C-419C-8FBA-435DE505D406}" destId="{BBD784FF-9CCB-460F-B229-9DC5A7C17705}" srcOrd="0" destOrd="0" presId="urn:microsoft.com/office/officeart/2005/8/layout/hierarchy2"/>
    <dgm:cxn modelId="{23B263FE-012F-4433-A7EE-431E4909A2B1}" type="presParOf" srcId="{45412FCC-A815-43C0-9B24-C30CBB939CA0}" destId="{64449E67-0EBD-47C3-B276-E8A2794D883C}" srcOrd="1" destOrd="0" presId="urn:microsoft.com/office/officeart/2005/8/layout/hierarchy2"/>
    <dgm:cxn modelId="{CE71C067-A7F6-4D7A-8C0E-31A4A6CEFAFD}" type="presParOf" srcId="{64449E67-0EBD-47C3-B276-E8A2794D883C}" destId="{31C1DD1B-772B-42AE-BEEE-62A2446A9103}" srcOrd="0" destOrd="0" presId="urn:microsoft.com/office/officeart/2005/8/layout/hierarchy2"/>
    <dgm:cxn modelId="{CF7254F5-4A2F-4F95-84FE-F6BFD4D726F2}" type="presParOf" srcId="{64449E67-0EBD-47C3-B276-E8A2794D883C}" destId="{08411423-CE82-41FA-BD3B-BF8CDEA70525}" srcOrd="1" destOrd="0" presId="urn:microsoft.com/office/officeart/2005/8/layout/hierarchy2"/>
    <dgm:cxn modelId="{3527AB6B-2A13-4846-BA2F-F81893A795ED}" type="presParOf" srcId="{45412FCC-A815-43C0-9B24-C30CBB939CA0}" destId="{3B229C15-2105-4537-AD9B-8FF6D8CA5EF5}" srcOrd="2" destOrd="0" presId="urn:microsoft.com/office/officeart/2005/8/layout/hierarchy2"/>
    <dgm:cxn modelId="{FE95B949-DA0B-4B8C-A196-3C9FB67C5E53}" type="presParOf" srcId="{3B229C15-2105-4537-AD9B-8FF6D8CA5EF5}" destId="{1C567C55-0277-4CBB-B4E6-EF757C7B3E02}" srcOrd="0" destOrd="0" presId="urn:microsoft.com/office/officeart/2005/8/layout/hierarchy2"/>
    <dgm:cxn modelId="{9DA20AED-83FE-4046-8CF8-B2A7A774F522}" type="presParOf" srcId="{45412FCC-A815-43C0-9B24-C30CBB939CA0}" destId="{C64660D2-771C-4FF5-A863-D2E502B4DE56}" srcOrd="3" destOrd="0" presId="urn:microsoft.com/office/officeart/2005/8/layout/hierarchy2"/>
    <dgm:cxn modelId="{30540B7B-DDD3-4F86-87A8-19D7F1635F03}" type="presParOf" srcId="{C64660D2-771C-4FF5-A863-D2E502B4DE56}" destId="{0CD384B1-F039-493F-ABAD-6A3C5D7A87BC}" srcOrd="0" destOrd="0" presId="urn:microsoft.com/office/officeart/2005/8/layout/hierarchy2"/>
    <dgm:cxn modelId="{CE0D5B56-D39A-4599-9C2B-883688E0257C}" type="presParOf" srcId="{C64660D2-771C-4FF5-A863-D2E502B4DE56}" destId="{C7C9DDDC-DBE6-4ED6-871E-6A81F8283EC1}" srcOrd="1" destOrd="0" presId="urn:microsoft.com/office/officeart/2005/8/layout/hierarchy2"/>
    <dgm:cxn modelId="{EEC63A28-0CE2-4DE2-BE08-E212CFA359BC}" type="presParOf" srcId="{A4C0CF09-413F-453F-89FE-C208CC248DFA}" destId="{ACD65737-FB3D-481B-AA7B-1CCB52002E1A}" srcOrd="2" destOrd="0" presId="urn:microsoft.com/office/officeart/2005/8/layout/hierarchy2"/>
    <dgm:cxn modelId="{3902D2C1-79A0-4A02-99B0-361172A0C8BC}" type="presParOf" srcId="{ACD65737-FB3D-481B-AA7B-1CCB52002E1A}" destId="{CFBDCF6B-97EC-4C64-A3CE-3DA6CA3086DB}" srcOrd="0" destOrd="0" presId="urn:microsoft.com/office/officeart/2005/8/layout/hierarchy2"/>
    <dgm:cxn modelId="{55B44D50-A998-40FD-889F-F26E0B411F0B}" type="presParOf" srcId="{A4C0CF09-413F-453F-89FE-C208CC248DFA}" destId="{2B95F024-3C37-419E-9756-64346738A00A}" srcOrd="3" destOrd="0" presId="urn:microsoft.com/office/officeart/2005/8/layout/hierarchy2"/>
    <dgm:cxn modelId="{BA155D2A-A0F1-4660-9B65-4F233DA02CC1}" type="presParOf" srcId="{2B95F024-3C37-419E-9756-64346738A00A}" destId="{BDDC2D15-4264-403B-95D6-E68CF6CD7B5D}" srcOrd="0" destOrd="0" presId="urn:microsoft.com/office/officeart/2005/8/layout/hierarchy2"/>
    <dgm:cxn modelId="{E7ABF9E1-F4FC-4E5C-B7BD-6B252B92D41A}" type="presParOf" srcId="{2B95F024-3C37-419E-9756-64346738A00A}" destId="{93EDC5B6-C52B-44A5-88A1-F8F46879C106}" srcOrd="1" destOrd="0" presId="urn:microsoft.com/office/officeart/2005/8/layout/hierarchy2"/>
    <dgm:cxn modelId="{3044DBAF-46D4-4800-8BB7-69085B203474}" type="presParOf" srcId="{93EDC5B6-C52B-44A5-88A1-F8F46879C106}" destId="{FFD8C064-86B0-438D-8A52-9AE31CF50425}" srcOrd="0" destOrd="0" presId="urn:microsoft.com/office/officeart/2005/8/layout/hierarchy2"/>
    <dgm:cxn modelId="{F890798B-AA77-4611-9D38-28CEA5E998DD}" type="presParOf" srcId="{FFD8C064-86B0-438D-8A52-9AE31CF50425}" destId="{1EB9B309-DD38-41D5-B566-123E11CDA74D}" srcOrd="0" destOrd="0" presId="urn:microsoft.com/office/officeart/2005/8/layout/hierarchy2"/>
    <dgm:cxn modelId="{5EF9FDFD-7136-4C3D-B148-6F7CC55E882B}" type="presParOf" srcId="{93EDC5B6-C52B-44A5-88A1-F8F46879C106}" destId="{05E3D6EA-620D-4E77-AA91-018E03B82E4A}" srcOrd="1" destOrd="0" presId="urn:microsoft.com/office/officeart/2005/8/layout/hierarchy2"/>
    <dgm:cxn modelId="{38B2BA98-DAD2-4F99-AC09-5EEC9222FEBD}" type="presParOf" srcId="{05E3D6EA-620D-4E77-AA91-018E03B82E4A}" destId="{A972B3AC-6DFC-4661-AA3A-3F85A1D58DBC}" srcOrd="0" destOrd="0" presId="urn:microsoft.com/office/officeart/2005/8/layout/hierarchy2"/>
    <dgm:cxn modelId="{29C37D3F-A6BC-4EEA-BC55-5FE3E0E01EF0}" type="presParOf" srcId="{05E3D6EA-620D-4E77-AA91-018E03B82E4A}" destId="{8A17E99A-AA1E-4646-909A-4216496B5534}" srcOrd="1" destOrd="0" presId="urn:microsoft.com/office/officeart/2005/8/layout/hierarchy2"/>
    <dgm:cxn modelId="{A3321AAE-4B96-48F6-B723-A7C5CB1FBDA0}" type="presParOf" srcId="{93EDC5B6-C52B-44A5-88A1-F8F46879C106}" destId="{D9FDD545-8422-47B6-81F8-B5A36C4AEB97}" srcOrd="2" destOrd="0" presId="urn:microsoft.com/office/officeart/2005/8/layout/hierarchy2"/>
    <dgm:cxn modelId="{B2A0B41C-3CDB-4CC9-8A78-4814ADB2B723}" type="presParOf" srcId="{D9FDD545-8422-47B6-81F8-B5A36C4AEB97}" destId="{58C69B31-95D3-4038-8E00-69A090042B27}" srcOrd="0" destOrd="0" presId="urn:microsoft.com/office/officeart/2005/8/layout/hierarchy2"/>
    <dgm:cxn modelId="{23E99DCE-4558-4300-8D28-77F38B95B929}" type="presParOf" srcId="{93EDC5B6-C52B-44A5-88A1-F8F46879C106}" destId="{1818B6D7-C94C-4D8E-B413-3EB182403063}" srcOrd="3" destOrd="0" presId="urn:microsoft.com/office/officeart/2005/8/layout/hierarchy2"/>
    <dgm:cxn modelId="{54FCD750-DBD5-4792-A4AB-C081BC829E14}" type="presParOf" srcId="{1818B6D7-C94C-4D8E-B413-3EB182403063}" destId="{5183065B-3539-4230-BCA6-315979E5E406}" srcOrd="0" destOrd="0" presId="urn:microsoft.com/office/officeart/2005/8/layout/hierarchy2"/>
    <dgm:cxn modelId="{6803DA1C-7E50-4C9A-8843-7FAB2F16F095}" type="presParOf" srcId="{1818B6D7-C94C-4D8E-B413-3EB182403063}" destId="{7C579E30-CCB7-4477-AB07-9578AC4A92CE}" srcOrd="1" destOrd="0" presId="urn:microsoft.com/office/officeart/2005/8/layout/hierarchy2"/>
    <dgm:cxn modelId="{0A2BA98C-C1E4-495D-9025-95E529139649}" type="presParOf" srcId="{93EDC5B6-C52B-44A5-88A1-F8F46879C106}" destId="{8453D205-E90D-4F14-9023-2819034DD674}" srcOrd="4" destOrd="0" presId="urn:microsoft.com/office/officeart/2005/8/layout/hierarchy2"/>
    <dgm:cxn modelId="{54856DBA-8ACA-4966-9800-BE787DB78BE7}" type="presParOf" srcId="{8453D205-E90D-4F14-9023-2819034DD674}" destId="{844DBDDC-4BA4-4D4F-9428-69487C20CBAA}" srcOrd="0" destOrd="0" presId="urn:microsoft.com/office/officeart/2005/8/layout/hierarchy2"/>
    <dgm:cxn modelId="{107B8BC0-D14B-4050-9429-C108E9A4FF85}" type="presParOf" srcId="{93EDC5B6-C52B-44A5-88A1-F8F46879C106}" destId="{4F2385C4-E2BC-47BD-ABCD-995B6D743859}" srcOrd="5" destOrd="0" presId="urn:microsoft.com/office/officeart/2005/8/layout/hierarchy2"/>
    <dgm:cxn modelId="{8C27E765-9AD7-4E21-A283-3338F6B77673}" type="presParOf" srcId="{4F2385C4-E2BC-47BD-ABCD-995B6D743859}" destId="{6DBEDB27-68B8-4379-8BDC-07BA04EAEAFB}" srcOrd="0" destOrd="0" presId="urn:microsoft.com/office/officeart/2005/8/layout/hierarchy2"/>
    <dgm:cxn modelId="{23F0E105-B5FC-4DBE-9562-C082901AF5FE}" type="presParOf" srcId="{4F2385C4-E2BC-47BD-ABCD-995B6D743859}" destId="{55ECE4AE-5BAE-4170-B219-51F0645DF50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2C1CEF-70E4-44FC-868E-B880A5D6EA69}">
      <dsp:nvSpPr>
        <dsp:cNvPr id="0" name=""/>
        <dsp:cNvSpPr/>
      </dsp:nvSpPr>
      <dsp:spPr>
        <a:xfrm>
          <a:off x="598737" y="4205"/>
          <a:ext cx="1235100" cy="617550"/>
        </a:xfrm>
        <a:prstGeom prst="roundRect">
          <a:avLst>
            <a:gd name="adj" fmla="val 10000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PBI</a:t>
          </a:r>
          <a:endParaRPr lang="id-ID" sz="1400" kern="1200" dirty="0"/>
        </a:p>
      </dsp:txBody>
      <dsp:txXfrm>
        <a:off x="598737" y="4205"/>
        <a:ext cx="1235100" cy="617550"/>
      </dsp:txXfrm>
    </dsp:sp>
    <dsp:sp modelId="{531AD24D-669A-4EAA-9215-3A1B8852490B}">
      <dsp:nvSpPr>
        <dsp:cNvPr id="0" name=""/>
        <dsp:cNvSpPr/>
      </dsp:nvSpPr>
      <dsp:spPr>
        <a:xfrm>
          <a:off x="1833838" y="302378"/>
          <a:ext cx="494040" cy="21204"/>
        </a:xfrm>
        <a:custGeom>
          <a:avLst/>
          <a:gdLst/>
          <a:ahLst/>
          <a:cxnLst/>
          <a:rect l="0" t="0" r="0" b="0"/>
          <a:pathLst>
            <a:path>
              <a:moveTo>
                <a:pt x="0" y="10602"/>
              </a:moveTo>
              <a:lnTo>
                <a:pt x="494040" y="1060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2068507" y="300630"/>
        <a:ext cx="24702" cy="24702"/>
      </dsp:txXfrm>
    </dsp:sp>
    <dsp:sp modelId="{6435C098-F74E-4F4C-A486-BBC219398D4E}">
      <dsp:nvSpPr>
        <dsp:cNvPr id="0" name=""/>
        <dsp:cNvSpPr/>
      </dsp:nvSpPr>
      <dsp:spPr>
        <a:xfrm>
          <a:off x="2327878" y="4205"/>
          <a:ext cx="2582707" cy="617550"/>
        </a:xfrm>
        <a:prstGeom prst="roundRect">
          <a:avLst>
            <a:gd name="adj" fmla="val 10000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Dibayar Pemerintah : 19,225/pmpm</a:t>
          </a:r>
          <a:endParaRPr lang="id-ID" sz="1600" kern="1200" dirty="0"/>
        </a:p>
      </dsp:txBody>
      <dsp:txXfrm>
        <a:off x="2327878" y="4205"/>
        <a:ext cx="2582707" cy="617550"/>
      </dsp:txXfrm>
    </dsp:sp>
    <dsp:sp modelId="{470038DE-4240-41F6-9709-F99516E627CE}">
      <dsp:nvSpPr>
        <dsp:cNvPr id="0" name=""/>
        <dsp:cNvSpPr/>
      </dsp:nvSpPr>
      <dsp:spPr>
        <a:xfrm>
          <a:off x="598737" y="2844938"/>
          <a:ext cx="1235100" cy="6175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Non PBI</a:t>
          </a:r>
          <a:endParaRPr lang="id-ID" sz="1400" kern="1200" dirty="0"/>
        </a:p>
      </dsp:txBody>
      <dsp:txXfrm>
        <a:off x="598737" y="2844938"/>
        <a:ext cx="1235100" cy="617550"/>
      </dsp:txXfrm>
    </dsp:sp>
    <dsp:sp modelId="{62148D00-5515-4EBA-8464-922AFE280010}">
      <dsp:nvSpPr>
        <dsp:cNvPr id="0" name=""/>
        <dsp:cNvSpPr/>
      </dsp:nvSpPr>
      <dsp:spPr>
        <a:xfrm rot="17692822">
          <a:off x="1493728" y="2610473"/>
          <a:ext cx="1174259" cy="21204"/>
        </a:xfrm>
        <a:custGeom>
          <a:avLst/>
          <a:gdLst/>
          <a:ahLst/>
          <a:cxnLst/>
          <a:rect l="0" t="0" r="0" b="0"/>
          <a:pathLst>
            <a:path>
              <a:moveTo>
                <a:pt x="0" y="10602"/>
              </a:moveTo>
              <a:lnTo>
                <a:pt x="1174259" y="1060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 rot="17692822">
        <a:off x="2051502" y="2591719"/>
        <a:ext cx="58712" cy="58712"/>
      </dsp:txXfrm>
    </dsp:sp>
    <dsp:sp modelId="{EDD1A5AE-DBB5-4928-895F-F1E5CC41BD33}">
      <dsp:nvSpPr>
        <dsp:cNvPr id="0" name=""/>
        <dsp:cNvSpPr/>
      </dsp:nvSpPr>
      <dsp:spPr>
        <a:xfrm>
          <a:off x="2327878" y="1779663"/>
          <a:ext cx="1235100" cy="61755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PPU (Pekerja Penerima Upah)</a:t>
          </a:r>
          <a:endParaRPr lang="id-ID" sz="1400" kern="1200" dirty="0"/>
        </a:p>
      </dsp:txBody>
      <dsp:txXfrm>
        <a:off x="2327878" y="1779663"/>
        <a:ext cx="1235100" cy="617550"/>
      </dsp:txXfrm>
    </dsp:sp>
    <dsp:sp modelId="{D4224CEF-8B89-465A-8D43-D131B63F1D0E}">
      <dsp:nvSpPr>
        <dsp:cNvPr id="0" name=""/>
        <dsp:cNvSpPr/>
      </dsp:nvSpPr>
      <dsp:spPr>
        <a:xfrm rot="18289469">
          <a:off x="3377439" y="1722744"/>
          <a:ext cx="865121" cy="21204"/>
        </a:xfrm>
        <a:custGeom>
          <a:avLst/>
          <a:gdLst/>
          <a:ahLst/>
          <a:cxnLst/>
          <a:rect l="0" t="0" r="0" b="0"/>
          <a:pathLst>
            <a:path>
              <a:moveTo>
                <a:pt x="0" y="10602"/>
              </a:moveTo>
              <a:lnTo>
                <a:pt x="865121" y="1060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 rot="18289469">
        <a:off x="3788371" y="1711719"/>
        <a:ext cx="43256" cy="43256"/>
      </dsp:txXfrm>
    </dsp:sp>
    <dsp:sp modelId="{BBD234C0-FFDF-4CE5-8C90-F8A7ABBC058A}">
      <dsp:nvSpPr>
        <dsp:cNvPr id="0" name=""/>
        <dsp:cNvSpPr/>
      </dsp:nvSpPr>
      <dsp:spPr>
        <a:xfrm>
          <a:off x="4057020" y="1069480"/>
          <a:ext cx="1235100" cy="61755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APBN/ APBD</a:t>
          </a:r>
          <a:endParaRPr lang="id-ID" sz="1400" kern="1200" dirty="0"/>
        </a:p>
      </dsp:txBody>
      <dsp:txXfrm>
        <a:off x="4057020" y="1069480"/>
        <a:ext cx="1235100" cy="617550"/>
      </dsp:txXfrm>
    </dsp:sp>
    <dsp:sp modelId="{CD199E2B-B339-465C-95DA-5990458CCBE9}">
      <dsp:nvSpPr>
        <dsp:cNvPr id="0" name=""/>
        <dsp:cNvSpPr/>
      </dsp:nvSpPr>
      <dsp:spPr>
        <a:xfrm rot="19457599">
          <a:off x="5234935" y="1190107"/>
          <a:ext cx="608412" cy="21204"/>
        </a:xfrm>
        <a:custGeom>
          <a:avLst/>
          <a:gdLst/>
          <a:ahLst/>
          <a:cxnLst/>
          <a:rect l="0" t="0" r="0" b="0"/>
          <a:pathLst>
            <a:path>
              <a:moveTo>
                <a:pt x="0" y="10602"/>
              </a:moveTo>
              <a:lnTo>
                <a:pt x="608412" y="1060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 rot="19457599">
        <a:off x="5523931" y="1185499"/>
        <a:ext cx="30420" cy="30420"/>
      </dsp:txXfrm>
    </dsp:sp>
    <dsp:sp modelId="{26B30685-E6AB-4808-AF88-5D6BFB1F9678}">
      <dsp:nvSpPr>
        <dsp:cNvPr id="0" name=""/>
        <dsp:cNvSpPr/>
      </dsp:nvSpPr>
      <dsp:spPr>
        <a:xfrm>
          <a:off x="5786161" y="714388"/>
          <a:ext cx="1235100" cy="61755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3% Pemerintah</a:t>
          </a:r>
          <a:endParaRPr lang="id-ID" sz="1400" kern="1200" dirty="0"/>
        </a:p>
      </dsp:txBody>
      <dsp:txXfrm>
        <a:off x="5786161" y="714388"/>
        <a:ext cx="1235100" cy="617550"/>
      </dsp:txXfrm>
    </dsp:sp>
    <dsp:sp modelId="{5AA59229-A3D9-40D0-802E-859B1B98E888}">
      <dsp:nvSpPr>
        <dsp:cNvPr id="0" name=""/>
        <dsp:cNvSpPr/>
      </dsp:nvSpPr>
      <dsp:spPr>
        <a:xfrm rot="2142401">
          <a:off x="5234935" y="1545198"/>
          <a:ext cx="608412" cy="21204"/>
        </a:xfrm>
        <a:custGeom>
          <a:avLst/>
          <a:gdLst/>
          <a:ahLst/>
          <a:cxnLst/>
          <a:rect l="0" t="0" r="0" b="0"/>
          <a:pathLst>
            <a:path>
              <a:moveTo>
                <a:pt x="0" y="10602"/>
              </a:moveTo>
              <a:lnTo>
                <a:pt x="608412" y="1060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 rot="2142401">
        <a:off x="5523931" y="1540591"/>
        <a:ext cx="30420" cy="30420"/>
      </dsp:txXfrm>
    </dsp:sp>
    <dsp:sp modelId="{860E2ECD-7113-4813-A213-DD31B8A70CE1}">
      <dsp:nvSpPr>
        <dsp:cNvPr id="0" name=""/>
        <dsp:cNvSpPr/>
      </dsp:nvSpPr>
      <dsp:spPr>
        <a:xfrm>
          <a:off x="5786161" y="1424571"/>
          <a:ext cx="1235100" cy="61755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2%  Pekerja</a:t>
          </a:r>
          <a:endParaRPr lang="id-ID" sz="1400" kern="1200" dirty="0"/>
        </a:p>
      </dsp:txBody>
      <dsp:txXfrm>
        <a:off x="5786161" y="1424571"/>
        <a:ext cx="1235100" cy="617550"/>
      </dsp:txXfrm>
    </dsp:sp>
    <dsp:sp modelId="{8893106F-A7AC-4114-B92C-A7B9EBE7D1CD}">
      <dsp:nvSpPr>
        <dsp:cNvPr id="0" name=""/>
        <dsp:cNvSpPr/>
      </dsp:nvSpPr>
      <dsp:spPr>
        <a:xfrm rot="3310531">
          <a:off x="3377439" y="2432927"/>
          <a:ext cx="865121" cy="21204"/>
        </a:xfrm>
        <a:custGeom>
          <a:avLst/>
          <a:gdLst/>
          <a:ahLst/>
          <a:cxnLst/>
          <a:rect l="0" t="0" r="0" b="0"/>
          <a:pathLst>
            <a:path>
              <a:moveTo>
                <a:pt x="0" y="10602"/>
              </a:moveTo>
              <a:lnTo>
                <a:pt x="865121" y="1060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 rot="3310531">
        <a:off x="3788371" y="2421902"/>
        <a:ext cx="43256" cy="43256"/>
      </dsp:txXfrm>
    </dsp:sp>
    <dsp:sp modelId="{1BE8F357-6870-486B-A92F-D298C8BC953E}">
      <dsp:nvSpPr>
        <dsp:cNvPr id="0" name=""/>
        <dsp:cNvSpPr/>
      </dsp:nvSpPr>
      <dsp:spPr>
        <a:xfrm>
          <a:off x="4057020" y="2489846"/>
          <a:ext cx="1235100" cy="61755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Swasta</a:t>
          </a:r>
          <a:endParaRPr lang="id-ID" sz="1400" kern="1200" dirty="0"/>
        </a:p>
      </dsp:txBody>
      <dsp:txXfrm>
        <a:off x="4057020" y="2489846"/>
        <a:ext cx="1235100" cy="617550"/>
      </dsp:txXfrm>
    </dsp:sp>
    <dsp:sp modelId="{29703C20-018C-419C-8FBA-435DE505D406}">
      <dsp:nvSpPr>
        <dsp:cNvPr id="0" name=""/>
        <dsp:cNvSpPr/>
      </dsp:nvSpPr>
      <dsp:spPr>
        <a:xfrm rot="19457599">
          <a:off x="5234935" y="2610473"/>
          <a:ext cx="608412" cy="21204"/>
        </a:xfrm>
        <a:custGeom>
          <a:avLst/>
          <a:gdLst/>
          <a:ahLst/>
          <a:cxnLst/>
          <a:rect l="0" t="0" r="0" b="0"/>
          <a:pathLst>
            <a:path>
              <a:moveTo>
                <a:pt x="0" y="10602"/>
              </a:moveTo>
              <a:lnTo>
                <a:pt x="608412" y="1060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 rot="19457599">
        <a:off x="5523931" y="2605865"/>
        <a:ext cx="30420" cy="30420"/>
      </dsp:txXfrm>
    </dsp:sp>
    <dsp:sp modelId="{31C1DD1B-772B-42AE-BEEE-62A2446A9103}">
      <dsp:nvSpPr>
        <dsp:cNvPr id="0" name=""/>
        <dsp:cNvSpPr/>
      </dsp:nvSpPr>
      <dsp:spPr>
        <a:xfrm>
          <a:off x="5786161" y="2134754"/>
          <a:ext cx="1235100" cy="61755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4% Pemberi Kerja</a:t>
          </a:r>
          <a:endParaRPr lang="id-ID" sz="1400" kern="1200" dirty="0"/>
        </a:p>
      </dsp:txBody>
      <dsp:txXfrm>
        <a:off x="5786161" y="2134754"/>
        <a:ext cx="1235100" cy="617550"/>
      </dsp:txXfrm>
    </dsp:sp>
    <dsp:sp modelId="{3B229C15-2105-4537-AD9B-8FF6D8CA5EF5}">
      <dsp:nvSpPr>
        <dsp:cNvPr id="0" name=""/>
        <dsp:cNvSpPr/>
      </dsp:nvSpPr>
      <dsp:spPr>
        <a:xfrm rot="2142401">
          <a:off x="5234935" y="2965565"/>
          <a:ext cx="608412" cy="21204"/>
        </a:xfrm>
        <a:custGeom>
          <a:avLst/>
          <a:gdLst/>
          <a:ahLst/>
          <a:cxnLst/>
          <a:rect l="0" t="0" r="0" b="0"/>
          <a:pathLst>
            <a:path>
              <a:moveTo>
                <a:pt x="0" y="10602"/>
              </a:moveTo>
              <a:lnTo>
                <a:pt x="608412" y="1060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 rot="2142401">
        <a:off x="5523931" y="2960957"/>
        <a:ext cx="30420" cy="30420"/>
      </dsp:txXfrm>
    </dsp:sp>
    <dsp:sp modelId="{0CD384B1-F039-493F-ABAD-6A3C5D7A87BC}">
      <dsp:nvSpPr>
        <dsp:cNvPr id="0" name=""/>
        <dsp:cNvSpPr/>
      </dsp:nvSpPr>
      <dsp:spPr>
        <a:xfrm>
          <a:off x="5786161" y="2844938"/>
          <a:ext cx="1235100" cy="61755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0,5%  Pekerja</a:t>
          </a:r>
          <a:endParaRPr lang="id-ID" sz="1400" kern="1200" dirty="0"/>
        </a:p>
      </dsp:txBody>
      <dsp:txXfrm>
        <a:off x="5786161" y="2844938"/>
        <a:ext cx="1235100" cy="617550"/>
      </dsp:txXfrm>
    </dsp:sp>
    <dsp:sp modelId="{ACD65737-FB3D-481B-AA7B-1CCB52002E1A}">
      <dsp:nvSpPr>
        <dsp:cNvPr id="0" name=""/>
        <dsp:cNvSpPr/>
      </dsp:nvSpPr>
      <dsp:spPr>
        <a:xfrm rot="3907178">
          <a:off x="1493728" y="3675748"/>
          <a:ext cx="1174259" cy="21204"/>
        </a:xfrm>
        <a:custGeom>
          <a:avLst/>
          <a:gdLst/>
          <a:ahLst/>
          <a:cxnLst/>
          <a:rect l="0" t="0" r="0" b="0"/>
          <a:pathLst>
            <a:path>
              <a:moveTo>
                <a:pt x="0" y="10602"/>
              </a:moveTo>
              <a:lnTo>
                <a:pt x="1174259" y="1060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 rot="3907178">
        <a:off x="2051502" y="3656994"/>
        <a:ext cx="58712" cy="58712"/>
      </dsp:txXfrm>
    </dsp:sp>
    <dsp:sp modelId="{BDDC2D15-4264-403B-95D6-E68CF6CD7B5D}">
      <dsp:nvSpPr>
        <dsp:cNvPr id="0" name=""/>
        <dsp:cNvSpPr/>
      </dsp:nvSpPr>
      <dsp:spPr>
        <a:xfrm>
          <a:off x="2327878" y="3910212"/>
          <a:ext cx="1235100" cy="61755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PBPU &amp; BP</a:t>
          </a:r>
          <a:endParaRPr lang="id-ID" sz="1400" kern="1200" dirty="0"/>
        </a:p>
      </dsp:txBody>
      <dsp:txXfrm>
        <a:off x="2327878" y="3910212"/>
        <a:ext cx="1235100" cy="617550"/>
      </dsp:txXfrm>
    </dsp:sp>
    <dsp:sp modelId="{FFD8C064-86B0-438D-8A52-9AE31CF50425}">
      <dsp:nvSpPr>
        <dsp:cNvPr id="0" name=""/>
        <dsp:cNvSpPr/>
      </dsp:nvSpPr>
      <dsp:spPr>
        <a:xfrm rot="18289469">
          <a:off x="3377439" y="3853293"/>
          <a:ext cx="865121" cy="21204"/>
        </a:xfrm>
        <a:custGeom>
          <a:avLst/>
          <a:gdLst/>
          <a:ahLst/>
          <a:cxnLst/>
          <a:rect l="0" t="0" r="0" b="0"/>
          <a:pathLst>
            <a:path>
              <a:moveTo>
                <a:pt x="0" y="10602"/>
              </a:moveTo>
              <a:lnTo>
                <a:pt x="865121" y="1060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 rot="18289469">
        <a:off x="3788371" y="3842268"/>
        <a:ext cx="43256" cy="43256"/>
      </dsp:txXfrm>
    </dsp:sp>
    <dsp:sp modelId="{A972B3AC-6DFC-4661-AA3A-3F85A1D58DBC}">
      <dsp:nvSpPr>
        <dsp:cNvPr id="0" name=""/>
        <dsp:cNvSpPr/>
      </dsp:nvSpPr>
      <dsp:spPr>
        <a:xfrm>
          <a:off x="4057020" y="3200029"/>
          <a:ext cx="1235100" cy="61755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Kelas I : 59.500 pmpm</a:t>
          </a:r>
          <a:endParaRPr lang="id-ID" sz="1400" kern="1200" dirty="0"/>
        </a:p>
      </dsp:txBody>
      <dsp:txXfrm>
        <a:off x="4057020" y="3200029"/>
        <a:ext cx="1235100" cy="617550"/>
      </dsp:txXfrm>
    </dsp:sp>
    <dsp:sp modelId="{D9FDD545-8422-47B6-81F8-B5A36C4AEB97}">
      <dsp:nvSpPr>
        <dsp:cNvPr id="0" name=""/>
        <dsp:cNvSpPr/>
      </dsp:nvSpPr>
      <dsp:spPr>
        <a:xfrm>
          <a:off x="3562979" y="4208385"/>
          <a:ext cx="494040" cy="21204"/>
        </a:xfrm>
        <a:custGeom>
          <a:avLst/>
          <a:gdLst/>
          <a:ahLst/>
          <a:cxnLst/>
          <a:rect l="0" t="0" r="0" b="0"/>
          <a:pathLst>
            <a:path>
              <a:moveTo>
                <a:pt x="0" y="10602"/>
              </a:moveTo>
              <a:lnTo>
                <a:pt x="494040" y="1060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3797648" y="4206636"/>
        <a:ext cx="24702" cy="24702"/>
      </dsp:txXfrm>
    </dsp:sp>
    <dsp:sp modelId="{5183065B-3539-4230-BCA6-315979E5E406}">
      <dsp:nvSpPr>
        <dsp:cNvPr id="0" name=""/>
        <dsp:cNvSpPr/>
      </dsp:nvSpPr>
      <dsp:spPr>
        <a:xfrm>
          <a:off x="4057020" y="3910212"/>
          <a:ext cx="1235100" cy="61755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Kelas II : 42.500 pmpm</a:t>
          </a:r>
          <a:endParaRPr lang="id-ID" sz="1400" kern="1200" dirty="0"/>
        </a:p>
      </dsp:txBody>
      <dsp:txXfrm>
        <a:off x="4057020" y="3910212"/>
        <a:ext cx="1235100" cy="617550"/>
      </dsp:txXfrm>
    </dsp:sp>
    <dsp:sp modelId="{8453D205-E90D-4F14-9023-2819034DD674}">
      <dsp:nvSpPr>
        <dsp:cNvPr id="0" name=""/>
        <dsp:cNvSpPr/>
      </dsp:nvSpPr>
      <dsp:spPr>
        <a:xfrm rot="3310531">
          <a:off x="3377439" y="4563476"/>
          <a:ext cx="865121" cy="21204"/>
        </a:xfrm>
        <a:custGeom>
          <a:avLst/>
          <a:gdLst/>
          <a:ahLst/>
          <a:cxnLst/>
          <a:rect l="0" t="0" r="0" b="0"/>
          <a:pathLst>
            <a:path>
              <a:moveTo>
                <a:pt x="0" y="10602"/>
              </a:moveTo>
              <a:lnTo>
                <a:pt x="865121" y="1060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 rot="3310531">
        <a:off x="3788371" y="4552451"/>
        <a:ext cx="43256" cy="43256"/>
      </dsp:txXfrm>
    </dsp:sp>
    <dsp:sp modelId="{6DBEDB27-68B8-4379-8BDC-07BA04EAEAFB}">
      <dsp:nvSpPr>
        <dsp:cNvPr id="0" name=""/>
        <dsp:cNvSpPr/>
      </dsp:nvSpPr>
      <dsp:spPr>
        <a:xfrm>
          <a:off x="4057020" y="4620395"/>
          <a:ext cx="1235100" cy="61755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smtClean="0"/>
            <a:t>Kelas </a:t>
          </a:r>
          <a:r>
            <a:rPr lang="en-US" sz="1400" kern="1200" smtClean="0"/>
            <a:t>III</a:t>
          </a:r>
          <a:r>
            <a:rPr lang="id-ID" sz="1400" kern="1200" smtClean="0"/>
            <a:t>: </a:t>
          </a:r>
          <a:r>
            <a:rPr lang="id-ID" sz="1400" kern="1200" dirty="0" smtClean="0"/>
            <a:t>25.500 pmpm</a:t>
          </a:r>
          <a:endParaRPr lang="id-ID" sz="1400" kern="1200" dirty="0"/>
        </a:p>
      </dsp:txBody>
      <dsp:txXfrm>
        <a:off x="4057020" y="4620395"/>
        <a:ext cx="1235100" cy="617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394A928-E084-4CA6-88F3-8A81AC091667}" type="datetimeFigureOut">
              <a:rPr lang="en-US"/>
              <a:pPr>
                <a:defRPr/>
              </a:pPr>
              <a:t>13/02/2015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A2919F-F717-4646-A7A8-DCBD1C1F6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A70B99-0255-47DE-B204-68D874C879F9}" type="slidenum">
              <a:rPr lang="id-ID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id-ID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18" tIns="45708" rIns="91418" bIns="4570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d-ID" altLang="id-ID" smtClean="0"/>
              <a:t>by-danie@ptaskes.com, Dept. Administrasi Kepesertaan – Grup Kepesertaan</a:t>
            </a:r>
          </a:p>
          <a:p>
            <a:pPr eaLnBrk="1" hangingPunct="1">
              <a:spcBef>
                <a:spcPct val="0"/>
              </a:spcBef>
            </a:pPr>
            <a:endParaRPr lang="id-ID" altLang="id-ID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9DF46E-25EF-4A8C-8E60-8AED330E0DF2}" type="slidenum">
              <a:rPr lang="en-US" altLang="id-ID" smtClean="0">
                <a:solidFill>
                  <a:srgbClr val="000000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altLang="id-ID" smtClean="0">
              <a:solidFill>
                <a:srgbClr val="000000"/>
              </a:solidFill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473FAC-73D6-4ADC-A7AF-B4B409AE566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3F78BA-1A26-4BAF-9483-EE9163F0A57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1B5366-3BC2-4A57-B7E7-84E6D5FC440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ea typeface="MS PGothic" pitchFamily="34" charset="-128"/>
              </a:rPr>
              <a:t>Sesuai dengan rekomendasi Perhimpunan Peneliti Hati Indonesia dan Komite Formularium Nasional, penyakit sirosis tidak dapat dilakukan rujuk balik ke Faskes Tingkat Pertama karena: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altLang="en-US" smtClean="0">
                <a:ea typeface="MS PGothic" pitchFamily="34" charset="-128"/>
              </a:rPr>
              <a:t>Sirosis hepatis merupakan penyakit yang tidak </a:t>
            </a:r>
            <a:r>
              <a:rPr lang="en-US" altLang="en-US" i="1" smtClean="0">
                <a:ea typeface="MS PGothic" pitchFamily="34" charset="-128"/>
              </a:rPr>
              <a:t>curable</a:t>
            </a:r>
            <a:r>
              <a:rPr lang="en-US" altLang="en-US" smtClean="0">
                <a:ea typeface="MS PGothic" pitchFamily="34" charset="-128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altLang="en-US" smtClean="0">
                <a:ea typeface="MS PGothic" pitchFamily="34" charset="-128"/>
              </a:rPr>
              <a:t>Tidak ada obat untuk sirosis hepatis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altLang="en-US" smtClean="0">
                <a:ea typeface="MS PGothic" pitchFamily="34" charset="-128"/>
              </a:rPr>
              <a:t>Setiap gejala yang timbul mengarah kegawatdaruratan (misal: </a:t>
            </a:r>
            <a:r>
              <a:rPr lang="en-US" altLang="en-US" i="1" smtClean="0">
                <a:ea typeface="MS PGothic" pitchFamily="34" charset="-128"/>
              </a:rPr>
              <a:t>esophageal bleeding</a:t>
            </a:r>
            <a:r>
              <a:rPr lang="en-US" altLang="en-US" smtClean="0">
                <a:ea typeface="MS PGothic" pitchFamily="34" charset="-128"/>
              </a:rPr>
              <a:t>) yang harus ditangani di Faskes Rujukan Tingkat Lanjutan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altLang="en-US" smtClean="0">
                <a:ea typeface="MS PGothic" pitchFamily="34" charset="-128"/>
              </a:rPr>
              <a:t>Tindakan-tindakan medik untuk menangani gejala umumnya hanya dapat dilakukan di Faskes Rujukan Tingkat Lanjutan.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ea typeface="MS PGothic" pitchFamily="34" charset="-128"/>
              </a:rPr>
              <a:t> 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>
              <a:ea typeface="MS PGothic" pitchFamily="34" charset="-128"/>
            </a:endParaRP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BA3A4E-A036-49FC-B7C9-B5B498833406}" type="slidenum">
              <a:rPr lang="id-ID" altLang="en-US" smtClean="0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id-ID" alt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0ACAEA-BFF9-40EF-939D-6B385DD0B55A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id-ID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 smtClean="0">
              <a:latin typeface="Arial" charset="0"/>
            </a:endParaRPr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493C8F-458B-49F8-811A-E8D46911BFD2}" type="slidenum">
              <a:rPr lang="id-ID" altLang="id-ID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id-ID" altLang="id-ID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823CE-70CF-4653-85C0-99F9BDA77F14}" type="datetimeFigureOut">
              <a:rPr lang="en-US"/>
              <a:pPr>
                <a:defRPr/>
              </a:pPr>
              <a:t>13/02/2015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7486B-DAEF-4236-98E6-9B73CFA6B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B91D7-C54B-407E-ACAE-F8205230479B}" type="datetimeFigureOut">
              <a:rPr lang="en-US"/>
              <a:pPr>
                <a:defRPr/>
              </a:pPr>
              <a:t>13/02/2015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0C446-FEC0-493D-A015-1A8D9D96FE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B0908-BA69-4F80-8E0E-990675B039B6}" type="datetimeFigureOut">
              <a:rPr lang="en-US"/>
              <a:pPr>
                <a:defRPr/>
              </a:pPr>
              <a:t>13/02/2015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C8BDF-F94E-4D12-A34A-950B57C59A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CD045-AA44-433A-938F-3DF2B879D737}" type="datetimeFigureOut">
              <a:rPr lang="en-US"/>
              <a:pPr>
                <a:defRPr/>
              </a:pPr>
              <a:t>13/02/2015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B57D0-5D0A-4050-BAB5-101528F8C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EB9F3-D956-43EE-91B8-DF2CB275F4FB}" type="datetimeFigureOut">
              <a:rPr lang="en-US"/>
              <a:pPr>
                <a:defRPr/>
              </a:pPr>
              <a:t>13/02/2015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8325F-22F5-4193-A477-7DF91DF83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BA502-11E7-4260-A99D-EE8C43788F79}" type="datetimeFigureOut">
              <a:rPr lang="en-US"/>
              <a:pPr>
                <a:defRPr/>
              </a:pPr>
              <a:t>13/02/2015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355AD-B958-4ED7-993C-FCCD13B7E6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CD49D-E88D-40AB-9225-E5182A4234F0}" type="datetimeFigureOut">
              <a:rPr lang="en-US"/>
              <a:pPr>
                <a:defRPr/>
              </a:pPr>
              <a:t>13/02/2015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CE680-2A56-4F41-B806-D109B14A9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7CA0E-22A8-481F-8A9F-F6DEA4D30AD4}" type="datetimeFigureOut">
              <a:rPr lang="en-US"/>
              <a:pPr>
                <a:defRPr/>
              </a:pPr>
              <a:t>13/02/2015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FC60B-1073-4E49-BF93-8CA4AD3326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F721F-A8EE-4822-9AF7-FBA91AC2FF68}" type="datetimeFigureOut">
              <a:rPr lang="en-US"/>
              <a:pPr>
                <a:defRPr/>
              </a:pPr>
              <a:t>13/02/2015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36860-99FF-4817-BF5D-B9E454582F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2B039-FE4A-40B6-A2AC-E2E0EBB52746}" type="datetimeFigureOut">
              <a:rPr lang="en-US"/>
              <a:pPr>
                <a:defRPr/>
              </a:pPr>
              <a:t>13/02/2015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CC154-0931-43C8-9083-35C69B5C8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2138F-D3BB-4080-AB6D-D026B28A1746}" type="datetimeFigureOut">
              <a:rPr lang="en-US"/>
              <a:pPr>
                <a:defRPr/>
              </a:pPr>
              <a:t>13/02/2015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2856B-A0C0-45A5-A9D7-B1C34BE55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EE4122-F97E-4407-9B5A-7232D2975FE5}" type="datetimeFigureOut">
              <a:rPr lang="en-US"/>
              <a:pPr>
                <a:defRPr/>
              </a:pPr>
              <a:t>13/02/2015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3F77C3-B8DB-47C6-8F2A-4F90EB00A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bpjs-kesehatan.go.id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325" y="306388"/>
            <a:ext cx="2428875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179388" y="1843088"/>
            <a:ext cx="8569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id-ID" altLang="id-ID" sz="4000">
                <a:latin typeface="Verdana" pitchFamily="34" charset="0"/>
              </a:rPr>
              <a:t>Operasionalisasi Manfaat JKN</a:t>
            </a:r>
            <a:endParaRPr lang="id-ID" altLang="id-ID" sz="2800">
              <a:latin typeface="Verdana" pitchFamily="34" charset="0"/>
            </a:endParaRPr>
          </a:p>
        </p:txBody>
      </p:sp>
      <p:sp>
        <p:nvSpPr>
          <p:cNvPr id="2053" name="Rectangle 8"/>
          <p:cNvSpPr>
            <a:spLocks noChangeArrowheads="1"/>
          </p:cNvSpPr>
          <p:nvPr/>
        </p:nvSpPr>
        <p:spPr bwMode="auto">
          <a:xfrm>
            <a:off x="630238" y="2482850"/>
            <a:ext cx="811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id-ID" sz="2400" i="1">
                <a:solidFill>
                  <a:srgbClr val="FF0000"/>
                </a:solidFill>
                <a:latin typeface="Calibri" pitchFamily="34" charset="0"/>
              </a:rPr>
              <a:t>“</a:t>
            </a:r>
            <a:r>
              <a:rPr lang="id-ID" altLang="id-ID" sz="2400" i="1">
                <a:solidFill>
                  <a:srgbClr val="FF0000"/>
                </a:solidFill>
                <a:latin typeface="Calibri" pitchFamily="34" charset="0"/>
              </a:rPr>
              <a:t>Menuju cakupan semesta 2019”</a:t>
            </a:r>
            <a:endParaRPr lang="en-US" altLang="id-ID" sz="2400" i="1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054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62788" y="2981325"/>
            <a:ext cx="1882775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11"/>
          <p:cNvSpPr>
            <a:spLocks noChangeArrowheads="1"/>
          </p:cNvSpPr>
          <p:nvPr/>
        </p:nvSpPr>
        <p:spPr bwMode="auto">
          <a:xfrm>
            <a:off x="900113" y="5184775"/>
            <a:ext cx="7848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id-ID" altLang="id-ID" sz="1400" i="1" dirty="0">
                <a:latin typeface="Calibri" pitchFamily="34" charset="0"/>
              </a:rPr>
              <a:t> </a:t>
            </a:r>
            <a:r>
              <a:rPr lang="id-ID" altLang="id-ID" sz="1400" i="1" dirty="0" smtClean="0">
                <a:latin typeface="Calibri" pitchFamily="34" charset="0"/>
              </a:rPr>
              <a:t>1</a:t>
            </a:r>
            <a:r>
              <a:rPr lang="en-US" altLang="id-ID" sz="1400" i="1" dirty="0" smtClean="0">
                <a:latin typeface="Calibri" pitchFamily="34" charset="0"/>
              </a:rPr>
              <a:t>4 </a:t>
            </a:r>
            <a:r>
              <a:rPr lang="en-US" altLang="id-ID" sz="1400" i="1" dirty="0" err="1" smtClean="0">
                <a:latin typeface="Calibri" pitchFamily="34" charset="0"/>
              </a:rPr>
              <a:t>Februari</a:t>
            </a:r>
            <a:r>
              <a:rPr lang="en-US" altLang="id-ID" sz="1400" i="1" dirty="0" smtClean="0">
                <a:latin typeface="Calibri" pitchFamily="34" charset="0"/>
              </a:rPr>
              <a:t>  2015 </a:t>
            </a:r>
            <a:r>
              <a:rPr lang="en-US" altLang="id-ID" sz="1400" i="1" dirty="0">
                <a:latin typeface="Calibri" pitchFamily="34" charset="0"/>
              </a:rPr>
              <a:t>,</a:t>
            </a:r>
            <a:r>
              <a:rPr lang="id-ID" altLang="id-ID" sz="1400" i="1" dirty="0">
                <a:latin typeface="Calibri" pitchFamily="34" charset="0"/>
              </a:rPr>
              <a:t> </a:t>
            </a:r>
            <a:r>
              <a:rPr lang="en-US" altLang="id-ID" sz="1400" i="1" dirty="0">
                <a:latin typeface="Calibri" pitchFamily="34" charset="0"/>
              </a:rPr>
              <a:t>Aula RS</a:t>
            </a:r>
            <a:r>
              <a:rPr lang="id-ID" altLang="id-ID" sz="1400" i="1" dirty="0">
                <a:latin typeface="Calibri" pitchFamily="34" charset="0"/>
              </a:rPr>
              <a:t> Bethesda</a:t>
            </a:r>
            <a:endParaRPr lang="en-US" altLang="id-ID" sz="1400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1730375" y="2405063"/>
            <a:ext cx="1296988" cy="11763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4400" dirty="0"/>
              <a:t>4%</a:t>
            </a: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196850" y="192088"/>
            <a:ext cx="4876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altLang="en-US" sz="2400">
                <a:latin typeface="Verdana" pitchFamily="34" charset="0"/>
              </a:rPr>
              <a:t>Besar Iuran</a:t>
            </a:r>
            <a:r>
              <a:rPr lang="en-US" altLang="en-US" sz="2400">
                <a:solidFill>
                  <a:srgbClr val="FF0000"/>
                </a:solidFill>
                <a:latin typeface="Verdana" pitchFamily="34" charset="0"/>
              </a:rPr>
              <a:t> P</a:t>
            </a:r>
            <a:r>
              <a:rPr lang="id-ID" altLang="en-US" sz="2400">
                <a:solidFill>
                  <a:srgbClr val="FF0000"/>
                </a:solidFill>
                <a:latin typeface="Verdana" pitchFamily="34" charset="0"/>
              </a:rPr>
              <a:t>PU Swasta</a:t>
            </a:r>
            <a:endParaRPr lang="en-US" altLang="en-US" sz="240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4219575" y="836613"/>
            <a:ext cx="20859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altLang="id-ID" sz="5400">
                <a:latin typeface="Verdana" pitchFamily="34" charset="0"/>
              </a:rPr>
              <a:t>4,5%</a:t>
            </a:r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3413" y="188913"/>
            <a:ext cx="203517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Box 6"/>
          <p:cNvSpPr txBox="1">
            <a:spLocks noChangeArrowheads="1"/>
          </p:cNvSpPr>
          <p:nvPr/>
        </p:nvSpPr>
        <p:spPr bwMode="auto">
          <a:xfrm>
            <a:off x="1704975" y="1744663"/>
            <a:ext cx="5095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altLang="id-ID" sz="2000">
                <a:latin typeface="Calibri" pitchFamily="34" charset="0"/>
              </a:rPr>
              <a:t>Dari Gaji Pokok + Tunjangan Tetap</a:t>
            </a:r>
            <a:r>
              <a:rPr lang="id-ID" altLang="id-ID" sz="2000">
                <a:solidFill>
                  <a:srgbClr val="FF0000"/>
                </a:solidFill>
                <a:latin typeface="Calibri" pitchFamily="34" charset="0"/>
              </a:rPr>
              <a:t>*</a:t>
            </a:r>
            <a:r>
              <a:rPr lang="id-ID" altLang="id-ID" sz="2000">
                <a:latin typeface="Calibri" pitchFamily="34" charset="0"/>
              </a:rPr>
              <a:t>/Bulan </a:t>
            </a:r>
          </a:p>
        </p:txBody>
      </p:sp>
      <p:sp>
        <p:nvSpPr>
          <p:cNvPr id="13319" name="TextBox 15"/>
          <p:cNvSpPr txBox="1">
            <a:spLocks noChangeArrowheads="1"/>
          </p:cNvSpPr>
          <p:nvPr/>
        </p:nvSpPr>
        <p:spPr bwMode="auto">
          <a:xfrm>
            <a:off x="107950" y="2589213"/>
            <a:ext cx="19970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altLang="id-ID" sz="2800">
                <a:latin typeface="Calibri" pitchFamily="34" charset="0"/>
              </a:rPr>
              <a:t>Badan</a:t>
            </a:r>
          </a:p>
          <a:p>
            <a:pPr algn="ctr"/>
            <a:r>
              <a:rPr lang="id-ID" altLang="id-ID" sz="2800">
                <a:latin typeface="Calibri" pitchFamily="34" charset="0"/>
              </a:rPr>
              <a:t>Usaha</a:t>
            </a:r>
          </a:p>
        </p:txBody>
      </p:sp>
      <p:sp>
        <p:nvSpPr>
          <p:cNvPr id="17" name="Oval 16"/>
          <p:cNvSpPr/>
          <p:nvPr/>
        </p:nvSpPr>
        <p:spPr>
          <a:xfrm>
            <a:off x="5670550" y="2405063"/>
            <a:ext cx="1295400" cy="1176337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800" dirty="0"/>
              <a:t>0,5%</a:t>
            </a:r>
          </a:p>
        </p:txBody>
      </p:sp>
      <p:sp>
        <p:nvSpPr>
          <p:cNvPr id="13321" name="TextBox 17"/>
          <p:cNvSpPr txBox="1">
            <a:spLocks noChangeArrowheads="1"/>
          </p:cNvSpPr>
          <p:nvPr/>
        </p:nvSpPr>
        <p:spPr bwMode="auto">
          <a:xfrm>
            <a:off x="7126288" y="2732088"/>
            <a:ext cx="15668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altLang="id-ID" sz="2800">
                <a:latin typeface="Calibri" pitchFamily="34" charset="0"/>
              </a:rPr>
              <a:t>Pegawai</a:t>
            </a:r>
          </a:p>
        </p:txBody>
      </p:sp>
      <p:sp>
        <p:nvSpPr>
          <p:cNvPr id="13322" name="TextBox 20"/>
          <p:cNvSpPr txBox="1">
            <a:spLocks noChangeArrowheads="1"/>
          </p:cNvSpPr>
          <p:nvPr/>
        </p:nvSpPr>
        <p:spPr bwMode="auto">
          <a:xfrm>
            <a:off x="1870075" y="3665538"/>
            <a:ext cx="5029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altLang="id-ID" sz="2400">
                <a:latin typeface="Calibri" pitchFamily="34" charset="0"/>
              </a:rPr>
              <a:t>Batas Atas 2x PTKP (Rp. 4.725.000,-)</a:t>
            </a:r>
          </a:p>
          <a:p>
            <a:pPr algn="ctr"/>
            <a:r>
              <a:rPr lang="id-ID" altLang="id-ID" sz="2400">
                <a:latin typeface="Calibri" pitchFamily="34" charset="0"/>
              </a:rPr>
              <a:t>Batas Bawah UMK</a:t>
            </a:r>
          </a:p>
          <a:p>
            <a:r>
              <a:rPr lang="id-ID" altLang="id-ID" sz="2400">
                <a:latin typeface="Calibri" pitchFamily="34" charset="0"/>
              </a:rPr>
              <a:t> </a:t>
            </a:r>
            <a:endParaRPr lang="id-ID" altLang="id-ID" sz="1200">
              <a:latin typeface="Calibri" pitchFamily="34" charset="0"/>
            </a:endParaRPr>
          </a:p>
        </p:txBody>
      </p:sp>
      <p:sp>
        <p:nvSpPr>
          <p:cNvPr id="13323" name="TextBox 22"/>
          <p:cNvSpPr txBox="1">
            <a:spLocks noChangeArrowheads="1"/>
          </p:cNvSpPr>
          <p:nvPr/>
        </p:nvSpPr>
        <p:spPr bwMode="auto">
          <a:xfrm>
            <a:off x="3773488" y="2222500"/>
            <a:ext cx="1222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altLang="id-ID" sz="8000">
                <a:latin typeface="Arial Black" pitchFamily="34" charset="0"/>
              </a:rPr>
              <a:t>+</a:t>
            </a:r>
          </a:p>
        </p:txBody>
      </p:sp>
      <p:sp>
        <p:nvSpPr>
          <p:cNvPr id="13324" name="TextBox 23"/>
          <p:cNvSpPr txBox="1">
            <a:spLocks noChangeArrowheads="1"/>
          </p:cNvSpPr>
          <p:nvPr/>
        </p:nvSpPr>
        <p:spPr bwMode="auto">
          <a:xfrm>
            <a:off x="650875" y="5029200"/>
            <a:ext cx="2376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altLang="id-ID" sz="2400">
                <a:latin typeface="Calibri" pitchFamily="34" charset="0"/>
              </a:rPr>
              <a:t>Langsung untuk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11488" y="4875213"/>
            <a:ext cx="1749425" cy="7699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id-ID" dirty="0">
                <a:latin typeface="+mn-lt"/>
                <a:cs typeface="+mn-cs"/>
              </a:rPr>
              <a:t> </a:t>
            </a:r>
            <a:r>
              <a:rPr lang="id-ID" sz="2800" dirty="0">
                <a:latin typeface="+mn-lt"/>
                <a:cs typeface="+mn-cs"/>
              </a:rPr>
              <a:t>Orang </a:t>
            </a:r>
          </a:p>
        </p:txBody>
      </p:sp>
      <p:sp>
        <p:nvSpPr>
          <p:cNvPr id="13326" name="TextBox 25"/>
          <p:cNvSpPr txBox="1">
            <a:spLocks noChangeArrowheads="1"/>
          </p:cNvSpPr>
          <p:nvPr/>
        </p:nvSpPr>
        <p:spPr bwMode="auto">
          <a:xfrm>
            <a:off x="4787900" y="4814888"/>
            <a:ext cx="43561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id-ID" altLang="id-ID" sz="2400">
                <a:latin typeface="Calibri" pitchFamily="34" charset="0"/>
              </a:rPr>
              <a:t>Suami</a:t>
            </a:r>
          </a:p>
          <a:p>
            <a:pPr marL="285750" indent="-285750">
              <a:buFont typeface="Arial" charset="0"/>
              <a:buChar char="•"/>
            </a:pPr>
            <a:r>
              <a:rPr lang="id-ID" altLang="id-ID" sz="2400">
                <a:latin typeface="Calibri" pitchFamily="34" charset="0"/>
              </a:rPr>
              <a:t>Istri</a:t>
            </a:r>
          </a:p>
          <a:p>
            <a:pPr marL="285750" indent="-285750">
              <a:buFont typeface="Arial" charset="0"/>
              <a:buChar char="•"/>
            </a:pPr>
            <a:r>
              <a:rPr lang="id-ID" altLang="id-ID" sz="2400">
                <a:latin typeface="Calibri" pitchFamily="34" charset="0"/>
              </a:rPr>
              <a:t>3 Anak </a:t>
            </a:r>
            <a:r>
              <a:rPr lang="id-ID" altLang="id-ID">
                <a:latin typeface="Calibri" pitchFamily="34" charset="0"/>
              </a:rPr>
              <a:t>(Maks 21 tahun dan belum menikah ,bila masih kuliah maks 25 tahun dengan surat keterangan kuliah)</a:t>
            </a:r>
          </a:p>
        </p:txBody>
      </p:sp>
      <p:cxnSp>
        <p:nvCxnSpPr>
          <p:cNvPr id="31" name="Straight Connector 30"/>
          <p:cNvCxnSpPr>
            <a:stCxn id="13322" idx="1"/>
            <a:endCxn id="13322" idx="1"/>
          </p:cNvCxnSpPr>
          <p:nvPr/>
        </p:nvCxnSpPr>
        <p:spPr>
          <a:xfrm>
            <a:off x="1870075" y="426561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8" name="Rectangle 9"/>
          <p:cNvSpPr>
            <a:spLocks noChangeArrowheads="1"/>
          </p:cNvSpPr>
          <p:nvPr/>
        </p:nvSpPr>
        <p:spPr bwMode="auto">
          <a:xfrm>
            <a:off x="814388" y="4445000"/>
            <a:ext cx="72723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altLang="id-ID" sz="1600">
                <a:latin typeface="Calibri" pitchFamily="34" charset="0"/>
              </a:rPr>
              <a:t>(Maksimal &amp; Minimal  penghasilan yang digunakan sebagai dasar perhitungan iuran)  </a:t>
            </a:r>
          </a:p>
        </p:txBody>
      </p:sp>
      <p:sp>
        <p:nvSpPr>
          <p:cNvPr id="13329" name="TextBox 12"/>
          <p:cNvSpPr txBox="1">
            <a:spLocks noChangeArrowheads="1"/>
          </p:cNvSpPr>
          <p:nvPr/>
        </p:nvSpPr>
        <p:spPr bwMode="auto">
          <a:xfrm>
            <a:off x="3011488" y="879475"/>
            <a:ext cx="14398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altLang="id-ID" sz="2000">
                <a:latin typeface="Verdana" pitchFamily="34" charset="0"/>
              </a:rPr>
              <a:t>Besar</a:t>
            </a:r>
          </a:p>
          <a:p>
            <a:pPr algn="ctr"/>
            <a:r>
              <a:rPr lang="id-ID" altLang="id-ID" sz="2800">
                <a:solidFill>
                  <a:srgbClr val="FF0000"/>
                </a:solidFill>
                <a:latin typeface="Verdana" pitchFamily="34" charset="0"/>
              </a:rPr>
              <a:t>Iuran</a:t>
            </a:r>
            <a:endParaRPr lang="id-ID" altLang="id-ID">
              <a:latin typeface="Calibri" pitchFamily="34" charset="0"/>
            </a:endParaRPr>
          </a:p>
        </p:txBody>
      </p:sp>
      <p:sp>
        <p:nvSpPr>
          <p:cNvPr id="13330" name="TextBox 13"/>
          <p:cNvSpPr txBox="1">
            <a:spLocks noChangeArrowheads="1"/>
          </p:cNvSpPr>
          <p:nvPr/>
        </p:nvSpPr>
        <p:spPr bwMode="auto">
          <a:xfrm>
            <a:off x="6675438" y="3394075"/>
            <a:ext cx="24685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altLang="id-ID">
                <a:latin typeface="Calibri" pitchFamily="34" charset="0"/>
              </a:rPr>
              <a:t>Dipotong langsung dari penghasilan peserta</a:t>
            </a:r>
          </a:p>
        </p:txBody>
      </p:sp>
      <p:cxnSp>
        <p:nvCxnSpPr>
          <p:cNvPr id="28" name="Straight Connector 27"/>
          <p:cNvCxnSpPr>
            <a:endCxn id="35" idx="0"/>
          </p:cNvCxnSpPr>
          <p:nvPr/>
        </p:nvCxnSpPr>
        <p:spPr>
          <a:xfrm>
            <a:off x="2378075" y="2220913"/>
            <a:ext cx="39401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Down Arrow 29"/>
          <p:cNvSpPr/>
          <p:nvPr/>
        </p:nvSpPr>
        <p:spPr>
          <a:xfrm>
            <a:off x="2105025" y="2220913"/>
            <a:ext cx="431800" cy="3952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35" name="Down Arrow 34"/>
          <p:cNvSpPr/>
          <p:nvPr/>
        </p:nvSpPr>
        <p:spPr>
          <a:xfrm>
            <a:off x="6102350" y="2220913"/>
            <a:ext cx="431800" cy="3952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13334" name="TextBox 21"/>
          <p:cNvSpPr txBox="1">
            <a:spLocks noChangeArrowheads="1"/>
          </p:cNvSpPr>
          <p:nvPr/>
        </p:nvSpPr>
        <p:spPr bwMode="auto">
          <a:xfrm>
            <a:off x="250825" y="6381750"/>
            <a:ext cx="45100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altLang="id-ID">
                <a:solidFill>
                  <a:srgbClr val="FF0000"/>
                </a:solidFill>
                <a:latin typeface="Calibri" pitchFamily="34" charset="0"/>
              </a:rPr>
              <a:t>*</a:t>
            </a:r>
            <a:r>
              <a:rPr lang="id-ID" altLang="id-ID">
                <a:latin typeface="Calibri" pitchFamily="34" charset="0"/>
              </a:rPr>
              <a:t> </a:t>
            </a:r>
            <a:r>
              <a:rPr lang="id-ID" altLang="id-ID" sz="1400">
                <a:latin typeface="Calibri" pitchFamily="34" charset="0"/>
              </a:rPr>
              <a:t>Iuran pensiunan PPU Swasta sesuai mandiri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blog.fitb.itb.ac.id/usepm/wp-content/uploads/2009/10/kerja-dan-tantanga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E4E3"/>
              </a:clrFrom>
              <a:clrTo>
                <a:srgbClr val="F2E4E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3800" y="560388"/>
            <a:ext cx="2635250" cy="229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427038" y="1004888"/>
            <a:ext cx="388778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altLang="id-ID" sz="4400">
                <a:latin typeface="Verdana" pitchFamily="34" charset="0"/>
              </a:rPr>
              <a:t>0,5%</a:t>
            </a: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1092200" y="1751013"/>
            <a:ext cx="247173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d-ID" altLang="id-ID">
                <a:latin typeface="Calibri" pitchFamily="34" charset="0"/>
              </a:rPr>
              <a:t>Dipotong langsung dari </a:t>
            </a:r>
          </a:p>
          <a:p>
            <a:pPr algn="ctr"/>
            <a:r>
              <a:rPr lang="id-ID" altLang="id-ID" sz="2000">
                <a:latin typeface="Verdana" pitchFamily="34" charset="0"/>
              </a:rPr>
              <a:t>Penghasilan tetap</a:t>
            </a:r>
          </a:p>
        </p:txBody>
      </p:sp>
      <p:sp>
        <p:nvSpPr>
          <p:cNvPr id="6" name="Right Arrow 5"/>
          <p:cNvSpPr/>
          <p:nvPr/>
        </p:nvSpPr>
        <p:spPr>
          <a:xfrm>
            <a:off x="3944938" y="1406525"/>
            <a:ext cx="704850" cy="60325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14342" name="TextBox 7"/>
          <p:cNvSpPr txBox="1">
            <a:spLocks noChangeArrowheads="1"/>
          </p:cNvSpPr>
          <p:nvPr/>
        </p:nvSpPr>
        <p:spPr bwMode="auto">
          <a:xfrm>
            <a:off x="1679575" y="2293938"/>
            <a:ext cx="12969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altLang="id-ID" sz="7200">
                <a:latin typeface="Calibri" pitchFamily="34" charset="0"/>
              </a:rPr>
              <a:t>+</a:t>
            </a: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1158875" y="3335338"/>
            <a:ext cx="242411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d-ID" altLang="id-ID" sz="4400">
                <a:solidFill>
                  <a:srgbClr val="000000"/>
                </a:solidFill>
                <a:latin typeface="Verdana" pitchFamily="34" charset="0"/>
              </a:rPr>
              <a:t>1%</a:t>
            </a:r>
            <a:r>
              <a:rPr lang="id-ID" altLang="id-ID" sz="2000">
                <a:solidFill>
                  <a:srgbClr val="000000"/>
                </a:solidFill>
                <a:latin typeface="Verdana" pitchFamily="34" charset="0"/>
              </a:rPr>
              <a:t>per-orang</a:t>
            </a: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85725" y="412115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altLang="id-ID">
                <a:latin typeface="Calibri" pitchFamily="34" charset="0"/>
              </a:rPr>
              <a:t>Tambahan potongan dari </a:t>
            </a:r>
          </a:p>
          <a:p>
            <a:pPr algn="ctr"/>
            <a:r>
              <a:rPr lang="id-ID" altLang="id-ID">
                <a:latin typeface="Verdana" pitchFamily="34" charset="0"/>
              </a:rPr>
              <a:t>Penghasilan Tetap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3944938" y="3819525"/>
            <a:ext cx="704850" cy="60325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14346" name="TextBox 4"/>
          <p:cNvSpPr txBox="1">
            <a:spLocks noChangeArrowheads="1"/>
          </p:cNvSpPr>
          <p:nvPr/>
        </p:nvSpPr>
        <p:spPr bwMode="auto">
          <a:xfrm>
            <a:off x="196850" y="192088"/>
            <a:ext cx="55991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altLang="en-US" sz="2400">
                <a:latin typeface="Verdana" pitchFamily="34" charset="0"/>
              </a:rPr>
              <a:t>Cakupan </a:t>
            </a:r>
            <a:r>
              <a:rPr lang="id-ID" altLang="en-US" sz="2400">
                <a:solidFill>
                  <a:srgbClr val="FF0000"/>
                </a:solidFill>
                <a:latin typeface="Verdana" pitchFamily="34" charset="0"/>
              </a:rPr>
              <a:t>Iuran PPU</a:t>
            </a:r>
            <a:endParaRPr lang="en-US" altLang="en-US" sz="240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44938" y="3468688"/>
            <a:ext cx="4937125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00150" lvl="2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Anak</a:t>
            </a: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</a:t>
            </a: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4 </a:t>
            </a:r>
            <a:r>
              <a:rPr lang="en-US" alt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</a:t>
            </a: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seterusnya</a:t>
            </a:r>
            <a:endParaRPr lang="en-US" alt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00150" lvl="2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Orang </a:t>
            </a:r>
            <a:r>
              <a:rPr lang="en-US" alt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tua</a:t>
            </a: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kandung</a:t>
            </a: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id-ID" alt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 fontAlgn="auto">
              <a:spcAft>
                <a:spcPts val="0"/>
              </a:spcAft>
              <a:defRPr/>
            </a:pPr>
            <a:r>
              <a:rPr lang="id-ID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(Ayah </a:t>
            </a:r>
            <a:r>
              <a:rPr lang="en-US" alt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</a:t>
            </a: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US" alt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atau</a:t>
            </a: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Ibu</a:t>
            </a: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1200150" lvl="2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Mertua</a:t>
            </a:r>
            <a:endParaRPr lang="en-US" alt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348" name="Rectangle 13"/>
          <p:cNvSpPr>
            <a:spLocks noChangeArrowheads="1"/>
          </p:cNvSpPr>
          <p:nvPr/>
        </p:nvSpPr>
        <p:spPr bwMode="auto">
          <a:xfrm>
            <a:off x="617538" y="6045200"/>
            <a:ext cx="8064500" cy="646113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>
                <a:solidFill>
                  <a:schemeClr val="bg1"/>
                </a:solidFill>
                <a:latin typeface="Verdana" pitchFamily="34" charset="0"/>
              </a:rPr>
              <a:t>Keluarga tambahan </a:t>
            </a:r>
            <a:r>
              <a:rPr lang="id-ID" altLang="en-US">
                <a:solidFill>
                  <a:schemeClr val="bg1"/>
                </a:solidFill>
                <a:latin typeface="Verdana" pitchFamily="34" charset="0"/>
              </a:rPr>
              <a:t>lainnya seperti </a:t>
            </a:r>
            <a:r>
              <a:rPr lang="en-US" altLang="en-US">
                <a:solidFill>
                  <a:schemeClr val="bg1"/>
                </a:solidFill>
                <a:latin typeface="Verdana" pitchFamily="34" charset="0"/>
              </a:rPr>
              <a:t> keponakan, kerabat lain, asisten rumah tangga dan lainnya →</a:t>
            </a:r>
            <a:r>
              <a:rPr lang="id-ID" altLang="en-US">
                <a:solidFill>
                  <a:schemeClr val="bg1"/>
                </a:solidFill>
                <a:latin typeface="Verdana" pitchFamily="34" charset="0"/>
              </a:rPr>
              <a:t> Daftar </a:t>
            </a:r>
            <a:r>
              <a:rPr lang="en-US" altLang="en-US">
                <a:solidFill>
                  <a:schemeClr val="bg1"/>
                </a:solidFill>
                <a:latin typeface="Verdana" pitchFamily="34" charset="0"/>
              </a:rPr>
              <a:t>mandiri</a:t>
            </a:r>
          </a:p>
        </p:txBody>
      </p:sp>
      <p:sp>
        <p:nvSpPr>
          <p:cNvPr id="14349" name="TextBox 15"/>
          <p:cNvSpPr txBox="1">
            <a:spLocks noChangeArrowheads="1"/>
          </p:cNvSpPr>
          <p:nvPr/>
        </p:nvSpPr>
        <p:spPr bwMode="auto">
          <a:xfrm>
            <a:off x="549275" y="4759325"/>
            <a:ext cx="833278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altLang="id-ID" sz="1600" i="1">
                <a:solidFill>
                  <a:srgbClr val="FF0000"/>
                </a:solidFill>
                <a:latin typeface="Calibri" pitchFamily="34" charset="0"/>
              </a:rPr>
              <a:t>*</a:t>
            </a:r>
            <a:r>
              <a:rPr lang="id-ID" altLang="id-ID" sz="1600" i="1">
                <a:latin typeface="Calibri" pitchFamily="34" charset="0"/>
              </a:rPr>
              <a:t> Persyaratan: Surat kuasa kepada HRD/PIC untuk pemotongan gaji , dokumen kependudukan (E-KTP, KK atau minimal NIK, Pasfoto 3x4 1 buah/orang, Daftar isian yang sudah di isi. Jika anggota keluarga tambahan sdh terdaftar sebagai  mandiri maka akan dinonaktifkan dan jika ada tunggakan wajib dilunasi terlebih dahulu ) </a:t>
            </a:r>
          </a:p>
        </p:txBody>
      </p:sp>
      <p:pic>
        <p:nvPicPr>
          <p:cNvPr id="143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3413" y="188913"/>
            <a:ext cx="203517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53988"/>
            <a:ext cx="6091237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3413" y="188913"/>
            <a:ext cx="203517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1"/>
          <p:cNvSpPr>
            <a:spLocks noChangeArrowheads="1"/>
          </p:cNvSpPr>
          <p:nvPr/>
        </p:nvSpPr>
        <p:spPr bwMode="auto">
          <a:xfrm>
            <a:off x="6559550" y="2806700"/>
            <a:ext cx="2459038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>
                <a:latin typeface="Verdana" pitchFamily="34" charset="0"/>
              </a:rPr>
              <a:t>Kartu peserta </a:t>
            </a:r>
            <a:r>
              <a:rPr lang="id-ID" altLang="en-US" sz="2400">
                <a:latin typeface="Verdana" pitchFamily="34" charset="0"/>
              </a:rPr>
              <a:t>Perorangan </a:t>
            </a:r>
            <a:r>
              <a:rPr lang="en-US" altLang="en-US" sz="2400">
                <a:latin typeface="Verdana" pitchFamily="34" charset="0"/>
              </a:rPr>
              <a:t>berlaku </a:t>
            </a:r>
            <a:r>
              <a:rPr lang="en-US" altLang="en-US" sz="2400" i="1">
                <a:solidFill>
                  <a:srgbClr val="FF0000"/>
                </a:solidFill>
                <a:latin typeface="Verdana" pitchFamily="34" charset="0"/>
              </a:rPr>
              <a:t>7 hari </a:t>
            </a:r>
            <a:r>
              <a:rPr lang="en-US" altLang="en-US" sz="2400">
                <a:latin typeface="Verdana" pitchFamily="34" charset="0"/>
              </a:rPr>
              <a:t>setelah pembayaran pertama </a:t>
            </a:r>
          </a:p>
          <a:p>
            <a:pPr algn="ctr"/>
            <a:r>
              <a:rPr lang="en-US" altLang="en-US" sz="1600">
                <a:latin typeface="Calibri" pitchFamily="34" charset="0"/>
              </a:rPr>
              <a:t>(Sesuai tanggal tertera di kartu peserta)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192088" y="476250"/>
            <a:ext cx="7848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id-ID" sz="2800">
                <a:latin typeface="Arial Black" pitchFamily="34" charset="0"/>
              </a:rPr>
              <a:t>Pendaftaran </a:t>
            </a:r>
            <a:r>
              <a:rPr lang="en-US" altLang="id-ID" sz="2800">
                <a:solidFill>
                  <a:srgbClr val="FF0000"/>
                </a:solidFill>
                <a:latin typeface="Arial Black" pitchFamily="34" charset="0"/>
              </a:rPr>
              <a:t>Peserta</a:t>
            </a:r>
          </a:p>
        </p:txBody>
      </p:sp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225425" y="1595438"/>
            <a:ext cx="609600" cy="923925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id-ID" sz="540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3125" y="1487488"/>
            <a:ext cx="79343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atin typeface="+mn-lt"/>
                <a:cs typeface="+mn-cs"/>
              </a:rPr>
              <a:t>Melalui</a:t>
            </a:r>
            <a:r>
              <a:rPr lang="en-US" sz="2400" dirty="0">
                <a:latin typeface="+mn-lt"/>
                <a:cs typeface="+mn-cs"/>
              </a:rPr>
              <a:t> Kantor BPJS </a:t>
            </a:r>
            <a:r>
              <a:rPr lang="en-US" sz="2400" dirty="0" err="1">
                <a:latin typeface="+mn-lt"/>
                <a:cs typeface="+mn-cs"/>
              </a:rPr>
              <a:t>Kesehatan</a:t>
            </a:r>
            <a:endParaRPr lang="en-US" sz="24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latin typeface="+mn-lt"/>
                <a:cs typeface="+mn-cs"/>
              </a:rPr>
              <a:t>Alamat</a:t>
            </a:r>
            <a:r>
              <a:rPr lang="en-US" sz="2400" dirty="0">
                <a:latin typeface="+mn-lt"/>
                <a:cs typeface="+mn-cs"/>
              </a:rPr>
              <a:t> </a:t>
            </a:r>
            <a:r>
              <a:rPr lang="en-US" sz="2400" dirty="0" err="1">
                <a:latin typeface="+mn-lt"/>
                <a:cs typeface="+mn-cs"/>
              </a:rPr>
              <a:t>kantor</a:t>
            </a:r>
            <a:r>
              <a:rPr lang="en-US" sz="2400" dirty="0">
                <a:latin typeface="+mn-lt"/>
                <a:cs typeface="+mn-cs"/>
              </a:rPr>
              <a:t> </a:t>
            </a:r>
            <a:r>
              <a:rPr lang="en-US" sz="2400" dirty="0" err="1">
                <a:latin typeface="+mn-lt"/>
                <a:cs typeface="+mn-cs"/>
              </a:rPr>
              <a:t>ada</a:t>
            </a:r>
            <a:r>
              <a:rPr lang="en-US" sz="2400" dirty="0">
                <a:latin typeface="+mn-lt"/>
                <a:cs typeface="+mn-cs"/>
              </a:rPr>
              <a:t> di </a:t>
            </a:r>
            <a:r>
              <a:rPr lang="id-ID" sz="2000" dirty="0">
                <a:latin typeface="Arial Black" panose="020B0A04020102020204" pitchFamily="34" charset="0"/>
                <a:cs typeface="+mn-cs"/>
                <a:hlinkClick r:id="rId2"/>
              </a:rPr>
              <a:t>www.bpjs-kesehatan.go.id</a:t>
            </a:r>
            <a:r>
              <a:rPr lang="id-ID" sz="2000" dirty="0">
                <a:latin typeface="Arial Black" panose="020B0A04020102020204" pitchFamily="34" charset="0"/>
                <a:cs typeface="+mn-cs"/>
              </a:rPr>
              <a:t> </a:t>
            </a:r>
            <a:endParaRPr lang="en-US" sz="2000" dirty="0">
              <a:latin typeface="Arial Black" panose="020B0A04020102020204" pitchFamily="34" charset="0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latin typeface="+mn-lt"/>
                <a:cs typeface="+mn-cs"/>
              </a:rPr>
              <a:t>Pilih</a:t>
            </a:r>
            <a:r>
              <a:rPr lang="en-US" sz="2400" dirty="0">
                <a:latin typeface="+mn-lt"/>
                <a:cs typeface="+mn-cs"/>
              </a:rPr>
              <a:t> menu info </a:t>
            </a:r>
            <a:r>
              <a:rPr lang="en-US" sz="2400" dirty="0" err="1">
                <a:latin typeface="+mn-lt"/>
                <a:cs typeface="+mn-cs"/>
              </a:rPr>
              <a:t>peserta</a:t>
            </a:r>
            <a:r>
              <a:rPr lang="en-US" sz="2400" dirty="0">
                <a:latin typeface="+mn-lt"/>
                <a:cs typeface="+mn-cs"/>
              </a:rPr>
              <a:t> </a:t>
            </a:r>
          </a:p>
        </p:txBody>
      </p:sp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246063" y="3124200"/>
            <a:ext cx="609600" cy="923925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id-ID" sz="540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16390" name="TextBox 8"/>
          <p:cNvSpPr txBox="1">
            <a:spLocks noChangeArrowheads="1"/>
          </p:cNvSpPr>
          <p:nvPr/>
        </p:nvSpPr>
        <p:spPr bwMode="auto">
          <a:xfrm>
            <a:off x="841375" y="3170238"/>
            <a:ext cx="79343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id-ID" sz="2400">
                <a:latin typeface="Calibri" pitchFamily="34" charset="0"/>
              </a:rPr>
              <a:t>Pendaftaran melalui web</a:t>
            </a:r>
            <a:r>
              <a:rPr lang="id-ID" altLang="id-ID" sz="2400">
                <a:latin typeface="Calibri" pitchFamily="34" charset="0"/>
              </a:rPr>
              <a:t> </a:t>
            </a:r>
            <a:r>
              <a:rPr lang="id-ID" altLang="id-ID" sz="2400">
                <a:latin typeface="Calibri" pitchFamily="34" charset="0"/>
                <a:sym typeface="Wingdings" pitchFamily="2" charset="2"/>
              </a:rPr>
              <a:t> untuk PBPU dan BP</a:t>
            </a:r>
            <a:endParaRPr lang="en-US" altLang="id-ID" sz="2400">
              <a:latin typeface="Calibri" pitchFamily="34" charset="0"/>
            </a:endParaRPr>
          </a:p>
          <a:p>
            <a:r>
              <a:rPr lang="id-ID" altLang="id-ID" sz="2800">
                <a:solidFill>
                  <a:srgbClr val="0000CC"/>
                </a:solidFill>
                <a:latin typeface="Arial Black" pitchFamily="34" charset="0"/>
                <a:hlinkClick r:id="rId2"/>
              </a:rPr>
              <a:t>www</a:t>
            </a:r>
            <a:r>
              <a:rPr lang="en-US" altLang="id-ID" sz="2800">
                <a:solidFill>
                  <a:srgbClr val="0000CC"/>
                </a:solidFill>
                <a:latin typeface="Arial Black" pitchFamily="34" charset="0"/>
                <a:hlinkClick r:id="rId2"/>
              </a:rPr>
              <a:t>.bpjs-kesehatan.go.id</a:t>
            </a:r>
            <a:r>
              <a:rPr lang="en-US" altLang="id-ID" sz="2800">
                <a:solidFill>
                  <a:srgbClr val="0000CC"/>
                </a:solidFill>
                <a:latin typeface="Arial Black" pitchFamily="34" charset="0"/>
              </a:rPr>
              <a:t> </a:t>
            </a:r>
            <a:endParaRPr lang="en-US" altLang="id-ID" sz="280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6393" name="TextBox 11"/>
          <p:cNvSpPr txBox="1">
            <a:spLocks noChangeArrowheads="1"/>
          </p:cNvSpPr>
          <p:nvPr/>
        </p:nvSpPr>
        <p:spPr bwMode="auto">
          <a:xfrm>
            <a:off x="246063" y="5527444"/>
            <a:ext cx="8578850" cy="523875"/>
          </a:xfrm>
          <a:prstGeom prst="rect">
            <a:avLst/>
          </a:prstGeom>
          <a:solidFill>
            <a:srgbClr val="002060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id-ID" sz="2400" b="1" dirty="0">
                <a:solidFill>
                  <a:schemeClr val="bg1"/>
                </a:solidFill>
              </a:rPr>
              <a:t>Proses </a:t>
            </a:r>
            <a:r>
              <a:rPr lang="en-US" altLang="id-ID" sz="2400" b="1" dirty="0" err="1">
                <a:solidFill>
                  <a:schemeClr val="bg1"/>
                </a:solidFill>
              </a:rPr>
              <a:t>pendaftaran</a:t>
            </a:r>
            <a:r>
              <a:rPr lang="en-US" altLang="id-ID" sz="2400" b="1" dirty="0">
                <a:solidFill>
                  <a:schemeClr val="bg1"/>
                </a:solidFill>
              </a:rPr>
              <a:t> </a:t>
            </a:r>
            <a:r>
              <a:rPr lang="en-US" altLang="id-ID" sz="2400" b="1" dirty="0" err="1">
                <a:solidFill>
                  <a:schemeClr val="bg1"/>
                </a:solidFill>
              </a:rPr>
              <a:t>sudah</a:t>
            </a:r>
            <a:r>
              <a:rPr lang="en-US" altLang="id-ID" sz="2400" b="1" dirty="0">
                <a:solidFill>
                  <a:schemeClr val="bg1"/>
                </a:solidFill>
              </a:rPr>
              <a:t> online </a:t>
            </a:r>
            <a:r>
              <a:rPr lang="en-US" altLang="id-ID" sz="2400" b="1" dirty="0" err="1">
                <a:solidFill>
                  <a:schemeClr val="bg1"/>
                </a:solidFill>
              </a:rPr>
              <a:t>dengan</a:t>
            </a:r>
            <a:r>
              <a:rPr lang="en-US" altLang="id-ID" sz="2400" b="1" dirty="0">
                <a:solidFill>
                  <a:schemeClr val="bg1"/>
                </a:solidFill>
              </a:rPr>
              <a:t> </a:t>
            </a:r>
            <a:r>
              <a:rPr lang="en-US" altLang="id-ID" sz="2800" b="1" i="1" dirty="0">
                <a:solidFill>
                  <a:schemeClr val="bg1"/>
                </a:solidFill>
                <a:latin typeface="Arial Black" pitchFamily="34" charset="0"/>
              </a:rPr>
              <a:t>DUKCAPIL</a:t>
            </a:r>
          </a:p>
        </p:txBody>
      </p:sp>
      <p:pic>
        <p:nvPicPr>
          <p:cNvPr id="16394" name="Picture 11"/>
          <p:cNvPicPr>
            <a:picLocks noChangeAspect="1"/>
          </p:cNvPicPr>
          <p:nvPr/>
        </p:nvPicPr>
        <p:blipFill>
          <a:blip r:embed="rId3" cstate="print"/>
          <a:srcRect r="51666" b="89542"/>
          <a:stretch>
            <a:fillRect/>
          </a:stretch>
        </p:blipFill>
        <p:spPr bwMode="auto">
          <a:xfrm>
            <a:off x="6732588" y="260350"/>
            <a:ext cx="21240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ED737-77A3-4CF4-B21E-80F70380D170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395288" y="1341438"/>
            <a:ext cx="8424862" cy="4535487"/>
          </a:xfrm>
        </p:spPr>
        <p:txBody>
          <a:bodyPr/>
          <a:lstStyle/>
          <a:p>
            <a:pPr marL="639763" lvl="1" indent="-273050" eaLnBrk="1" hangingPunct="1"/>
            <a:r>
              <a:rPr lang="en-US" altLang="id-ID" sz="2400" smtClean="0"/>
              <a:t>Mendaftarkan diri beserta </a:t>
            </a:r>
            <a:r>
              <a:rPr lang="id-ID" altLang="id-ID" sz="2400" smtClean="0"/>
              <a:t>anggota </a:t>
            </a:r>
            <a:r>
              <a:rPr lang="en-US" altLang="id-ID" sz="2400" smtClean="0"/>
              <a:t>keluarga</a:t>
            </a:r>
            <a:r>
              <a:rPr lang="id-ID" altLang="id-ID" sz="2400" smtClean="0"/>
              <a:t> inti (S/I/A)</a:t>
            </a:r>
            <a:endParaRPr lang="en-US" altLang="id-ID" sz="2400" smtClean="0"/>
          </a:p>
          <a:p>
            <a:pPr marL="639763" lvl="1" indent="-273050" eaLnBrk="1" hangingPunct="1"/>
            <a:r>
              <a:rPr lang="en-US" altLang="id-ID" sz="2400" smtClean="0"/>
              <a:t>Memiliki E-KTP</a:t>
            </a:r>
            <a:r>
              <a:rPr lang="id-ID" altLang="id-ID" sz="2400" smtClean="0"/>
              <a:t>, KK</a:t>
            </a:r>
            <a:r>
              <a:rPr lang="en-US" altLang="id-ID" sz="2400" smtClean="0"/>
              <a:t> </a:t>
            </a:r>
            <a:r>
              <a:rPr lang="id-ID" altLang="id-ID" sz="2400" smtClean="0"/>
              <a:t>atau </a:t>
            </a:r>
            <a:r>
              <a:rPr lang="id-ID" altLang="id-ID" sz="2400" i="1" smtClean="0">
                <a:solidFill>
                  <a:srgbClr val="FF0000"/>
                </a:solidFill>
              </a:rPr>
              <a:t>minimal</a:t>
            </a:r>
            <a:r>
              <a:rPr lang="id-ID" altLang="id-ID" sz="2400" smtClean="0"/>
              <a:t> </a:t>
            </a:r>
            <a:r>
              <a:rPr lang="en-US" altLang="id-ID" sz="2400" smtClean="0"/>
              <a:t>NIK</a:t>
            </a:r>
          </a:p>
          <a:p>
            <a:pPr marL="639763" lvl="1" indent="-273050" eaLnBrk="1" hangingPunct="1"/>
            <a:r>
              <a:rPr lang="id-ID" altLang="id-ID" sz="2400" smtClean="0"/>
              <a:t>Melaporkan perubahan data peserta, baik karena pernikahan, perceraian, kematian, kelahiran, pindah alamat atau pindah fasilitas kesehatan tingkat I dan melaporkan jika sudah tidak berhak;</a:t>
            </a:r>
          </a:p>
          <a:p>
            <a:pPr marL="639763" lvl="1" indent="-273050" eaLnBrk="1" hangingPunct="1"/>
            <a:r>
              <a:rPr lang="id-ID" altLang="id-ID" sz="2400" smtClean="0"/>
              <a:t>Menjaga Kartu Peserta agar tidak rusak, hilang atau dimanfaatkan oleh orang yang tidak berhak.</a:t>
            </a:r>
          </a:p>
          <a:p>
            <a:pPr marL="639763" lvl="1" indent="-273050" eaLnBrk="1" hangingPunct="1"/>
            <a:r>
              <a:rPr lang="id-ID" altLang="id-ID" sz="2400" smtClean="0"/>
              <a:t>Mentaati semua ketentuan dan tata cara pelayanan kesehatan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3413" y="188913"/>
            <a:ext cx="203517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152400" y="333375"/>
            <a:ext cx="525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id-ID" sz="2800">
                <a:latin typeface="Arial Black" pitchFamily="34" charset="0"/>
              </a:rPr>
              <a:t> </a:t>
            </a:r>
            <a:r>
              <a:rPr lang="en-US" altLang="id-ID" sz="2400">
                <a:latin typeface="Verdana" pitchFamily="34" charset="0"/>
              </a:rPr>
              <a:t>Kewajiban </a:t>
            </a:r>
            <a:r>
              <a:rPr lang="en-US" altLang="id-ID" sz="2400">
                <a:solidFill>
                  <a:srgbClr val="FF0000"/>
                </a:solidFill>
                <a:latin typeface="Verdana" pitchFamily="34" charset="0"/>
              </a:rPr>
              <a:t>Peserta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3" cstate="print"/>
          <a:srcRect l="43240" t="64114" r="43234" b="18163"/>
          <a:stretch>
            <a:fillRect/>
          </a:stretch>
        </p:blipFill>
        <p:spPr bwMode="auto">
          <a:xfrm>
            <a:off x="430213" y="2760663"/>
            <a:ext cx="2919412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3413" y="188913"/>
            <a:ext cx="203517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93675" y="231775"/>
            <a:ext cx="8305800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400" kern="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Identitas</a:t>
            </a:r>
            <a:r>
              <a:rPr lang="en-US" altLang="en-US" sz="24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2400" kern="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Peserta</a:t>
            </a:r>
            <a:r>
              <a:rPr lang="en-US" altLang="en-US" sz="2400" kern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JKN  </a:t>
            </a:r>
            <a:endParaRPr lang="en-US" sz="2400" kern="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43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996" t="47807" r="43285" b="35178"/>
          <a:stretch>
            <a:fillRect/>
          </a:stretch>
        </p:blipFill>
        <p:spPr bwMode="auto">
          <a:xfrm>
            <a:off x="407988" y="4724400"/>
            <a:ext cx="3081337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"/>
          <p:cNvPicPr>
            <a:picLocks noChangeAspect="1" noChangeArrowheads="1"/>
          </p:cNvPicPr>
          <p:nvPr/>
        </p:nvPicPr>
        <p:blipFill>
          <a:blip r:embed="rId3" cstate="print"/>
          <a:srcRect l="44437" t="31808" r="43285" b="52426"/>
          <a:stretch>
            <a:fillRect/>
          </a:stretch>
        </p:blipFill>
        <p:spPr bwMode="auto">
          <a:xfrm>
            <a:off x="430213" y="801688"/>
            <a:ext cx="2974975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219700" y="839788"/>
            <a:ext cx="3798888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Kartu Askes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d-ID" dirty="0">
                <a:latin typeface="+mn-lt"/>
                <a:cs typeface="+mn-cs"/>
              </a:rPr>
              <a:t>Tetap bisa digunakan hingga pemberitahuan selanjutnya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d-ID" dirty="0">
                <a:latin typeface="+mn-lt"/>
                <a:cs typeface="+mn-cs"/>
              </a:rPr>
              <a:t>Dilakukan penggantian dengan kartu BPJS Standar bila kartu hilang atau rusak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83175" y="2720975"/>
            <a:ext cx="3800475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Kartu BPJS Standar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d-ID" dirty="0">
                <a:latin typeface="+mn-lt"/>
                <a:cs typeface="+mn-cs"/>
              </a:rPr>
              <a:t>Dicetak untuk  peserta diluar pemegang kartu Askes atau Anak ke 4 dst, orangtua maupun mertua yang diikutkan PPU Pemerintah , atau mengganti kartu Askes yang hilang atau rusak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d-ID" dirty="0">
              <a:latin typeface="+mn-lt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83175" y="5013325"/>
            <a:ext cx="3800475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Kartu Jamkesmas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>
                <a:latin typeface="+mn-lt"/>
                <a:cs typeface="+mn-cs"/>
              </a:rPr>
              <a:t>Perlu</a:t>
            </a:r>
            <a:r>
              <a:rPr lang="en-US" dirty="0">
                <a:latin typeface="+mn-lt"/>
                <a:cs typeface="+mn-cs"/>
              </a:rPr>
              <a:t>  </a:t>
            </a:r>
            <a:r>
              <a:rPr lang="en-US" dirty="0" err="1">
                <a:latin typeface="+mn-lt"/>
                <a:cs typeface="+mn-cs"/>
              </a:rPr>
              <a:t>dipastikan</a:t>
            </a:r>
            <a:r>
              <a:rPr lang="id-ID" dirty="0">
                <a:latin typeface="+mn-lt"/>
                <a:cs typeface="+mn-cs"/>
              </a:rPr>
              <a:t> a</a:t>
            </a:r>
            <a:r>
              <a:rPr lang="en-US" dirty="0" err="1">
                <a:latin typeface="+mn-lt"/>
                <a:cs typeface="+mn-cs"/>
              </a:rPr>
              <a:t>pakah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id-ID" dirty="0">
                <a:latin typeface="+mn-lt"/>
                <a:cs typeface="+mn-cs"/>
              </a:rPr>
              <a:t>peserta </a:t>
            </a:r>
            <a:r>
              <a:rPr lang="en-US" dirty="0" err="1">
                <a:latin typeface="+mn-lt"/>
                <a:cs typeface="+mn-cs"/>
              </a:rPr>
              <a:t>masuk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dalam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daftar</a:t>
            </a:r>
            <a:r>
              <a:rPr lang="en-US" dirty="0">
                <a:latin typeface="+mn-lt"/>
                <a:cs typeface="+mn-cs"/>
              </a:rPr>
              <a:t> PBI </a:t>
            </a:r>
            <a:r>
              <a:rPr lang="en-US" dirty="0" err="1">
                <a:latin typeface="+mn-lt"/>
                <a:cs typeface="+mn-cs"/>
              </a:rPr>
              <a:t>oleh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Kemensos</a:t>
            </a:r>
            <a:endParaRPr lang="en-US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d-ID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3413" y="188913"/>
            <a:ext cx="203517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93675" y="334963"/>
            <a:ext cx="83058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400" kern="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Identitas</a:t>
            </a:r>
            <a:r>
              <a:rPr lang="en-US" altLang="en-US" sz="24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2400" kern="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Peserta</a:t>
            </a:r>
            <a:r>
              <a:rPr lang="id-ID" altLang="en-US" sz="2400" kern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JKN 2</a:t>
            </a:r>
            <a:endParaRPr lang="en-US" sz="2400" kern="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3800" y="1125538"/>
            <a:ext cx="3798888" cy="32305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Kartu E-id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d-ID" dirty="0">
                <a:latin typeface="+mn-lt"/>
                <a:cs typeface="+mn-cs"/>
              </a:rPr>
              <a:t>Dapat dicetak pada kertas  HVS biasa dengan tinta hitam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d-ID" dirty="0">
                <a:latin typeface="+mn-lt"/>
                <a:cs typeface="+mn-cs"/>
              </a:rPr>
              <a:t>Hanya dapat dicetak bila  peserta sudah terdaftar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d-ID" dirty="0">
                <a:latin typeface="+mn-lt"/>
                <a:cs typeface="+mn-cs"/>
              </a:rPr>
              <a:t>Masa berlaku hingga terbitnya kartu tetap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d-ID" dirty="0">
                <a:latin typeface="+mn-lt"/>
                <a:cs typeface="+mn-cs"/>
              </a:rPr>
              <a:t>Ketika digunakan peserta tetap wajib menunjukkan identitas lain seperti KTP atau KK atau identitas resmi lainnya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l="31570" t="16093" r="46635" b="55531"/>
          <a:stretch/>
        </p:blipFill>
        <p:spPr bwMode="auto">
          <a:xfrm>
            <a:off x="323850" y="1341438"/>
            <a:ext cx="3084513" cy="2087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285750" y="609600"/>
            <a:ext cx="784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altLang="en-US" sz="2400">
                <a:latin typeface="Verdana" pitchFamily="34" charset="0"/>
              </a:rPr>
              <a:t>Hak Kelas </a:t>
            </a:r>
            <a:r>
              <a:rPr lang="id-ID" altLang="en-US" sz="2400">
                <a:solidFill>
                  <a:srgbClr val="FF0000"/>
                </a:solidFill>
                <a:latin typeface="Verdana" pitchFamily="34" charset="0"/>
              </a:rPr>
              <a:t>Rawat</a:t>
            </a:r>
            <a:endParaRPr lang="en-US" altLang="en-US" sz="240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3413" y="188913"/>
            <a:ext cx="203517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17550" y="1123950"/>
            <a:ext cx="6985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altLang="id-ID">
                <a:latin typeface="Calibri" pitchFamily="34" charset="0"/>
              </a:rPr>
              <a:t>Dasar : </a:t>
            </a:r>
            <a:r>
              <a:rPr lang="id-ID" altLang="id-ID" sz="2000" i="1">
                <a:solidFill>
                  <a:srgbClr val="FF0000"/>
                </a:solidFill>
                <a:latin typeface="Verdana" pitchFamily="34" charset="0"/>
              </a:rPr>
              <a:t>Golongan kepangkatan</a:t>
            </a:r>
          </a:p>
        </p:txBody>
      </p:sp>
      <p:sp>
        <p:nvSpPr>
          <p:cNvPr id="20485" name="TextBox 7"/>
          <p:cNvSpPr txBox="1">
            <a:spLocks noChangeArrowheads="1"/>
          </p:cNvSpPr>
          <p:nvPr/>
        </p:nvSpPr>
        <p:spPr bwMode="auto">
          <a:xfrm>
            <a:off x="2419350" y="2106613"/>
            <a:ext cx="2232025" cy="4619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buFont typeface="Arial" charset="0"/>
              <a:buChar char="•"/>
            </a:pPr>
            <a:r>
              <a:rPr lang="id-ID" altLang="id-ID" sz="2400">
                <a:latin typeface="Verdana" pitchFamily="34" charset="0"/>
              </a:rPr>
              <a:t>Kelas I</a:t>
            </a:r>
            <a:r>
              <a:rPr lang="id-ID" altLang="id-ID">
                <a:latin typeface="Verdana" pitchFamily="34" charset="0"/>
              </a:rPr>
              <a:t> </a:t>
            </a:r>
            <a:r>
              <a:rPr lang="id-ID" altLang="id-ID">
                <a:latin typeface="Calibri" pitchFamily="34" charset="0"/>
              </a:rPr>
              <a:t> </a:t>
            </a:r>
            <a:endParaRPr lang="id-ID" altLang="id-ID">
              <a:latin typeface="Verdana" pitchFamily="34" charset="0"/>
            </a:endParaRPr>
          </a:p>
        </p:txBody>
      </p:sp>
      <p:sp>
        <p:nvSpPr>
          <p:cNvPr id="20486" name="TextBox 8"/>
          <p:cNvSpPr txBox="1">
            <a:spLocks noChangeArrowheads="1"/>
          </p:cNvSpPr>
          <p:nvPr/>
        </p:nvSpPr>
        <p:spPr bwMode="auto">
          <a:xfrm>
            <a:off x="2419350" y="3224213"/>
            <a:ext cx="2228850" cy="1201737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buFont typeface="Arial" charset="0"/>
              <a:buChar char="•"/>
            </a:pPr>
            <a:r>
              <a:rPr lang="id-ID" altLang="id-ID" sz="2400">
                <a:solidFill>
                  <a:schemeClr val="bg1"/>
                </a:solidFill>
                <a:latin typeface="Verdana" pitchFamily="34" charset="0"/>
              </a:rPr>
              <a:t>Kelas II</a:t>
            </a:r>
          </a:p>
          <a:p>
            <a:pPr marL="342900" indent="-342900" algn="ctr">
              <a:buFont typeface="Arial" charset="0"/>
              <a:buChar char="•"/>
            </a:pPr>
            <a:endParaRPr lang="id-ID" altLang="id-ID" sz="2400">
              <a:solidFill>
                <a:schemeClr val="bg1"/>
              </a:solidFill>
              <a:latin typeface="Verdana" pitchFamily="34" charset="0"/>
            </a:endParaRPr>
          </a:p>
          <a:p>
            <a:pPr marL="342900" indent="-342900" algn="ctr">
              <a:buFont typeface="Arial" charset="0"/>
              <a:buChar char="•"/>
            </a:pPr>
            <a:endParaRPr lang="id-ID" altLang="id-ID" sz="24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0487" name="TextBox 11"/>
          <p:cNvSpPr txBox="1">
            <a:spLocks noChangeArrowheads="1"/>
          </p:cNvSpPr>
          <p:nvPr/>
        </p:nvSpPr>
        <p:spPr bwMode="auto">
          <a:xfrm>
            <a:off x="285750" y="5229225"/>
            <a:ext cx="873283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altLang="id-ID" sz="2000">
                <a:latin typeface="Calibri" pitchFamily="34" charset="0"/>
              </a:rPr>
              <a:t>Peserta boleh naik kelas:</a:t>
            </a:r>
          </a:p>
          <a:p>
            <a:pPr>
              <a:buFont typeface="Arial" charset="0"/>
              <a:buChar char="•"/>
            </a:pPr>
            <a:r>
              <a:rPr lang="id-ID" altLang="id-ID" sz="2400">
                <a:latin typeface="Verdana" pitchFamily="34" charset="0"/>
              </a:rPr>
              <a:t>Naik kelas </a:t>
            </a:r>
            <a:r>
              <a:rPr lang="id-ID" altLang="id-ID" sz="2400">
                <a:solidFill>
                  <a:srgbClr val="FF0000"/>
                </a:solidFill>
                <a:latin typeface="Verdana" pitchFamily="34" charset="0"/>
              </a:rPr>
              <a:t>2→1</a:t>
            </a:r>
            <a:r>
              <a:rPr lang="id-ID" altLang="id-ID">
                <a:latin typeface="Calibri" pitchFamily="34" charset="0"/>
              </a:rPr>
              <a:t>: </a:t>
            </a:r>
            <a:r>
              <a:rPr lang="id-ID" altLang="id-ID" sz="2000">
                <a:latin typeface="Calibri" pitchFamily="34" charset="0"/>
              </a:rPr>
              <a:t>Selisih CBG’s</a:t>
            </a:r>
          </a:p>
          <a:p>
            <a:pPr>
              <a:buFont typeface="Arial" charset="0"/>
              <a:buChar char="•"/>
            </a:pPr>
            <a:r>
              <a:rPr lang="id-ID" altLang="id-ID" sz="2000">
                <a:latin typeface="Verdana" pitchFamily="34" charset="0"/>
              </a:rPr>
              <a:t>Naik kelas </a:t>
            </a:r>
            <a:r>
              <a:rPr lang="id-ID" altLang="id-ID" sz="2000">
                <a:solidFill>
                  <a:srgbClr val="FF0000"/>
                </a:solidFill>
                <a:latin typeface="Verdana" pitchFamily="34" charset="0"/>
              </a:rPr>
              <a:t>1→VIP</a:t>
            </a:r>
            <a:r>
              <a:rPr lang="id-ID" altLang="id-ID">
                <a:latin typeface="Calibri" pitchFamily="34" charset="0"/>
              </a:rPr>
              <a:t>: </a:t>
            </a:r>
            <a:r>
              <a:rPr lang="id-ID" altLang="id-ID" sz="2000">
                <a:latin typeface="Calibri" pitchFamily="34" charset="0"/>
              </a:rPr>
              <a:t>Selisih tarif umum dan tarif CBG’s sesuai hak kelas rawat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835150" y="1670050"/>
            <a:ext cx="0" cy="28384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35150" y="2997200"/>
            <a:ext cx="6299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490" name="TextBox 14"/>
          <p:cNvSpPr txBox="1">
            <a:spLocks noChangeArrowheads="1"/>
          </p:cNvSpPr>
          <p:nvPr/>
        </p:nvSpPr>
        <p:spPr bwMode="auto">
          <a:xfrm>
            <a:off x="109538" y="2581275"/>
            <a:ext cx="15509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altLang="id-ID" sz="1600">
                <a:latin typeface="Verdana" pitchFamily="34" charset="0"/>
              </a:rPr>
              <a:t>Ketersediaan Kelas Rawatan</a:t>
            </a:r>
          </a:p>
        </p:txBody>
      </p:sp>
      <p:sp>
        <p:nvSpPr>
          <p:cNvPr id="20491" name="TextBox 15"/>
          <p:cNvSpPr txBox="1">
            <a:spLocks noChangeArrowheads="1"/>
          </p:cNvSpPr>
          <p:nvPr/>
        </p:nvSpPr>
        <p:spPr bwMode="auto">
          <a:xfrm>
            <a:off x="4921250" y="2006600"/>
            <a:ext cx="3733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altLang="id-ID">
                <a:latin typeface="Verdana" pitchFamily="34" charset="0"/>
              </a:rPr>
              <a:t>Golongan III dan IV</a:t>
            </a:r>
          </a:p>
          <a:p>
            <a:r>
              <a:rPr lang="id-ID" altLang="id-ID">
                <a:latin typeface="Verdana" pitchFamily="34" charset="0"/>
              </a:rPr>
              <a:t>Pamen dan Pati</a:t>
            </a:r>
          </a:p>
        </p:txBody>
      </p:sp>
      <p:sp>
        <p:nvSpPr>
          <p:cNvPr id="20492" name="TextBox 16"/>
          <p:cNvSpPr txBox="1">
            <a:spLocks noChangeArrowheads="1"/>
          </p:cNvSpPr>
          <p:nvPr/>
        </p:nvSpPr>
        <p:spPr bwMode="auto">
          <a:xfrm>
            <a:off x="4921250" y="3159125"/>
            <a:ext cx="3016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altLang="id-ID">
                <a:latin typeface="Verdana" pitchFamily="34" charset="0"/>
              </a:rPr>
              <a:t>Golongan I dan II</a:t>
            </a:r>
          </a:p>
          <a:p>
            <a:r>
              <a:rPr lang="id-ID" altLang="id-ID">
                <a:latin typeface="Verdana" pitchFamily="34" charset="0"/>
              </a:rPr>
              <a:t>Tamtama dan Bintara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27538" y="4652963"/>
            <a:ext cx="4321175" cy="5238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800" dirty="0">
                <a:solidFill>
                  <a:srgbClr val="FF0000"/>
                </a:solidFill>
                <a:latin typeface="+mn-lt"/>
                <a:cs typeface="+mn-cs"/>
              </a:rPr>
              <a:t>*</a:t>
            </a:r>
            <a:r>
              <a:rPr lang="id-ID" dirty="0">
                <a:latin typeface="+mn-lt"/>
                <a:cs typeface="+mn-cs"/>
              </a:rPr>
              <a:t> Pensiunan </a:t>
            </a:r>
            <a:r>
              <a:rPr lang="id-ID" dirty="0">
                <a:latin typeface="Calibri" panose="020F0502020204030204" pitchFamily="34" charset="0"/>
                <a:cs typeface="+mn-cs"/>
              </a:rPr>
              <a:t>→ Sesuai kepangkatan terakhir</a:t>
            </a:r>
            <a:endParaRPr lang="id-ID" dirty="0">
              <a:latin typeface="+mn-lt"/>
              <a:cs typeface="+mn-cs"/>
            </a:endParaRPr>
          </a:p>
        </p:txBody>
      </p:sp>
      <p:sp>
        <p:nvSpPr>
          <p:cNvPr id="20494" name="TextBox 1"/>
          <p:cNvSpPr txBox="1">
            <a:spLocks noChangeArrowheads="1"/>
          </p:cNvSpPr>
          <p:nvPr/>
        </p:nvSpPr>
        <p:spPr bwMode="auto">
          <a:xfrm>
            <a:off x="4921250" y="1589088"/>
            <a:ext cx="3016250" cy="3683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altLang="id-ID">
                <a:latin typeface="Calibri" pitchFamily="34" charset="0"/>
              </a:rPr>
              <a:t>Penghasilan 1,5-2 x PTKP</a:t>
            </a:r>
          </a:p>
        </p:txBody>
      </p:sp>
      <p:sp>
        <p:nvSpPr>
          <p:cNvPr id="20495" name="TextBox 18"/>
          <p:cNvSpPr txBox="1">
            <a:spLocks noChangeArrowheads="1"/>
          </p:cNvSpPr>
          <p:nvPr/>
        </p:nvSpPr>
        <p:spPr bwMode="auto">
          <a:xfrm>
            <a:off x="4921250" y="4056063"/>
            <a:ext cx="3016250" cy="369887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altLang="id-ID">
                <a:solidFill>
                  <a:schemeClr val="bg1"/>
                </a:solidFill>
                <a:latin typeface="Calibri" pitchFamily="34" charset="0"/>
              </a:rPr>
              <a:t>Penghasilan &lt; 1,5 x PTKP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Box 11"/>
          <p:cNvSpPr txBox="1">
            <a:spLocks noChangeArrowheads="1"/>
          </p:cNvSpPr>
          <p:nvPr/>
        </p:nvSpPr>
        <p:spPr bwMode="auto">
          <a:xfrm>
            <a:off x="107950" y="1166813"/>
            <a:ext cx="9007475" cy="42767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09538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36538" algn="l"/>
              </a:tabLst>
              <a:defRPr/>
            </a:pPr>
            <a:r>
              <a:rPr lang="en-US" altLang="en-US" sz="2000" dirty="0" err="1" smtClean="0">
                <a:solidFill>
                  <a:srgbClr val="FF0000"/>
                </a:solidFill>
                <a:latin typeface="Arial Black" panose="020B0A04020102020204" pitchFamily="34" charset="0"/>
                <a:cs typeface="+mn-cs"/>
              </a:rPr>
              <a:t>Setiap</a:t>
            </a:r>
            <a:r>
              <a:rPr lang="en-US" altLang="en-US" sz="2000" dirty="0" smtClean="0">
                <a:solidFill>
                  <a:srgbClr val="FF0000"/>
                </a:solidFill>
                <a:latin typeface="Arial Black" panose="020B0A04020102020204" pitchFamily="34" charset="0"/>
                <a:cs typeface="+mn-cs"/>
              </a:rPr>
              <a:t> orang </a:t>
            </a:r>
            <a:r>
              <a:rPr lang="en-US" altLang="en-US" sz="2000" dirty="0" err="1" smtClean="0">
                <a:solidFill>
                  <a:srgbClr val="FF0000"/>
                </a:solidFill>
                <a:latin typeface="Arial Black" panose="020B0A04020102020204" pitchFamily="34" charset="0"/>
                <a:cs typeface="+mn-cs"/>
              </a:rPr>
              <a:t>wajib</a:t>
            </a:r>
            <a:r>
              <a:rPr lang="en-US" altLang="en-US" sz="2000" dirty="0" smtClean="0">
                <a:solidFill>
                  <a:srgbClr val="FF0000"/>
                </a:solidFill>
                <a:latin typeface="Arial Black" panose="020B0A04020102020204" pitchFamily="34" charset="0"/>
                <a:cs typeface="+mn-cs"/>
              </a:rPr>
              <a:t> </a:t>
            </a:r>
            <a:r>
              <a:rPr lang="en-US" altLang="en-US" sz="2000" dirty="0" err="1" smtClean="0">
                <a:solidFill>
                  <a:srgbClr val="FF0000"/>
                </a:solidFill>
                <a:latin typeface="Arial Black" panose="020B0A04020102020204" pitchFamily="34" charset="0"/>
                <a:cs typeface="+mn-cs"/>
              </a:rPr>
              <a:t>mendaftarkan</a:t>
            </a:r>
            <a:r>
              <a:rPr lang="en-US" altLang="en-US" sz="2000" dirty="0" smtClean="0">
                <a:solidFill>
                  <a:srgbClr val="FF0000"/>
                </a:solidFill>
                <a:latin typeface="Arial Black" panose="020B0A04020102020204" pitchFamily="34" charset="0"/>
                <a:cs typeface="+mn-cs"/>
              </a:rPr>
              <a:t> </a:t>
            </a:r>
            <a:r>
              <a:rPr lang="en-US" altLang="en-US" sz="2000" dirty="0" err="1" smtClean="0">
                <a:solidFill>
                  <a:srgbClr val="FF0000"/>
                </a:solidFill>
                <a:latin typeface="Arial Black" panose="020B0A04020102020204" pitchFamily="34" charset="0"/>
                <a:cs typeface="+mn-cs"/>
              </a:rPr>
              <a:t>diri</a:t>
            </a:r>
            <a:r>
              <a:rPr lang="en-US" altLang="en-US" sz="2000" dirty="0" smtClean="0">
                <a:solidFill>
                  <a:srgbClr val="FF0000"/>
                </a:solidFill>
                <a:latin typeface="Arial Black" panose="020B0A04020102020204" pitchFamily="34" charset="0"/>
                <a:cs typeface="+mn-cs"/>
              </a:rPr>
              <a:t> </a:t>
            </a:r>
            <a:r>
              <a:rPr lang="en-US" altLang="en-US" sz="2000" dirty="0" err="1" smtClean="0">
                <a:solidFill>
                  <a:srgbClr val="FF0000"/>
                </a:solidFill>
                <a:latin typeface="Arial Black" panose="020B0A04020102020204" pitchFamily="34" charset="0"/>
                <a:cs typeface="+mn-cs"/>
              </a:rPr>
              <a:t>beserta</a:t>
            </a:r>
            <a:r>
              <a:rPr lang="en-US" altLang="en-US" sz="2000" dirty="0" smtClean="0">
                <a:solidFill>
                  <a:srgbClr val="FF0000"/>
                </a:solidFill>
                <a:latin typeface="Arial Black" panose="020B0A04020102020204" pitchFamily="34" charset="0"/>
                <a:cs typeface="+mn-cs"/>
              </a:rPr>
              <a:t> </a:t>
            </a:r>
            <a:r>
              <a:rPr lang="en-US" altLang="en-US" sz="2000" dirty="0" err="1" smtClean="0">
                <a:solidFill>
                  <a:srgbClr val="FF0000"/>
                </a:solidFill>
                <a:latin typeface="Arial Black" panose="020B0A04020102020204" pitchFamily="34" charset="0"/>
                <a:cs typeface="+mn-cs"/>
              </a:rPr>
              <a:t>keluarganya</a:t>
            </a:r>
            <a:endParaRPr lang="en-US" altLang="en-US" sz="2000" dirty="0" smtClean="0">
              <a:solidFill>
                <a:srgbClr val="FF0000"/>
              </a:solidFill>
              <a:latin typeface="Arial Black" panose="020B0A04020102020204" pitchFamily="34" charset="0"/>
              <a:cs typeface="+mn-cs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tabLst>
                <a:tab pos="236538" algn="l"/>
              </a:tabLst>
              <a:defRPr/>
            </a:pPr>
            <a:r>
              <a:rPr lang="en-US" altLang="en-US" sz="2000" dirty="0">
                <a:solidFill>
                  <a:srgbClr val="FF0000"/>
                </a:solidFill>
                <a:latin typeface="Arial Black" panose="020B0A04020102020204" pitchFamily="34" charset="0"/>
                <a:cs typeface="+mn-cs"/>
              </a:rPr>
              <a:t> </a:t>
            </a:r>
            <a:r>
              <a:rPr lang="en-US" altLang="en-US" sz="2000" dirty="0" smtClean="0">
                <a:solidFill>
                  <a:srgbClr val="FF0000"/>
                </a:solidFill>
                <a:latin typeface="Arial Black" panose="020B0A04020102020204" pitchFamily="34" charset="0"/>
                <a:cs typeface="+mn-cs"/>
              </a:rPr>
              <a:t>  </a:t>
            </a:r>
            <a:r>
              <a:rPr lang="en-US" altLang="en-US" sz="2000" dirty="0" smtClean="0">
                <a:latin typeface="Arial Black" panose="020B0A04020102020204" pitchFamily="34" charset="0"/>
                <a:cs typeface="+mn-cs"/>
              </a:rPr>
              <a:t>(</a:t>
            </a:r>
            <a:r>
              <a:rPr lang="en-US" altLang="en-US" sz="2000" dirty="0" err="1" smtClean="0">
                <a:latin typeface="Arial Black" panose="020B0A04020102020204" pitchFamily="34" charset="0"/>
                <a:cs typeface="+mn-cs"/>
              </a:rPr>
              <a:t>pasal</a:t>
            </a:r>
            <a:r>
              <a:rPr lang="en-US" altLang="en-US" sz="2000" dirty="0" smtClean="0">
                <a:latin typeface="Arial Black" panose="020B0A04020102020204" pitchFamily="34" charset="0"/>
                <a:cs typeface="+mn-cs"/>
              </a:rPr>
              <a:t>  11</a:t>
            </a:r>
            <a:r>
              <a:rPr lang="en-US" altLang="en-US" sz="2000" dirty="0" smtClean="0">
                <a:latin typeface="+mj-lt"/>
                <a:cs typeface="+mn-cs"/>
              </a:rPr>
              <a:t>)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tabLst>
                <a:tab pos="236538" algn="l"/>
              </a:tabLst>
              <a:defRPr/>
            </a:pPr>
            <a:endParaRPr lang="en-US" altLang="en-US" sz="2000" dirty="0" smtClean="0">
              <a:latin typeface="+mj-lt"/>
              <a:cs typeface="+mn-cs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231775" algn="l"/>
              </a:tabLst>
              <a:defRPr/>
            </a:pPr>
            <a:r>
              <a:rPr lang="en-US" altLang="en-US" sz="2000" dirty="0" smtClean="0">
                <a:solidFill>
                  <a:prstClr val="black"/>
                </a:solidFill>
                <a:latin typeface="Calibri"/>
                <a:cs typeface="+mn-cs"/>
              </a:rPr>
              <a:t>   </a:t>
            </a:r>
            <a:r>
              <a:rPr lang="en-US" altLang="en-US" sz="2400" dirty="0" err="1" smtClean="0">
                <a:solidFill>
                  <a:prstClr val="black"/>
                </a:solidFill>
                <a:latin typeface="Calibri"/>
                <a:cs typeface="+mn-cs"/>
              </a:rPr>
              <a:t>Bagaimana</a:t>
            </a:r>
            <a:r>
              <a:rPr lang="en-US" alt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Calibri"/>
                <a:cs typeface="+mn-cs"/>
              </a:rPr>
              <a:t>kalo</a:t>
            </a:r>
            <a:r>
              <a:rPr lang="en-US" alt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Calibri"/>
                <a:cs typeface="+mn-cs"/>
              </a:rPr>
              <a:t>peserta</a:t>
            </a:r>
            <a:r>
              <a:rPr lang="en-US" alt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Calibri"/>
                <a:cs typeface="+mn-cs"/>
              </a:rPr>
              <a:t>terlambat</a:t>
            </a:r>
            <a:r>
              <a:rPr lang="en-US" alt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/ </a:t>
            </a:r>
            <a:r>
              <a:rPr lang="en-US" altLang="en-US" sz="2400" dirty="0" err="1" smtClean="0">
                <a:solidFill>
                  <a:prstClr val="black"/>
                </a:solidFill>
                <a:latin typeface="Calibri"/>
                <a:cs typeface="+mn-cs"/>
              </a:rPr>
              <a:t>berhenti</a:t>
            </a:r>
            <a:r>
              <a:rPr lang="en-US" alt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Calibri"/>
                <a:cs typeface="+mn-cs"/>
              </a:rPr>
              <a:t>mengiur</a:t>
            </a:r>
            <a:r>
              <a:rPr lang="en-US" alt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 :   </a:t>
            </a:r>
            <a:r>
              <a:rPr lang="en-US" altLang="en-US" sz="2400" dirty="0" err="1" smtClean="0">
                <a:solidFill>
                  <a:prstClr val="black"/>
                </a:solidFill>
                <a:latin typeface="Calibri"/>
                <a:cs typeface="+mn-cs"/>
              </a:rPr>
              <a:t>Pasal</a:t>
            </a:r>
            <a:r>
              <a:rPr lang="en-US" alt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 17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altLang="en-US" sz="2000" dirty="0" smtClean="0">
                <a:solidFill>
                  <a:prstClr val="black"/>
                </a:solidFill>
                <a:latin typeface="Calibri"/>
                <a:cs typeface="+mn-cs"/>
              </a:rPr>
              <a:t>    </a:t>
            </a:r>
            <a:r>
              <a:rPr lang="en-US" altLang="en-US" sz="2000" dirty="0" err="1" smtClean="0">
                <a:latin typeface="Arial Black" panose="020B0A04020102020204" pitchFamily="34" charset="0"/>
                <a:cs typeface="+mn-cs"/>
              </a:rPr>
              <a:t>Denda</a:t>
            </a:r>
            <a:r>
              <a:rPr lang="en-US" altLang="en-US" sz="2000" dirty="0" smtClean="0">
                <a:latin typeface="Arial Black" panose="020B0A04020102020204" pitchFamily="34" charset="0"/>
                <a:cs typeface="+mn-cs"/>
              </a:rPr>
              <a:t> </a:t>
            </a:r>
            <a:r>
              <a:rPr lang="en-US" altLang="en-US" sz="2000" dirty="0" err="1" smtClean="0">
                <a:latin typeface="Arial Black" panose="020B0A04020102020204" pitchFamily="34" charset="0"/>
                <a:cs typeface="+mn-cs"/>
              </a:rPr>
              <a:t>bagi</a:t>
            </a:r>
            <a:r>
              <a:rPr lang="en-US" altLang="en-US" sz="2000" dirty="0" smtClean="0">
                <a:latin typeface="Arial Black" panose="020B0A04020102020204" pitchFamily="34" charset="0"/>
                <a:cs typeface="+mn-cs"/>
              </a:rPr>
              <a:t> </a:t>
            </a:r>
            <a:r>
              <a:rPr lang="en-US" altLang="en-US" sz="2000" dirty="0" err="1" smtClean="0">
                <a:latin typeface="Arial Black" panose="020B0A04020102020204" pitchFamily="34" charset="0"/>
                <a:cs typeface="+mn-cs"/>
              </a:rPr>
              <a:t>keterlambatan</a:t>
            </a:r>
            <a:r>
              <a:rPr lang="en-US" altLang="en-US" sz="2000" dirty="0" smtClean="0">
                <a:latin typeface="Arial Black" panose="020B0A04020102020204" pitchFamily="34" charset="0"/>
                <a:cs typeface="+mn-cs"/>
              </a:rPr>
              <a:t> </a:t>
            </a:r>
            <a:r>
              <a:rPr lang="en-US" altLang="en-US" sz="2000" dirty="0" err="1" smtClean="0">
                <a:latin typeface="Arial Black" panose="020B0A04020102020204" pitchFamily="34" charset="0"/>
                <a:cs typeface="+mn-cs"/>
              </a:rPr>
              <a:t>mengiur</a:t>
            </a:r>
            <a:endParaRPr lang="en-US" altLang="en-US" sz="2000" dirty="0" smtClean="0">
              <a:latin typeface="Arial Black" panose="020B0A04020102020204" pitchFamily="34" charset="0"/>
              <a:cs typeface="+mn-cs"/>
            </a:endParaRPr>
          </a:p>
          <a:p>
            <a:pPr marL="457200" lvl="1" indent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400" dirty="0" smtClean="0">
                <a:latin typeface="Calibri"/>
                <a:cs typeface="+mn-cs"/>
              </a:rPr>
              <a:t>PPU:  </a:t>
            </a:r>
            <a:r>
              <a:rPr lang="en-US" altLang="en-US" sz="2400" dirty="0" err="1" smtClean="0">
                <a:latin typeface="Calibri"/>
                <a:cs typeface="+mn-cs"/>
              </a:rPr>
              <a:t>Denda</a:t>
            </a:r>
            <a:r>
              <a:rPr lang="en-US" altLang="en-US" sz="2400" dirty="0" smtClean="0">
                <a:latin typeface="Calibri"/>
                <a:cs typeface="+mn-cs"/>
              </a:rPr>
              <a:t> (2% x </a:t>
            </a:r>
            <a:r>
              <a:rPr lang="en-US" altLang="en-US" sz="2400" dirty="0" err="1" smtClean="0">
                <a:latin typeface="Calibri"/>
                <a:cs typeface="+mn-cs"/>
              </a:rPr>
              <a:t>tunggakan</a:t>
            </a:r>
            <a:r>
              <a:rPr lang="en-US" altLang="en-US" sz="2400" dirty="0" smtClean="0">
                <a:latin typeface="Calibri"/>
                <a:cs typeface="+mn-cs"/>
              </a:rPr>
              <a:t> 3 </a:t>
            </a:r>
            <a:r>
              <a:rPr lang="en-US" altLang="en-US" sz="2400" dirty="0" err="1" smtClean="0">
                <a:latin typeface="Calibri"/>
                <a:cs typeface="+mn-cs"/>
              </a:rPr>
              <a:t>bulan</a:t>
            </a:r>
            <a:r>
              <a:rPr lang="en-US" altLang="en-US" sz="2400" dirty="0" smtClean="0">
                <a:latin typeface="Calibri"/>
                <a:cs typeface="+mn-cs"/>
              </a:rPr>
              <a:t>) + Total </a:t>
            </a:r>
            <a:r>
              <a:rPr lang="en-US" altLang="en-US" sz="2400" dirty="0" err="1" smtClean="0">
                <a:latin typeface="Calibri"/>
                <a:cs typeface="+mn-cs"/>
              </a:rPr>
              <a:t>tunggakan</a:t>
            </a:r>
            <a:r>
              <a:rPr lang="en-US" altLang="en-US" sz="2400" dirty="0" smtClean="0">
                <a:latin typeface="Calibri"/>
                <a:cs typeface="+mn-cs"/>
              </a:rPr>
              <a:t>                                                    PBPU/BP: </a:t>
            </a:r>
            <a:r>
              <a:rPr lang="en-US" altLang="en-US" sz="2400" dirty="0" err="1">
                <a:latin typeface="Calibri"/>
                <a:cs typeface="+mn-cs"/>
              </a:rPr>
              <a:t>Denda</a:t>
            </a:r>
            <a:r>
              <a:rPr lang="en-US" altLang="en-US" sz="2400" dirty="0">
                <a:latin typeface="Calibri"/>
                <a:cs typeface="+mn-cs"/>
              </a:rPr>
              <a:t> (2% x </a:t>
            </a:r>
            <a:r>
              <a:rPr lang="en-US" altLang="en-US" sz="2400" dirty="0" err="1">
                <a:latin typeface="Calibri"/>
                <a:cs typeface="+mn-cs"/>
              </a:rPr>
              <a:t>tunggakan</a:t>
            </a:r>
            <a:r>
              <a:rPr lang="en-US" altLang="en-US" sz="2400" dirty="0">
                <a:latin typeface="Calibri"/>
                <a:cs typeface="+mn-cs"/>
              </a:rPr>
              <a:t> </a:t>
            </a:r>
            <a:r>
              <a:rPr lang="en-US" altLang="en-US" sz="2400" dirty="0" smtClean="0">
                <a:latin typeface="Calibri"/>
                <a:cs typeface="+mn-cs"/>
              </a:rPr>
              <a:t>6 </a:t>
            </a:r>
            <a:r>
              <a:rPr lang="en-US" altLang="en-US" sz="2400" dirty="0" err="1">
                <a:latin typeface="Calibri"/>
                <a:cs typeface="+mn-cs"/>
              </a:rPr>
              <a:t>bulan</a:t>
            </a:r>
            <a:r>
              <a:rPr lang="en-US" altLang="en-US" sz="2400" dirty="0">
                <a:latin typeface="Calibri"/>
                <a:cs typeface="+mn-cs"/>
              </a:rPr>
              <a:t>) + Total </a:t>
            </a:r>
            <a:r>
              <a:rPr lang="en-US" altLang="en-US" sz="2400" dirty="0" err="1" smtClean="0">
                <a:latin typeface="Calibri"/>
                <a:cs typeface="+mn-cs"/>
              </a:rPr>
              <a:t>tunggakan</a:t>
            </a:r>
            <a:endParaRPr lang="en-US" altLang="en-US" sz="2400" dirty="0" smtClean="0">
              <a:latin typeface="Calibri"/>
              <a:cs typeface="+mn-cs"/>
            </a:endParaRPr>
          </a:p>
          <a:p>
            <a:pPr marL="457200" lvl="1" indent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2400" dirty="0" smtClean="0">
              <a:latin typeface="Calibri"/>
              <a:cs typeface="+mn-cs"/>
            </a:endParaRPr>
          </a:p>
          <a:p>
            <a:pPr marL="231775" indent="-23177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dirty="0" err="1" smtClean="0">
                <a:latin typeface="Calibri"/>
                <a:cs typeface="+mn-cs"/>
              </a:rPr>
              <a:t>Penghentian</a:t>
            </a:r>
            <a:r>
              <a:rPr lang="en-US" altLang="en-US" sz="2400" dirty="0" smtClean="0">
                <a:latin typeface="Calibri"/>
                <a:cs typeface="+mn-cs"/>
              </a:rPr>
              <a:t> </a:t>
            </a:r>
            <a:r>
              <a:rPr lang="en-US" altLang="en-US" sz="2400" dirty="0" err="1" smtClean="0">
                <a:latin typeface="Calibri"/>
                <a:cs typeface="+mn-cs"/>
              </a:rPr>
              <a:t>manfaat</a:t>
            </a:r>
            <a:r>
              <a:rPr lang="en-US" altLang="en-US" sz="2400" dirty="0" smtClean="0">
                <a:latin typeface="Calibri"/>
                <a:cs typeface="+mn-cs"/>
              </a:rPr>
              <a:t>:</a:t>
            </a:r>
          </a:p>
          <a:p>
            <a:pPr marL="400050" lvl="2" indent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400" dirty="0" smtClean="0">
                <a:latin typeface="Calibri"/>
                <a:cs typeface="+mn-cs"/>
              </a:rPr>
              <a:t>PPU</a:t>
            </a:r>
            <a:r>
              <a:rPr lang="en-US" altLang="en-US" sz="2400" dirty="0">
                <a:latin typeface="Calibri"/>
                <a:cs typeface="+mn-cs"/>
              </a:rPr>
              <a:t>:  </a:t>
            </a:r>
            <a:r>
              <a:rPr lang="en-US" altLang="en-US" sz="2400" dirty="0" err="1" smtClean="0">
                <a:latin typeface="Calibri"/>
                <a:cs typeface="+mn-cs"/>
              </a:rPr>
              <a:t>Setelah</a:t>
            </a:r>
            <a:r>
              <a:rPr lang="en-US" altLang="en-US" sz="2400" dirty="0" smtClean="0">
                <a:latin typeface="Calibri"/>
                <a:cs typeface="+mn-cs"/>
              </a:rPr>
              <a:t> 3 </a:t>
            </a:r>
            <a:r>
              <a:rPr lang="en-US" altLang="en-US" sz="2400" dirty="0" err="1" smtClean="0">
                <a:latin typeface="Calibri"/>
                <a:cs typeface="+mn-cs"/>
              </a:rPr>
              <a:t>bulan</a:t>
            </a:r>
            <a:r>
              <a:rPr lang="en-US" altLang="en-US" sz="2400" dirty="0" smtClean="0">
                <a:latin typeface="Calibri"/>
                <a:cs typeface="+mn-cs"/>
              </a:rPr>
              <a:t> </a:t>
            </a:r>
            <a:r>
              <a:rPr lang="en-US" altLang="en-US" sz="2400" dirty="0" err="1" smtClean="0">
                <a:latin typeface="Calibri"/>
                <a:cs typeface="+mn-cs"/>
              </a:rPr>
              <a:t>menunggak</a:t>
            </a:r>
            <a:endParaRPr lang="en-US" altLang="en-US" sz="2400" dirty="0" smtClean="0">
              <a:latin typeface="Calibri"/>
              <a:cs typeface="+mn-cs"/>
            </a:endParaRPr>
          </a:p>
          <a:p>
            <a:pPr marL="400050" lvl="2" indent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400" dirty="0" smtClean="0">
                <a:latin typeface="Calibri"/>
                <a:cs typeface="+mn-cs"/>
              </a:rPr>
              <a:t>PBPU/BP</a:t>
            </a:r>
            <a:r>
              <a:rPr lang="en-US" altLang="en-US" sz="2400" dirty="0">
                <a:latin typeface="Calibri"/>
                <a:cs typeface="+mn-cs"/>
              </a:rPr>
              <a:t>: </a:t>
            </a:r>
            <a:r>
              <a:rPr lang="en-US" altLang="en-US" sz="2400" dirty="0" err="1" smtClean="0">
                <a:latin typeface="Calibri"/>
                <a:cs typeface="+mn-cs"/>
              </a:rPr>
              <a:t>Setelah</a:t>
            </a:r>
            <a:r>
              <a:rPr lang="en-US" altLang="en-US" sz="2400" dirty="0" smtClean="0">
                <a:latin typeface="Calibri"/>
                <a:cs typeface="+mn-cs"/>
              </a:rPr>
              <a:t> 6 </a:t>
            </a:r>
            <a:r>
              <a:rPr lang="en-US" altLang="en-US" sz="2400" dirty="0" err="1" smtClean="0">
                <a:latin typeface="Calibri"/>
                <a:cs typeface="+mn-cs"/>
              </a:rPr>
              <a:t>bulan</a:t>
            </a:r>
            <a:r>
              <a:rPr lang="en-US" altLang="en-US" sz="2400" dirty="0" smtClean="0">
                <a:latin typeface="Calibri"/>
                <a:cs typeface="+mn-cs"/>
              </a:rPr>
              <a:t> </a:t>
            </a:r>
            <a:r>
              <a:rPr lang="en-US" altLang="en-US" sz="2400" dirty="0" err="1" smtClean="0">
                <a:latin typeface="Calibri"/>
                <a:cs typeface="+mn-cs"/>
              </a:rPr>
              <a:t>menunggak</a:t>
            </a:r>
            <a:endParaRPr lang="en-US" altLang="en-US" sz="2400" dirty="0">
              <a:latin typeface="Calibri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latin typeface="Arial Black" panose="020B0A04020102020204" pitchFamily="34" charset="0"/>
              <a:cs typeface="+mn-cs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3413" y="188913"/>
            <a:ext cx="203517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39713" y="242888"/>
            <a:ext cx="87058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n-NO" altLang="en-US" sz="2400">
                <a:solidFill>
                  <a:srgbClr val="000000"/>
                </a:solidFill>
                <a:latin typeface="Verdana" pitchFamily="34" charset="0"/>
              </a:rPr>
              <a:t>Keterlambatan </a:t>
            </a:r>
            <a:r>
              <a:rPr lang="nn-NO" altLang="en-US" sz="2400">
                <a:solidFill>
                  <a:srgbClr val="FF0000"/>
                </a:solidFill>
                <a:latin typeface="Verdana" pitchFamily="34" charset="0"/>
              </a:rPr>
              <a:t>Mengiur</a:t>
            </a:r>
          </a:p>
          <a:p>
            <a:r>
              <a:rPr lang="nn-NO" altLang="en-US" sz="2000">
                <a:solidFill>
                  <a:srgbClr val="000000"/>
                </a:solidFill>
              </a:rPr>
              <a:t>Perpres no 111/2013</a:t>
            </a:r>
            <a:endParaRPr lang="en-US" altLang="en-US" sz="2000">
              <a:solidFill>
                <a:srgbClr val="7F7F7F"/>
              </a:solidFill>
            </a:endParaRPr>
          </a:p>
        </p:txBody>
      </p:sp>
      <p:sp>
        <p:nvSpPr>
          <p:cNvPr id="21509" name="TextBox 2"/>
          <p:cNvSpPr txBox="1">
            <a:spLocks noChangeArrowheads="1"/>
          </p:cNvSpPr>
          <p:nvPr/>
        </p:nvSpPr>
        <p:spPr bwMode="auto">
          <a:xfrm>
            <a:off x="239713" y="5289550"/>
            <a:ext cx="8705850" cy="4318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id-ID" sz="2200">
                <a:latin typeface="Arial Black" pitchFamily="34" charset="0"/>
              </a:rPr>
              <a:t>Pembayaran iuran paling lambat tgl 10 setiap bulannya</a:t>
            </a:r>
          </a:p>
        </p:txBody>
      </p:sp>
      <p:sp>
        <p:nvSpPr>
          <p:cNvPr id="21510" name="TextBox 1"/>
          <p:cNvSpPr txBox="1">
            <a:spLocks noChangeArrowheads="1"/>
          </p:cNvSpPr>
          <p:nvPr/>
        </p:nvSpPr>
        <p:spPr bwMode="auto">
          <a:xfrm>
            <a:off x="239713" y="5943600"/>
            <a:ext cx="8705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altLang="id-ID" sz="2400">
                <a:latin typeface="Calibri" pitchFamily="34" charset="0"/>
              </a:rPr>
              <a:t>Denda tidak berlaku bagi penyelenggara negara......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Donni\Downloads\Economy in Asia (5).png"/>
          <p:cNvPicPr>
            <a:picLocks noChangeAspect="1" noChangeArrowheads="1"/>
          </p:cNvPicPr>
          <p:nvPr/>
        </p:nvPicPr>
        <p:blipFill>
          <a:blip r:embed="rId2" cstate="print"/>
          <a:srcRect b="60904"/>
          <a:stretch>
            <a:fillRect/>
          </a:stretch>
        </p:blipFill>
        <p:spPr bwMode="auto">
          <a:xfrm>
            <a:off x="0" y="0"/>
            <a:ext cx="9144000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571500" y="2759075"/>
            <a:ext cx="8104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>
                <a:latin typeface="Arial Black" pitchFamily="34" charset="0"/>
              </a:rPr>
              <a:t>Pelayanan Kesehatan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571500" y="3213100"/>
            <a:ext cx="7385050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b="1" dirty="0" err="1" smtClean="0">
                <a:latin typeface="+mn-lt"/>
                <a:cs typeface="+mn-cs"/>
              </a:rPr>
              <a:t>Menuju</a:t>
            </a:r>
            <a:r>
              <a:rPr lang="en-US" altLang="en-US" sz="2000" b="1" dirty="0" smtClean="0">
                <a:latin typeface="+mn-lt"/>
                <a:cs typeface="+mn-cs"/>
              </a:rPr>
              <a:t> </a:t>
            </a:r>
            <a:r>
              <a:rPr lang="en-US" altLang="en-US" sz="2000" b="1" dirty="0" err="1" smtClean="0">
                <a:latin typeface="+mn-lt"/>
                <a:cs typeface="+mn-cs"/>
              </a:rPr>
              <a:t>pelayanan</a:t>
            </a:r>
            <a:r>
              <a:rPr lang="en-US" altLang="en-US" sz="2000" b="1" dirty="0" smtClean="0">
                <a:latin typeface="+mn-lt"/>
                <a:cs typeface="+mn-cs"/>
              </a:rPr>
              <a:t> </a:t>
            </a:r>
            <a:r>
              <a:rPr lang="en-US" altLang="en-US" sz="2000" b="1" dirty="0" err="1" smtClean="0">
                <a:latin typeface="+mn-lt"/>
                <a:cs typeface="+mn-cs"/>
              </a:rPr>
              <a:t>kesehatan</a:t>
            </a:r>
            <a:r>
              <a:rPr lang="en-US" altLang="en-US" sz="2000" b="1" dirty="0" smtClean="0">
                <a:latin typeface="+mn-lt"/>
                <a:cs typeface="+mn-cs"/>
              </a:rPr>
              <a:t> yang </a:t>
            </a:r>
            <a:r>
              <a:rPr lang="en-US" altLang="en-US" sz="2000" b="1" dirty="0" err="1" smtClean="0">
                <a:latin typeface="+mn-lt"/>
                <a:cs typeface="+mn-cs"/>
              </a:rPr>
              <a:t>bermutu</a:t>
            </a:r>
            <a:r>
              <a:rPr lang="en-US" altLang="en-US" sz="2000" b="1" dirty="0" smtClean="0">
                <a:latin typeface="+mn-lt"/>
                <a:cs typeface="+mn-cs"/>
              </a:rPr>
              <a:t>, </a:t>
            </a:r>
            <a:r>
              <a:rPr lang="en-US" altLang="en-US" sz="2000" b="1" dirty="0" err="1" smtClean="0">
                <a:latin typeface="+mn-lt"/>
                <a:cs typeface="+mn-cs"/>
              </a:rPr>
              <a:t>efektif</a:t>
            </a:r>
            <a:r>
              <a:rPr lang="en-US" altLang="en-US" sz="2000" b="1" dirty="0" smtClean="0">
                <a:latin typeface="+mn-lt"/>
                <a:cs typeface="+mn-cs"/>
              </a:rPr>
              <a:t> </a:t>
            </a:r>
            <a:r>
              <a:rPr lang="en-US" altLang="en-US" sz="2000" b="1" dirty="0" err="1" smtClean="0">
                <a:latin typeface="+mn-lt"/>
                <a:cs typeface="+mn-cs"/>
              </a:rPr>
              <a:t>dan</a:t>
            </a:r>
            <a:r>
              <a:rPr lang="en-US" altLang="en-US" sz="2000" b="1" dirty="0" smtClean="0">
                <a:latin typeface="+mn-lt"/>
                <a:cs typeface="+mn-cs"/>
              </a:rPr>
              <a:t> </a:t>
            </a:r>
            <a:r>
              <a:rPr lang="en-US" altLang="en-US" sz="2000" b="1" dirty="0" err="1" smtClean="0">
                <a:latin typeface="+mn-lt"/>
                <a:cs typeface="+mn-cs"/>
              </a:rPr>
              <a:t>efisien</a:t>
            </a:r>
            <a:endParaRPr lang="en-US" altLang="en-US" sz="2000" b="1" dirty="0" smtClean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onni\Downloads\Economy in Asia (3).png"/>
          <p:cNvPicPr>
            <a:picLocks noChangeAspect="1" noChangeArrowheads="1"/>
          </p:cNvPicPr>
          <p:nvPr/>
        </p:nvPicPr>
        <p:blipFill>
          <a:blip r:embed="rId2" cstate="print"/>
          <a:srcRect b="59773"/>
          <a:stretch>
            <a:fillRect/>
          </a:stretch>
        </p:blipFill>
        <p:spPr bwMode="auto">
          <a:xfrm>
            <a:off x="0" y="0"/>
            <a:ext cx="9144000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571500" y="3251200"/>
            <a:ext cx="61928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Menuju Cakupan Semesta 2019</a:t>
            </a:r>
          </a:p>
        </p:txBody>
      </p:sp>
      <p:sp>
        <p:nvSpPr>
          <p:cNvPr id="3076" name="TextBox 6"/>
          <p:cNvSpPr txBox="1">
            <a:spLocks noChangeArrowheads="1"/>
          </p:cNvSpPr>
          <p:nvPr/>
        </p:nvSpPr>
        <p:spPr bwMode="auto">
          <a:xfrm>
            <a:off x="571500" y="2759075"/>
            <a:ext cx="4505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>
                <a:latin typeface="Arial Black" pitchFamily="34" charset="0"/>
              </a:rPr>
              <a:t>Introduksi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546100"/>
            <a:ext cx="83058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400" kern="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Jenis</a:t>
            </a:r>
            <a:r>
              <a:rPr lang="en-US" altLang="en-US" sz="24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2400" kern="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Faskes</a:t>
            </a:r>
            <a:r>
              <a:rPr lang="id-ID" sz="2400" kern="0" dirty="0">
                <a:solidFill>
                  <a:srgbClr val="FF0000"/>
                </a:solidFill>
                <a:latin typeface="Arial Black" panose="020B0A04020102020204" pitchFamily="34" charset="0"/>
                <a:cs typeface="+mn-cs"/>
              </a:rPr>
              <a:t/>
            </a:r>
            <a:br>
              <a:rPr lang="id-ID" sz="2400" kern="0" dirty="0">
                <a:solidFill>
                  <a:srgbClr val="FF0000"/>
                </a:solidFill>
                <a:latin typeface="Arial Black" panose="020B0A04020102020204" pitchFamily="34" charset="0"/>
                <a:cs typeface="+mn-cs"/>
              </a:rPr>
            </a:br>
            <a:endParaRPr lang="en-US" sz="2400" kern="0" dirty="0">
              <a:solidFill>
                <a:srgbClr val="FF0000"/>
              </a:solidFill>
              <a:latin typeface="Arial Black" panose="020B0A04020102020204" pitchFamily="34" charset="0"/>
              <a:cs typeface="+mn-cs"/>
            </a:endParaRPr>
          </a:p>
        </p:txBody>
      </p:sp>
      <p:sp>
        <p:nvSpPr>
          <p:cNvPr id="29699" name="Rectangle 1"/>
          <p:cNvSpPr>
            <a:spLocks noChangeArrowheads="1"/>
          </p:cNvSpPr>
          <p:nvPr/>
        </p:nvSpPr>
        <p:spPr bwMode="auto">
          <a:xfrm>
            <a:off x="387350" y="1717675"/>
            <a:ext cx="85058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buFont typeface="Calibri" pitchFamily="34" charset="0"/>
              <a:buAutoNum type="arabicPeriod"/>
            </a:pPr>
            <a:r>
              <a:rPr lang="en-US" altLang="id-ID" sz="2400">
                <a:latin typeface="Calibri" pitchFamily="34" charset="0"/>
              </a:rPr>
              <a:t>Puskesmas </a:t>
            </a:r>
            <a:r>
              <a:rPr lang="id-ID" altLang="id-ID" sz="2400">
                <a:latin typeface="Calibri" pitchFamily="34" charset="0"/>
              </a:rPr>
              <a:t>atau yang setara</a:t>
            </a:r>
          </a:p>
          <a:p>
            <a:pPr marL="514350" indent="-514350" algn="just">
              <a:buFont typeface="Calibri" pitchFamily="34" charset="0"/>
              <a:buAutoNum type="arabicPeriod"/>
            </a:pPr>
            <a:r>
              <a:rPr lang="id-ID" altLang="id-ID" sz="2400">
                <a:latin typeface="Calibri" pitchFamily="34" charset="0"/>
              </a:rPr>
              <a:t>P</a:t>
            </a:r>
            <a:r>
              <a:rPr lang="en-US" altLang="id-ID" sz="2400">
                <a:latin typeface="Calibri" pitchFamily="34" charset="0"/>
              </a:rPr>
              <a:t>rakt</a:t>
            </a:r>
            <a:r>
              <a:rPr lang="id-ID" altLang="id-ID" sz="2400">
                <a:latin typeface="Calibri" pitchFamily="34" charset="0"/>
              </a:rPr>
              <a:t>i</a:t>
            </a:r>
            <a:r>
              <a:rPr lang="en-US" altLang="id-ID" sz="2400">
                <a:latin typeface="Calibri" pitchFamily="34" charset="0"/>
              </a:rPr>
              <a:t>k dokter</a:t>
            </a:r>
            <a:endParaRPr lang="id-ID" altLang="id-ID" sz="2400">
              <a:latin typeface="Calibri" pitchFamily="34" charset="0"/>
            </a:endParaRPr>
          </a:p>
          <a:p>
            <a:pPr marL="514350" indent="-514350" algn="just">
              <a:buFont typeface="Calibri" pitchFamily="34" charset="0"/>
              <a:buAutoNum type="arabicPeriod"/>
            </a:pPr>
            <a:r>
              <a:rPr lang="id-ID" altLang="id-ID" sz="2400">
                <a:latin typeface="Calibri" pitchFamily="34" charset="0"/>
              </a:rPr>
              <a:t>P</a:t>
            </a:r>
            <a:r>
              <a:rPr lang="en-US" altLang="id-ID" sz="2400">
                <a:latin typeface="Calibri" pitchFamily="34" charset="0"/>
              </a:rPr>
              <a:t>raktik </a:t>
            </a:r>
            <a:r>
              <a:rPr lang="id-ID" altLang="id-ID" sz="2400">
                <a:latin typeface="Calibri" pitchFamily="34" charset="0"/>
              </a:rPr>
              <a:t>dokter gigi</a:t>
            </a:r>
          </a:p>
          <a:p>
            <a:pPr marL="514350" indent="-514350" algn="just">
              <a:buFont typeface="Calibri" pitchFamily="34" charset="0"/>
              <a:buAutoNum type="arabicPeriod"/>
            </a:pPr>
            <a:r>
              <a:rPr lang="id-ID" altLang="id-ID" sz="2400">
                <a:latin typeface="Calibri" pitchFamily="34" charset="0"/>
              </a:rPr>
              <a:t>Klinik pratama</a:t>
            </a:r>
            <a:r>
              <a:rPr lang="en-US" altLang="id-ID" sz="2400">
                <a:latin typeface="Calibri" pitchFamily="34" charset="0"/>
              </a:rPr>
              <a:t> atau yang setara</a:t>
            </a:r>
          </a:p>
          <a:p>
            <a:pPr marL="514350" indent="-514350" algn="just">
              <a:buFont typeface="Calibri" pitchFamily="34" charset="0"/>
              <a:buAutoNum type="arabicPeriod"/>
            </a:pPr>
            <a:r>
              <a:rPr lang="id-ID" altLang="id-ID" sz="2400">
                <a:latin typeface="Calibri" pitchFamily="34" charset="0"/>
              </a:rPr>
              <a:t>Rumah Sakit Kelas D Pratama</a:t>
            </a:r>
          </a:p>
        </p:txBody>
      </p:sp>
      <p:sp>
        <p:nvSpPr>
          <p:cNvPr id="29700" name="Title 1"/>
          <p:cNvSpPr txBox="1">
            <a:spLocks/>
          </p:cNvSpPr>
          <p:nvPr/>
        </p:nvSpPr>
        <p:spPr bwMode="auto">
          <a:xfrm>
            <a:off x="304800" y="960438"/>
            <a:ext cx="59436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nn-NO" altLang="en-US" sz="1600"/>
              <a:t>Sesuai Permenkes no 28/2014</a:t>
            </a:r>
            <a:endParaRPr lang="en-US" altLang="en-US" sz="1600"/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3413" y="188913"/>
            <a:ext cx="203517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Box 2"/>
          <p:cNvSpPr txBox="1">
            <a:spLocks noChangeArrowheads="1"/>
          </p:cNvSpPr>
          <p:nvPr/>
        </p:nvSpPr>
        <p:spPr bwMode="auto">
          <a:xfrm>
            <a:off x="387350" y="3673475"/>
            <a:ext cx="8505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id-ID" sz="2000" i="1">
                <a:solidFill>
                  <a:srgbClr val="FF0000"/>
                </a:solidFill>
                <a:latin typeface="Calibri" pitchFamily="34" charset="0"/>
              </a:rPr>
              <a:t>Bila suatu kecamatan tidak memiliki Dokter sesuai penetapan Ka. Dinkes maka, </a:t>
            </a:r>
          </a:p>
        </p:txBody>
      </p:sp>
      <p:sp>
        <p:nvSpPr>
          <p:cNvPr id="29703" name="TextBox 3"/>
          <p:cNvSpPr txBox="1">
            <a:spLocks noChangeArrowheads="1"/>
          </p:cNvSpPr>
          <p:nvPr/>
        </p:nvSpPr>
        <p:spPr bwMode="auto">
          <a:xfrm>
            <a:off x="341313" y="4092575"/>
            <a:ext cx="8586787" cy="4603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id-ID" sz="2400">
                <a:solidFill>
                  <a:schemeClr val="bg1"/>
                </a:solidFill>
                <a:latin typeface="Calibri" pitchFamily="34" charset="0"/>
              </a:rPr>
              <a:t>BPJS Kesehatan dapat bekerjasama dengan Praktik Bidan/Perawat</a:t>
            </a:r>
          </a:p>
        </p:txBody>
      </p:sp>
      <p:sp>
        <p:nvSpPr>
          <p:cNvPr id="7" name="Rectangle 6"/>
          <p:cNvSpPr/>
          <p:nvPr/>
        </p:nvSpPr>
        <p:spPr>
          <a:xfrm>
            <a:off x="387350" y="1271588"/>
            <a:ext cx="333375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b="1" kern="0" dirty="0">
                <a:latin typeface="Arial Black" panose="020B0A04020102020204" pitchFamily="34" charset="0"/>
                <a:cs typeface="+mn-cs"/>
              </a:rPr>
              <a:t>Tingkat</a:t>
            </a:r>
            <a:r>
              <a:rPr lang="en-US" altLang="en-US" sz="2400" b="1" kern="0" dirty="0">
                <a:solidFill>
                  <a:srgbClr val="FF0000"/>
                </a:solidFill>
                <a:latin typeface="Arial Black" panose="020B0A04020102020204" pitchFamily="34" charset="0"/>
                <a:cs typeface="+mn-cs"/>
              </a:rPr>
              <a:t> </a:t>
            </a:r>
            <a:r>
              <a:rPr lang="en-US" altLang="en-US" sz="2400" b="1" kern="0" dirty="0" err="1">
                <a:solidFill>
                  <a:srgbClr val="FF0000"/>
                </a:solidFill>
                <a:latin typeface="Arial Black" panose="020B0A04020102020204" pitchFamily="34" charset="0"/>
                <a:cs typeface="+mn-cs"/>
              </a:rPr>
              <a:t>Pertama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7350" y="4854575"/>
            <a:ext cx="297656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b="1" kern="0" dirty="0">
                <a:latin typeface="Arial Black" panose="020B0A04020102020204" pitchFamily="34" charset="0"/>
                <a:cs typeface="+mn-cs"/>
              </a:rPr>
              <a:t>Tingkat</a:t>
            </a:r>
            <a:r>
              <a:rPr lang="en-US" altLang="en-US" sz="2400" b="1" kern="0" dirty="0">
                <a:solidFill>
                  <a:srgbClr val="FF0000"/>
                </a:solidFill>
                <a:latin typeface="Arial Black" panose="020B0A04020102020204" pitchFamily="34" charset="0"/>
                <a:cs typeface="+mn-cs"/>
              </a:rPr>
              <a:t> </a:t>
            </a:r>
            <a:r>
              <a:rPr lang="en-US" altLang="en-US" sz="2400" b="1" kern="0" dirty="0" err="1">
                <a:solidFill>
                  <a:srgbClr val="FF0000"/>
                </a:solidFill>
                <a:latin typeface="Arial Black" panose="020B0A04020102020204" pitchFamily="34" charset="0"/>
                <a:cs typeface="+mn-cs"/>
              </a:rPr>
              <a:t>Lanjut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29706" name="Rectangle 9"/>
          <p:cNvSpPr>
            <a:spLocks noChangeArrowheads="1"/>
          </p:cNvSpPr>
          <p:nvPr/>
        </p:nvSpPr>
        <p:spPr bwMode="auto">
          <a:xfrm>
            <a:off x="387350" y="5329238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buFont typeface="Calibri" pitchFamily="34" charset="0"/>
              <a:buAutoNum type="arabicPeriod"/>
            </a:pPr>
            <a:r>
              <a:rPr lang="en-US" altLang="id-ID" sz="2400">
                <a:latin typeface="Calibri" pitchFamily="34" charset="0"/>
              </a:rPr>
              <a:t>Klinik utama atau yang setara,</a:t>
            </a:r>
          </a:p>
          <a:p>
            <a:pPr marL="514350" indent="-514350" algn="just">
              <a:buFont typeface="Calibri" pitchFamily="34" charset="0"/>
              <a:buAutoNum type="arabicPeriod"/>
            </a:pPr>
            <a:r>
              <a:rPr lang="en-US" altLang="id-ID" sz="2400">
                <a:latin typeface="Calibri" pitchFamily="34" charset="0"/>
              </a:rPr>
              <a:t>Rumah Sakit Umum,</a:t>
            </a:r>
          </a:p>
          <a:p>
            <a:pPr marL="514350" indent="-514350" algn="just">
              <a:buFont typeface="Calibri" pitchFamily="34" charset="0"/>
              <a:buAutoNum type="arabicPeriod"/>
            </a:pPr>
            <a:r>
              <a:rPr lang="en-US" altLang="id-ID" sz="2400">
                <a:latin typeface="Calibri" pitchFamily="34" charset="0"/>
              </a:rPr>
              <a:t>Rumah Sakit Khusus</a:t>
            </a:r>
            <a:endParaRPr lang="id-ID" altLang="id-ID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30"/>
          <p:cNvGraphicFramePr>
            <a:graphicFrameLocks noChangeAspect="1"/>
          </p:cNvGraphicFramePr>
          <p:nvPr/>
        </p:nvGraphicFramePr>
        <p:xfrm>
          <a:off x="2268538" y="1268413"/>
          <a:ext cx="5327650" cy="5256212"/>
        </p:xfrm>
        <a:graphic>
          <a:graphicData uri="http://schemas.openxmlformats.org/presentationml/2006/ole">
            <p:oleObj spid="_x0000_s30722" name="Worksheet" r:id="rId3" imgW="2581175" imgH="4010133" progId="Excel.Sheet.12">
              <p:link updateAutomatic="1"/>
            </p:oleObj>
          </a:graphicData>
        </a:graphic>
      </p:graphicFrame>
      <p:sp>
        <p:nvSpPr>
          <p:cNvPr id="30723" name="Rectangle 6"/>
          <p:cNvSpPr>
            <a:spLocks noChangeArrowheads="1"/>
          </p:cNvSpPr>
          <p:nvPr/>
        </p:nvSpPr>
        <p:spPr bwMode="auto">
          <a:xfrm>
            <a:off x="179388" y="438150"/>
            <a:ext cx="5905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id-ID" sz="2400">
                <a:solidFill>
                  <a:srgbClr val="000000"/>
                </a:solidFill>
                <a:latin typeface="Verdana" pitchFamily="34" charset="0"/>
              </a:rPr>
              <a:t>Jumlah </a:t>
            </a:r>
            <a:r>
              <a:rPr lang="en-US" altLang="id-ID" sz="2400">
                <a:solidFill>
                  <a:srgbClr val="FF0000"/>
                </a:solidFill>
                <a:latin typeface="Verdana" pitchFamily="34" charset="0"/>
              </a:rPr>
              <a:t>FKTP Nasional</a:t>
            </a:r>
          </a:p>
          <a:p>
            <a:r>
              <a:rPr lang="id-ID" altLang="id-ID" sz="1600">
                <a:solidFill>
                  <a:srgbClr val="000000"/>
                </a:solidFill>
              </a:rPr>
              <a:t>Data Nasional November 2014</a:t>
            </a:r>
            <a:endParaRPr lang="en-US" altLang="id-ID" sz="1600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304800"/>
            <a:ext cx="203676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231900"/>
          </a:xfrm>
        </p:spPr>
        <p:txBody>
          <a:bodyPr>
            <a:spAutoFit/>
          </a:bodyPr>
          <a:lstStyle/>
          <a:p>
            <a:pPr algn="l" eaLnBrk="1" hangingPunct="1"/>
            <a:r>
              <a:rPr lang="en-US" altLang="id-ID" sz="240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Jumlah </a:t>
            </a:r>
            <a:r>
              <a:rPr lang="en-US" altLang="id-ID" sz="240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FKTP se-DIY</a:t>
            </a:r>
            <a:r>
              <a:rPr lang="en-US" altLang="id-ID" sz="240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altLang="id-ID" sz="240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id-ID" sz="180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sd 1 </a:t>
            </a:r>
            <a:r>
              <a:rPr lang="id-ID" altLang="id-ID" sz="180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Januari</a:t>
            </a:r>
            <a:r>
              <a:rPr lang="en-US" altLang="id-ID" sz="180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201</a:t>
            </a:r>
            <a:r>
              <a:rPr lang="id-ID" altLang="id-ID" sz="180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  <a:r>
              <a:rPr lang="en-US" altLang="id-ID" sz="3200" b="1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en-US" altLang="id-ID" sz="3200" b="1" smtClean="0">
                <a:solidFill>
                  <a:srgbClr val="FF0000"/>
                </a:solidFill>
                <a:latin typeface="Arial Black" pitchFamily="34" charset="0"/>
              </a:rPr>
            </a:br>
            <a:endParaRPr lang="en-US" altLang="id-ID" sz="3200" b="1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1747" name="Picture 60" descr="Logo BPJ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0"/>
            <a:ext cx="22098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50825" y="1462088"/>
          <a:ext cx="8664576" cy="322262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25964"/>
                <a:gridCol w="1540180"/>
                <a:gridCol w="1083072"/>
                <a:gridCol w="1083072"/>
                <a:gridCol w="1083072"/>
                <a:gridCol w="1083072"/>
                <a:gridCol w="1083072"/>
                <a:gridCol w="1083072"/>
              </a:tblGrid>
              <a:tr h="6863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</a:t>
                      </a:r>
                      <a:r>
                        <a:rPr lang="en-US" sz="1600" u="none" strike="noStrike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FKTP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Kota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Sleman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Bantul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</a:t>
                      </a:r>
                      <a:r>
                        <a:rPr lang="en-US" sz="1600" u="none" strike="noStrike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 </a:t>
                      </a:r>
                      <a:r>
                        <a:rPr lang="en-US" sz="1600" u="none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3268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 dirty="0" smtClean="0"/>
                        <a:t> </a:t>
                      </a:r>
                      <a:r>
                        <a:rPr lang="en-US" sz="1800" u="none" strike="noStrike" dirty="0" err="1" smtClean="0"/>
                        <a:t>Pusk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18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25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30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21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27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121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3268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 dirty="0" smtClean="0"/>
                        <a:t> </a:t>
                      </a:r>
                      <a:r>
                        <a:rPr lang="en-US" sz="1800" u="none" strike="noStrike" dirty="0" smtClean="0"/>
                        <a:t>DPP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13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49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13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13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96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3268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 dirty="0" smtClean="0"/>
                        <a:t> </a:t>
                      </a:r>
                      <a:r>
                        <a:rPr lang="en-US" sz="1800" u="none" strike="noStrike" dirty="0" err="1" smtClean="0"/>
                        <a:t>Klinik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12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35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3268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 dirty="0" smtClean="0"/>
                        <a:t> </a:t>
                      </a:r>
                      <a:r>
                        <a:rPr lang="en-US" sz="1800" u="none" strike="noStrike" dirty="0" smtClean="0"/>
                        <a:t>DRG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17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28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3268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 dirty="0" smtClean="0"/>
                        <a:t> </a:t>
                      </a:r>
                      <a:r>
                        <a:rPr lang="en-US" sz="1800" u="none" strike="noStrike" dirty="0" err="1" smtClean="0"/>
                        <a:t>Klinik</a:t>
                      </a:r>
                      <a:r>
                        <a:rPr lang="en-US" sz="1800" u="none" strike="noStrike" dirty="0" smtClean="0"/>
                        <a:t> </a:t>
                      </a:r>
                      <a:r>
                        <a:rPr lang="en-US" sz="1800" u="none" strike="noStrike" dirty="0"/>
                        <a:t>TNI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5752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 dirty="0" smtClean="0"/>
                        <a:t> </a:t>
                      </a:r>
                      <a:r>
                        <a:rPr lang="en-US" sz="1800" u="none" strike="noStrike" dirty="0" err="1" smtClean="0"/>
                        <a:t>Klinik</a:t>
                      </a:r>
                      <a:r>
                        <a:rPr lang="en-US" sz="1800" u="none" strike="noStrike" dirty="0" smtClean="0"/>
                        <a:t> </a:t>
                      </a:r>
                      <a:r>
                        <a:rPr lang="en-US" sz="1800" u="none" strike="noStrike" dirty="0" err="1"/>
                        <a:t>Polri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32683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600" u="none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600" u="none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1571612"/>
            <a:ext cx="8763000" cy="4017628"/>
          </a:xfr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err="1" smtClean="0">
                <a:latin typeface="Berlin Sans FB" pitchFamily="34" charset="0"/>
              </a:rPr>
              <a:t>Pelayanan</a:t>
            </a:r>
            <a:r>
              <a:rPr lang="en-US" sz="2000" dirty="0" smtClean="0">
                <a:latin typeface="Berlin Sans FB" pitchFamily="34" charset="0"/>
              </a:rPr>
              <a:t> </a:t>
            </a:r>
            <a:r>
              <a:rPr lang="en-US" sz="2000" dirty="0" err="1" smtClean="0">
                <a:latin typeface="Berlin Sans FB" pitchFamily="34" charset="0"/>
              </a:rPr>
              <a:t>Kesehatan</a:t>
            </a:r>
            <a:r>
              <a:rPr lang="en-US" sz="2000" dirty="0" smtClean="0">
                <a:latin typeface="Berlin Sans FB" pitchFamily="34" charset="0"/>
              </a:rPr>
              <a:t> Tingkat </a:t>
            </a:r>
            <a:r>
              <a:rPr lang="en-US" sz="2000" dirty="0" err="1" smtClean="0">
                <a:latin typeface="Berlin Sans FB" pitchFamily="34" charset="0"/>
              </a:rPr>
              <a:t>Pertama</a:t>
            </a:r>
            <a:r>
              <a:rPr lang="en-US" sz="2000" dirty="0" smtClean="0">
                <a:latin typeface="Berlin Sans FB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Berlin Sans FB" pitchFamily="34" charset="0"/>
              </a:rPr>
              <a:t>untuk</a:t>
            </a:r>
            <a:r>
              <a:rPr lang="en-US" sz="2000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Berlin Sans FB" pitchFamily="34" charset="0"/>
              </a:rPr>
              <a:t>pelayanan</a:t>
            </a:r>
            <a:r>
              <a:rPr lang="en-US" sz="2000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Berlin Sans FB" pitchFamily="34" charset="0"/>
              </a:rPr>
              <a:t>medis</a:t>
            </a:r>
            <a:r>
              <a:rPr lang="id-ID" sz="2000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id-ID" sz="2000" dirty="0" smtClean="0">
                <a:latin typeface="Berlin Sans FB" pitchFamily="34" charset="0"/>
              </a:rPr>
              <a:t>mencakup</a:t>
            </a:r>
            <a:r>
              <a:rPr lang="en-US" sz="2000" dirty="0" smtClean="0">
                <a:latin typeface="Berlin Sans FB" pitchFamily="34" charset="0"/>
              </a:rPr>
              <a:t>:</a:t>
            </a:r>
          </a:p>
          <a:p>
            <a:pPr marL="723900" lvl="1" indent="-280988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id-ID" sz="2000" dirty="0" smtClean="0">
                <a:latin typeface="Berlin Sans FB" pitchFamily="34" charset="0"/>
              </a:rPr>
              <a:t>kasus </a:t>
            </a:r>
            <a:r>
              <a:rPr lang="en-US" sz="2000" dirty="0" err="1" smtClean="0">
                <a:latin typeface="Berlin Sans FB" pitchFamily="34" charset="0"/>
              </a:rPr>
              <a:t>medis</a:t>
            </a:r>
            <a:r>
              <a:rPr lang="en-US" sz="2000" dirty="0" smtClean="0">
                <a:latin typeface="Berlin Sans FB" pitchFamily="34" charset="0"/>
              </a:rPr>
              <a:t> </a:t>
            </a:r>
            <a:r>
              <a:rPr lang="id-ID" sz="2000" dirty="0" smtClean="0">
                <a:latin typeface="Berlin Sans FB" pitchFamily="34" charset="0"/>
              </a:rPr>
              <a:t>yang </a:t>
            </a:r>
            <a:r>
              <a:rPr lang="id-ID" sz="2000" dirty="0" smtClean="0">
                <a:solidFill>
                  <a:srgbClr val="FF0000"/>
                </a:solidFill>
                <a:latin typeface="Berlin Sans FB" pitchFamily="34" charset="0"/>
              </a:rPr>
              <a:t>dapat diselesaikan secara tuntas </a:t>
            </a:r>
            <a:r>
              <a:rPr lang="id-ID" sz="2000" dirty="0" smtClean="0">
                <a:latin typeface="Berlin Sans FB" pitchFamily="34" charset="0"/>
              </a:rPr>
              <a:t>di Pelayanan Kesehatan Tingkat Pertama;</a:t>
            </a:r>
            <a:endParaRPr lang="en-US" sz="2000" dirty="0" smtClean="0">
              <a:latin typeface="Berlin Sans FB" pitchFamily="34" charset="0"/>
            </a:endParaRPr>
          </a:p>
          <a:p>
            <a:pPr marL="723900" lvl="1" indent="-280988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id-ID" sz="2000" dirty="0" smtClean="0">
                <a:latin typeface="Berlin Sans FB" pitchFamily="34" charset="0"/>
              </a:rPr>
              <a:t>kasus </a:t>
            </a:r>
            <a:r>
              <a:rPr lang="en-US" sz="2000" dirty="0" err="1" smtClean="0">
                <a:latin typeface="Berlin Sans FB" pitchFamily="34" charset="0"/>
              </a:rPr>
              <a:t>medis</a:t>
            </a:r>
            <a:r>
              <a:rPr lang="en-US" sz="2000" dirty="0" smtClean="0">
                <a:latin typeface="Berlin Sans FB" pitchFamily="34" charset="0"/>
              </a:rPr>
              <a:t> </a:t>
            </a:r>
            <a:r>
              <a:rPr lang="id-ID" sz="2000" dirty="0" smtClean="0">
                <a:latin typeface="Berlin Sans FB" pitchFamily="34" charset="0"/>
              </a:rPr>
              <a:t>yang membutuhkan penanganan awal sebelum dilakukan rujukan; </a:t>
            </a:r>
            <a:endParaRPr lang="en-US" sz="2000" dirty="0" smtClean="0">
              <a:latin typeface="Berlin Sans FB" pitchFamily="34" charset="0"/>
            </a:endParaRPr>
          </a:p>
          <a:p>
            <a:pPr marL="723900" lvl="1" indent="-280988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id-ID" sz="2000" dirty="0" smtClean="0">
                <a:solidFill>
                  <a:schemeClr val="tx1"/>
                </a:solidFill>
                <a:latin typeface="Berlin Sans FB" pitchFamily="34" charset="0"/>
              </a:rPr>
              <a:t>kasus </a:t>
            </a:r>
            <a:r>
              <a:rPr lang="en-US" sz="2000" dirty="0" err="1" smtClean="0">
                <a:solidFill>
                  <a:schemeClr val="tx1"/>
                </a:solidFill>
                <a:latin typeface="Berlin Sans FB" pitchFamily="34" charset="0"/>
              </a:rPr>
              <a:t>medis</a:t>
            </a:r>
            <a:r>
              <a:rPr lang="en-US" sz="2000" dirty="0" smtClean="0">
                <a:solidFill>
                  <a:schemeClr val="tx1"/>
                </a:solidFill>
                <a:latin typeface="Berlin Sans FB" pitchFamily="34" charset="0"/>
              </a:rPr>
              <a:t> </a:t>
            </a:r>
            <a:r>
              <a:rPr lang="id-ID" sz="2000" dirty="0" smtClean="0">
                <a:solidFill>
                  <a:schemeClr val="tx1"/>
                </a:solidFill>
                <a:latin typeface="Berlin Sans FB" pitchFamily="34" charset="0"/>
              </a:rPr>
              <a:t>rujuk balik</a:t>
            </a:r>
            <a:r>
              <a:rPr lang="en-US" sz="2000" dirty="0" smtClean="0">
                <a:solidFill>
                  <a:schemeClr val="tx1"/>
                </a:solidFill>
                <a:latin typeface="Berlin Sans FB" pitchFamily="34" charset="0"/>
              </a:rPr>
              <a:t>;</a:t>
            </a:r>
          </a:p>
          <a:p>
            <a:pPr marL="723900" lvl="1" indent="-280988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2000" dirty="0" err="1" smtClean="0">
                <a:latin typeface="Berlin Sans FB" pitchFamily="34" charset="0"/>
              </a:rPr>
              <a:t>pemeriksaan</a:t>
            </a:r>
            <a:r>
              <a:rPr lang="en-US" sz="2000" dirty="0" smtClean="0">
                <a:latin typeface="Berlin Sans FB" pitchFamily="34" charset="0"/>
              </a:rPr>
              <a:t>, </a:t>
            </a:r>
            <a:r>
              <a:rPr lang="en-US" sz="2000" dirty="0" err="1" smtClean="0">
                <a:latin typeface="Berlin Sans FB" pitchFamily="34" charset="0"/>
              </a:rPr>
              <a:t>pengobatan</a:t>
            </a:r>
            <a:r>
              <a:rPr lang="en-US" sz="2000" dirty="0" smtClean="0">
                <a:latin typeface="Berlin Sans FB" pitchFamily="34" charset="0"/>
              </a:rPr>
              <a:t>, dan </a:t>
            </a:r>
            <a:r>
              <a:rPr lang="en-US" sz="2000" dirty="0" err="1" smtClean="0">
                <a:latin typeface="Berlin Sans FB" pitchFamily="34" charset="0"/>
              </a:rPr>
              <a:t>tindakan</a:t>
            </a:r>
            <a:r>
              <a:rPr lang="en-US" sz="2000" dirty="0" smtClean="0">
                <a:latin typeface="Berlin Sans FB" pitchFamily="34" charset="0"/>
              </a:rPr>
              <a:t> </a:t>
            </a:r>
            <a:r>
              <a:rPr lang="en-US" sz="2000" dirty="0" err="1" smtClean="0">
                <a:latin typeface="Berlin Sans FB" pitchFamily="34" charset="0"/>
              </a:rPr>
              <a:t>pelayanan</a:t>
            </a:r>
            <a:r>
              <a:rPr lang="en-US" sz="2000" dirty="0" smtClean="0">
                <a:latin typeface="Berlin Sans FB" pitchFamily="34" charset="0"/>
              </a:rPr>
              <a:t> </a:t>
            </a:r>
            <a:r>
              <a:rPr lang="en-US" sz="2000" dirty="0" err="1" smtClean="0">
                <a:latin typeface="Berlin Sans FB" pitchFamily="34" charset="0"/>
              </a:rPr>
              <a:t>kesehatan</a:t>
            </a:r>
            <a:r>
              <a:rPr lang="en-US" sz="2000" dirty="0" smtClean="0">
                <a:latin typeface="Berlin Sans FB" pitchFamily="34" charset="0"/>
              </a:rPr>
              <a:t> </a:t>
            </a:r>
            <a:r>
              <a:rPr lang="en-US" sz="2000" dirty="0" err="1" smtClean="0">
                <a:latin typeface="Berlin Sans FB" pitchFamily="34" charset="0"/>
              </a:rPr>
              <a:t>gigi</a:t>
            </a:r>
            <a:r>
              <a:rPr lang="en-US" sz="2000" dirty="0" smtClean="0">
                <a:latin typeface="Berlin Sans FB" pitchFamily="34" charset="0"/>
              </a:rPr>
              <a:t> </a:t>
            </a:r>
            <a:r>
              <a:rPr lang="en-US" sz="2000" dirty="0" err="1" smtClean="0">
                <a:latin typeface="Berlin Sans FB" pitchFamily="34" charset="0"/>
              </a:rPr>
              <a:t>tingkat</a:t>
            </a:r>
            <a:r>
              <a:rPr lang="en-US" sz="2000" dirty="0" smtClean="0">
                <a:latin typeface="Berlin Sans FB" pitchFamily="34" charset="0"/>
              </a:rPr>
              <a:t> </a:t>
            </a:r>
            <a:r>
              <a:rPr lang="en-US" sz="2000" dirty="0" err="1" smtClean="0">
                <a:latin typeface="Berlin Sans FB" pitchFamily="34" charset="0"/>
              </a:rPr>
              <a:t>pertama</a:t>
            </a:r>
            <a:r>
              <a:rPr lang="id-ID" sz="2000" dirty="0" smtClean="0">
                <a:latin typeface="Berlin Sans FB" pitchFamily="34" charset="0"/>
              </a:rPr>
              <a:t>; </a:t>
            </a:r>
            <a:endParaRPr lang="en-US" sz="2000" dirty="0" smtClean="0">
              <a:latin typeface="Berlin Sans FB" pitchFamily="34" charset="0"/>
            </a:endParaRPr>
          </a:p>
          <a:p>
            <a:pPr marL="723900" lvl="1" indent="-280988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2000" dirty="0" err="1" smtClean="0">
                <a:solidFill>
                  <a:schemeClr val="tx1"/>
                </a:solidFill>
                <a:latin typeface="Berlin Sans FB" pitchFamily="34" charset="0"/>
              </a:rPr>
              <a:t>pemeriksaan</a:t>
            </a:r>
            <a:r>
              <a:rPr lang="en-US" sz="2000" dirty="0" smtClean="0">
                <a:solidFill>
                  <a:schemeClr val="tx1"/>
                </a:solidFill>
                <a:latin typeface="Berlin Sans FB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" pitchFamily="34" charset="0"/>
              </a:rPr>
              <a:t>ibu</a:t>
            </a:r>
            <a:r>
              <a:rPr lang="en-US" sz="2000" dirty="0" smtClean="0">
                <a:solidFill>
                  <a:schemeClr val="tx1"/>
                </a:solidFill>
                <a:latin typeface="Berlin Sans FB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" pitchFamily="34" charset="0"/>
              </a:rPr>
              <a:t>hamil</a:t>
            </a:r>
            <a:r>
              <a:rPr lang="en-US" sz="2000" dirty="0" smtClean="0">
                <a:solidFill>
                  <a:schemeClr val="tx1"/>
                </a:solidFill>
                <a:latin typeface="Berlin Sans FB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Berlin Sans FB" pitchFamily="34" charset="0"/>
              </a:rPr>
              <a:t>nifas</a:t>
            </a:r>
            <a:r>
              <a:rPr lang="en-US" sz="2000" dirty="0" smtClean="0">
                <a:solidFill>
                  <a:schemeClr val="tx1"/>
                </a:solidFill>
                <a:latin typeface="Berlin Sans FB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Berlin Sans FB" pitchFamily="34" charset="0"/>
              </a:rPr>
              <a:t>ibu</a:t>
            </a:r>
            <a:r>
              <a:rPr lang="en-US" sz="2000" dirty="0" smtClean="0">
                <a:solidFill>
                  <a:schemeClr val="tx1"/>
                </a:solidFill>
                <a:latin typeface="Berlin Sans FB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" pitchFamily="34" charset="0"/>
              </a:rPr>
              <a:t>menyusui</a:t>
            </a:r>
            <a:r>
              <a:rPr lang="en-US" sz="2000" dirty="0" smtClean="0">
                <a:solidFill>
                  <a:schemeClr val="tx1"/>
                </a:solidFill>
                <a:latin typeface="Berlin Sans FB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Berlin Sans FB" pitchFamily="34" charset="0"/>
              </a:rPr>
              <a:t>bayi</a:t>
            </a:r>
            <a:r>
              <a:rPr lang="en-US" sz="2000" dirty="0" smtClean="0">
                <a:solidFill>
                  <a:schemeClr val="tx1"/>
                </a:solidFill>
                <a:latin typeface="Berlin Sans FB" pitchFamily="34" charset="0"/>
              </a:rPr>
              <a:t> dan </a:t>
            </a:r>
            <a:r>
              <a:rPr lang="en-US" sz="2000" dirty="0" err="1" smtClean="0">
                <a:solidFill>
                  <a:schemeClr val="tx1"/>
                </a:solidFill>
                <a:latin typeface="Berlin Sans FB" pitchFamily="34" charset="0"/>
              </a:rPr>
              <a:t>anak</a:t>
            </a:r>
            <a:r>
              <a:rPr lang="en-US" sz="2000" dirty="0" smtClean="0">
                <a:solidFill>
                  <a:schemeClr val="tx1"/>
                </a:solidFill>
                <a:latin typeface="Berlin Sans FB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" pitchFamily="34" charset="0"/>
              </a:rPr>
              <a:t>balita</a:t>
            </a:r>
            <a:r>
              <a:rPr lang="en-US" sz="2000" dirty="0" smtClean="0">
                <a:solidFill>
                  <a:schemeClr val="tx1"/>
                </a:solidFill>
                <a:latin typeface="Berlin Sans FB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" pitchFamily="34" charset="0"/>
              </a:rPr>
              <a:t>oleh</a:t>
            </a:r>
            <a:r>
              <a:rPr lang="en-US" sz="2000" dirty="0" smtClean="0">
                <a:solidFill>
                  <a:schemeClr val="tx1"/>
                </a:solidFill>
                <a:latin typeface="Berlin Sans FB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" pitchFamily="34" charset="0"/>
              </a:rPr>
              <a:t>bidan</a:t>
            </a:r>
            <a:r>
              <a:rPr lang="en-US" sz="2000" dirty="0" smtClean="0">
                <a:solidFill>
                  <a:schemeClr val="tx1"/>
                </a:solidFill>
                <a:latin typeface="Berlin Sans FB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" pitchFamily="34" charset="0"/>
              </a:rPr>
              <a:t>atau</a:t>
            </a:r>
            <a:r>
              <a:rPr lang="en-US" sz="2000" dirty="0" smtClean="0">
                <a:solidFill>
                  <a:schemeClr val="tx1"/>
                </a:solidFill>
                <a:latin typeface="Berlin Sans FB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" pitchFamily="34" charset="0"/>
              </a:rPr>
              <a:t>dokter</a:t>
            </a:r>
            <a:r>
              <a:rPr lang="id-ID" sz="2000" dirty="0" smtClean="0">
                <a:solidFill>
                  <a:schemeClr val="tx1"/>
                </a:solidFill>
                <a:latin typeface="Berlin Sans FB" pitchFamily="34" charset="0"/>
              </a:rPr>
              <a:t>; dan</a:t>
            </a:r>
            <a:endParaRPr lang="en-US" sz="2000" dirty="0" smtClean="0">
              <a:solidFill>
                <a:schemeClr val="tx1"/>
              </a:solidFill>
              <a:latin typeface="Berlin Sans FB" pitchFamily="34" charset="0"/>
            </a:endParaRPr>
          </a:p>
          <a:p>
            <a:pPr marL="723900" lvl="1" indent="-280988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2000" dirty="0" err="1" smtClean="0">
                <a:latin typeface="Berlin Sans FB" pitchFamily="34" charset="0"/>
              </a:rPr>
              <a:t>rehabilitasi</a:t>
            </a:r>
            <a:r>
              <a:rPr lang="en-US" sz="2000" dirty="0" smtClean="0">
                <a:latin typeface="Berlin Sans FB" pitchFamily="34" charset="0"/>
              </a:rPr>
              <a:t> </a:t>
            </a:r>
            <a:r>
              <a:rPr lang="en-US" sz="2000" dirty="0" err="1" smtClean="0">
                <a:latin typeface="Berlin Sans FB" pitchFamily="34" charset="0"/>
              </a:rPr>
              <a:t>medik</a:t>
            </a:r>
            <a:r>
              <a:rPr lang="en-US" sz="2000" dirty="0" smtClean="0">
                <a:latin typeface="Berlin Sans FB" pitchFamily="34" charset="0"/>
              </a:rPr>
              <a:t> </a:t>
            </a:r>
            <a:r>
              <a:rPr lang="en-US" sz="2000" dirty="0" err="1" smtClean="0">
                <a:latin typeface="Berlin Sans FB" pitchFamily="34" charset="0"/>
              </a:rPr>
              <a:t>dasar</a:t>
            </a:r>
            <a:r>
              <a:rPr lang="id-ID" sz="2000" dirty="0" smtClean="0">
                <a:latin typeface="Berlin Sans FB" pitchFamily="34" charset="0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en-US" sz="2000" dirty="0" err="1" smtClean="0">
                <a:latin typeface="Berlin Sans FB" pitchFamily="34" charset="0"/>
              </a:rPr>
              <a:t>Pelayanan</a:t>
            </a:r>
            <a:r>
              <a:rPr lang="en-US" sz="2000" dirty="0" smtClean="0">
                <a:latin typeface="Berlin Sans FB" pitchFamily="34" charset="0"/>
              </a:rPr>
              <a:t> </a:t>
            </a:r>
            <a:r>
              <a:rPr lang="en-US" sz="2000" dirty="0" err="1" smtClean="0">
                <a:latin typeface="Berlin Sans FB" pitchFamily="34" charset="0"/>
              </a:rPr>
              <a:t>kesehatan</a:t>
            </a:r>
            <a:r>
              <a:rPr lang="en-US" sz="2000" dirty="0" smtClean="0">
                <a:latin typeface="Berlin Sans FB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" pitchFamily="34" charset="0"/>
              </a:rPr>
              <a:t>sesuai</a:t>
            </a:r>
            <a:r>
              <a:rPr lang="en-US" sz="2000" dirty="0" smtClean="0">
                <a:solidFill>
                  <a:schemeClr val="tx1"/>
                </a:solidFill>
                <a:latin typeface="Berlin Sans FB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" pitchFamily="34" charset="0"/>
              </a:rPr>
              <a:t>dengan</a:t>
            </a:r>
            <a:r>
              <a:rPr lang="en-US" sz="2000" dirty="0" smtClean="0">
                <a:solidFill>
                  <a:schemeClr val="tx1"/>
                </a:solidFill>
                <a:latin typeface="Berlin Sans FB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Berlin Sans FB" pitchFamily="34" charset="0"/>
              </a:rPr>
              <a:t>panduan</a:t>
            </a:r>
            <a:r>
              <a:rPr lang="en-US" sz="2000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Berlin Sans FB" pitchFamily="34" charset="0"/>
              </a:rPr>
              <a:t>klinis</a:t>
            </a:r>
            <a:r>
              <a:rPr lang="id-ID" sz="2000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id-ID" sz="2000" dirty="0" smtClean="0">
                <a:solidFill>
                  <a:schemeClr val="tx1"/>
                </a:solidFill>
                <a:latin typeface="Berlin Sans FB" pitchFamily="34" charset="0"/>
              </a:rPr>
              <a:t>yang </a:t>
            </a:r>
            <a:r>
              <a:rPr lang="id-ID" sz="2000" dirty="0" smtClean="0">
                <a:solidFill>
                  <a:srgbClr val="FF0000"/>
                </a:solidFill>
                <a:latin typeface="Berlin Sans FB" pitchFamily="34" charset="0"/>
              </a:rPr>
              <a:t>ditetapkan oleh Menteri</a:t>
            </a:r>
            <a:r>
              <a:rPr lang="en-US" sz="2000" dirty="0" smtClean="0">
                <a:solidFill>
                  <a:srgbClr val="FF0000"/>
                </a:solidFill>
                <a:latin typeface="Berlin Sans FB" pitchFamily="34" charset="0"/>
              </a:rPr>
              <a:t>.</a:t>
            </a:r>
            <a:endParaRPr lang="id-ID" sz="2000" dirty="0" smtClean="0">
              <a:solidFill>
                <a:srgbClr val="FF0000"/>
              </a:solidFill>
              <a:latin typeface="Berlin Sans FB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d-ID" sz="1800" dirty="0" smtClean="0">
              <a:solidFill>
                <a:schemeClr val="accent6">
                  <a:lumMod val="75000"/>
                </a:schemeClr>
              </a:solidFill>
              <a:latin typeface="Berlin Sans FB" pitchFamily="34" charset="0"/>
            </a:endParaRPr>
          </a:p>
          <a:p>
            <a:pPr marL="531813" indent="-531813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d-ID" sz="1800" dirty="0" smtClean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Catt: PMK No 5 tahun 2014 tentang Panduan Praktik Klinik  bagi Dokter di Fasilitas Pelayanan Kesehatan Primer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d-ID" sz="2000" dirty="0">
              <a:latin typeface="Berlin Sans FB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214313"/>
            <a:ext cx="8548688" cy="100488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id-ID" sz="3200" b="1" dirty="0" smtClean="0">
                <a:solidFill>
                  <a:prstClr val="black"/>
                </a:solidFill>
              </a:rPr>
              <a:t>Cakupan Pelayanan Medis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id-ID" alt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Permenkes 71 Tahun 2013</a:t>
            </a:r>
          </a:p>
          <a:p>
            <a:pPr algn="r" fontAlgn="auto">
              <a:spcAft>
                <a:spcPts val="0"/>
              </a:spcAft>
              <a:defRPr/>
            </a:pPr>
            <a:endParaRPr lang="id-ID" sz="3200" b="1" dirty="0" smtClean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313" y="1000125"/>
            <a:ext cx="1785937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200" dirty="0">
                <a:solidFill>
                  <a:prstClr val="white"/>
                </a:solidFill>
              </a:rPr>
              <a:t>Pasal 17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871788" y="1958975"/>
            <a:ext cx="3571875" cy="309563"/>
          </a:xfrm>
          <a:prstGeom prst="roundRect">
            <a:avLst/>
          </a:prstGeom>
          <a:noFill/>
          <a:ln w="38100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2776" name="Picture 10"/>
          <p:cNvPicPr>
            <a:picLocks noChangeAspect="1"/>
          </p:cNvPicPr>
          <p:nvPr/>
        </p:nvPicPr>
        <p:blipFill>
          <a:blip r:embed="rId3" cstate="print"/>
          <a:srcRect r="51666" b="89542"/>
          <a:stretch>
            <a:fillRect/>
          </a:stretch>
        </p:blipFill>
        <p:spPr bwMode="auto">
          <a:xfrm>
            <a:off x="0" y="214313"/>
            <a:ext cx="32639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11" descr="LOGO bpjsBawah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72250"/>
            <a:ext cx="91440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125538"/>
            <a:ext cx="8064500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1300" y="295275"/>
            <a:ext cx="8229600" cy="490538"/>
          </a:xfrm>
          <a:ln w="38100"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id-ID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PRB &amp; Prolanis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1188" y="139700"/>
            <a:ext cx="203517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143375" y="357188"/>
            <a:ext cx="4429125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solidFill>
                <a:schemeClr val="tx1"/>
              </a:solidFill>
              <a:latin typeface="Berlin Sans FB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714375"/>
            <a:ext cx="7315200" cy="500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 </a:t>
            </a:r>
            <a:r>
              <a:rPr lang="en-US" sz="2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Rujuk</a:t>
            </a:r>
            <a:r>
              <a:rPr 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Balik</a:t>
            </a:r>
            <a:endParaRPr lang="en-US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1188" y="139700"/>
            <a:ext cx="203517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76225" y="1987550"/>
            <a:ext cx="5849938" cy="31702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1313" indent="341313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id-ID" sz="2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iabetes Mellitus</a:t>
            </a:r>
            <a:r>
              <a:rPr lang="en-US" sz="2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endParaRPr lang="id-ID" sz="20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1313" indent="341313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id-ID" sz="2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Hipertensi</a:t>
            </a:r>
          </a:p>
          <a:p>
            <a:pPr marL="341313" indent="341313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id-ID" sz="2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Jantung</a:t>
            </a:r>
          </a:p>
          <a:p>
            <a:pPr marL="341313" indent="341313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id-ID" sz="2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Asthma</a:t>
            </a:r>
          </a:p>
          <a:p>
            <a:pPr marL="341313" indent="341313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PPOK</a:t>
            </a:r>
            <a:endParaRPr lang="id-ID" sz="20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1313" indent="341313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id-ID" sz="2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Epilepsi</a:t>
            </a:r>
          </a:p>
          <a:p>
            <a:pPr marL="341313" indent="341313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id-ID" sz="2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Schizoprenia</a:t>
            </a:r>
          </a:p>
          <a:p>
            <a:pPr marL="341313" indent="341313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id-ID" sz="2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Stroke Non Haemmoragik</a:t>
            </a:r>
          </a:p>
          <a:p>
            <a:pPr marL="341313" indent="341313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id-ID" sz="2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Systemic Lupus Erythematosus (SLE)</a:t>
            </a:r>
          </a:p>
          <a:p>
            <a:pPr marL="3413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				</a:t>
            </a:r>
          </a:p>
        </p:txBody>
      </p:sp>
      <p:sp>
        <p:nvSpPr>
          <p:cNvPr id="47110" name="Rectangle 3"/>
          <p:cNvSpPr>
            <a:spLocks noChangeArrowheads="1"/>
          </p:cNvSpPr>
          <p:nvPr/>
        </p:nvSpPr>
        <p:spPr bwMode="auto">
          <a:xfrm>
            <a:off x="304800" y="1382713"/>
            <a:ext cx="35290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altLang="id-ID">
                <a:solidFill>
                  <a:srgbClr val="FF0000"/>
                </a:solidFill>
                <a:latin typeface="Calibri" pitchFamily="34" charset="0"/>
              </a:rPr>
              <a:t>SE Menkes HK/MENKES/31/I/2014</a:t>
            </a:r>
          </a:p>
        </p:txBody>
      </p:sp>
      <p:sp>
        <p:nvSpPr>
          <p:cNvPr id="47111" name="TextBox 4"/>
          <p:cNvSpPr txBox="1">
            <a:spLocks noChangeArrowheads="1"/>
          </p:cNvSpPr>
          <p:nvPr/>
        </p:nvSpPr>
        <p:spPr bwMode="auto">
          <a:xfrm>
            <a:off x="3873500" y="2133600"/>
            <a:ext cx="4968875" cy="1722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altLang="id-ID">
                <a:solidFill>
                  <a:srgbClr val="FF0000"/>
                </a:solidFill>
                <a:latin typeface="Verdana" pitchFamily="34" charset="0"/>
              </a:rPr>
              <a:t>*</a:t>
            </a:r>
            <a:r>
              <a:rPr lang="id-ID" altLang="id-ID">
                <a:latin typeface="Verdana" pitchFamily="34" charset="0"/>
              </a:rPr>
              <a:t>Kondisi</a:t>
            </a:r>
          </a:p>
          <a:p>
            <a:pPr algn="ctr"/>
            <a:r>
              <a:rPr lang="id-ID" altLang="id-ID">
                <a:latin typeface="Verdana" pitchFamily="34" charset="0"/>
              </a:rPr>
              <a:t> </a:t>
            </a:r>
            <a:r>
              <a:rPr lang="id-ID" altLang="id-ID" sz="4800">
                <a:solidFill>
                  <a:srgbClr val="FF0000"/>
                </a:solidFill>
                <a:latin typeface="Verdana" pitchFamily="34" charset="0"/>
              </a:rPr>
              <a:t>Stabil</a:t>
            </a:r>
          </a:p>
          <a:p>
            <a:pPr algn="ctr"/>
            <a:r>
              <a:rPr lang="id-ID" altLang="id-ID" sz="1600">
                <a:latin typeface="Verdana" pitchFamily="34" charset="0"/>
              </a:rPr>
              <a:t>Sesuai rekomendasi dr. Spesialis (DPJP)</a:t>
            </a:r>
          </a:p>
          <a:p>
            <a:pPr algn="ctr"/>
            <a:r>
              <a:rPr lang="id-ID" altLang="id-ID" sz="2400">
                <a:latin typeface="Verdana" pitchFamily="34" charset="0"/>
              </a:rPr>
              <a:t>Setiap 3 bulan kontrol ke RS </a:t>
            </a:r>
          </a:p>
        </p:txBody>
      </p:sp>
      <p:sp>
        <p:nvSpPr>
          <p:cNvPr id="47112" name="Rectangle 2"/>
          <p:cNvSpPr>
            <a:spLocks noChangeArrowheads="1"/>
          </p:cNvSpPr>
          <p:nvPr/>
        </p:nvSpPr>
        <p:spPr bwMode="auto">
          <a:xfrm>
            <a:off x="611188" y="5753100"/>
            <a:ext cx="8231187" cy="646113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id-ID">
                <a:solidFill>
                  <a:schemeClr val="bg1"/>
                </a:solidFill>
                <a:latin typeface="Calibri" pitchFamily="34" charset="0"/>
              </a:rPr>
              <a:t>Meningkatkan efektifitas pelayanan kesehatan bagi peserta penderita penyakit kronis</a:t>
            </a:r>
            <a:r>
              <a:rPr lang="id-ID" altLang="id-ID">
                <a:solidFill>
                  <a:schemeClr val="bg1"/>
                </a:solidFill>
                <a:latin typeface="Calibri" pitchFamily="34" charset="0"/>
              </a:rPr>
              <a:t> → Kemudahan kontinuitas pelayanan obat, keterlibatan dokter pelayanan primer</a:t>
            </a:r>
            <a:endParaRPr lang="en-US" altLang="id-ID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7113" name="TextBox 5"/>
          <p:cNvSpPr txBox="1">
            <a:spLocks noChangeArrowheads="1"/>
          </p:cNvSpPr>
          <p:nvPr/>
        </p:nvSpPr>
        <p:spPr bwMode="auto">
          <a:xfrm>
            <a:off x="5911850" y="5260975"/>
            <a:ext cx="29019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id-ID" altLang="id-ID" sz="2400">
                <a:solidFill>
                  <a:srgbClr val="FF0000"/>
                </a:solidFill>
                <a:latin typeface="Verdana" pitchFamily="34" charset="0"/>
              </a:rPr>
              <a:t>Manfaat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95288" y="685800"/>
          <a:ext cx="8569325" cy="59563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994584"/>
                <a:gridCol w="2363952"/>
                <a:gridCol w="2410511"/>
                <a:gridCol w="1800278"/>
              </a:tblGrid>
              <a:tr h="72093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FAKES TINGKAT PERTAMA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BPJS CENTER/ </a:t>
                      </a:r>
                    </a:p>
                    <a:p>
                      <a:pPr algn="ctr"/>
                      <a:r>
                        <a:rPr lang="en-US" sz="1600" dirty="0" smtClean="0"/>
                        <a:t>POJOK</a:t>
                      </a:r>
                      <a:r>
                        <a:rPr lang="en-US" sz="1600" baseline="0" dirty="0" smtClean="0"/>
                        <a:t> PRB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FASKES TINGKAT LANJUTAN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28" marB="4572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IFRS/APOTEK</a:t>
                      </a:r>
                    </a:p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28" marB="45728"/>
                </a:tc>
              </a:tr>
              <a:tr h="5235366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91444" marR="91444" marT="45728" marB="45728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91444" marR="91444" marT="45728" marB="45728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91444" marR="91444" marT="45728" marB="45728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91444" marR="91444" marT="45728" marB="45728"/>
                </a:tc>
              </a:tr>
            </a:tbl>
          </a:graphicData>
        </a:graphic>
      </p:graphicFrame>
      <p:cxnSp>
        <p:nvCxnSpPr>
          <p:cNvPr id="52" name="Straight Connector 51"/>
          <p:cNvCxnSpPr>
            <a:endCxn id="16" idx="0"/>
          </p:cNvCxnSpPr>
          <p:nvPr/>
        </p:nvCxnSpPr>
        <p:spPr>
          <a:xfrm>
            <a:off x="5867400" y="1960563"/>
            <a:ext cx="36513" cy="2794000"/>
          </a:xfrm>
          <a:prstGeom prst="line">
            <a:avLst/>
          </a:prstGeom>
          <a:ln w="5715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88" name="Straight Connector 87"/>
          <p:cNvCxnSpPr>
            <a:stCxn id="17" idx="2"/>
          </p:cNvCxnSpPr>
          <p:nvPr/>
        </p:nvCxnSpPr>
        <p:spPr>
          <a:xfrm>
            <a:off x="3419475" y="3819525"/>
            <a:ext cx="0" cy="2030413"/>
          </a:xfrm>
          <a:prstGeom prst="line">
            <a:avLst/>
          </a:prstGeom>
          <a:ln w="5715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175" y="112713"/>
            <a:ext cx="8229600" cy="490537"/>
          </a:xfrm>
          <a:noFill/>
          <a:ln w="57150"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Mekanisme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Pelayanan</a:t>
            </a:r>
            <a:r>
              <a:rPr lang="en-US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PRB</a:t>
            </a:r>
            <a:endParaRPr lang="en-US" sz="2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11188" y="1298575"/>
            <a:ext cx="1296987" cy="647700"/>
          </a:xfrm>
          <a:prstGeom prst="roundRect">
            <a:avLst/>
          </a:prstGeom>
          <a:ln w="5715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PESERTA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11188" y="2320925"/>
            <a:ext cx="1296987" cy="936625"/>
          </a:xfrm>
          <a:prstGeom prst="roundRect">
            <a:avLst/>
          </a:prstGeom>
          <a:ln w="5715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SURAT RUJUKAN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627313" y="1371600"/>
            <a:ext cx="1512887" cy="1079500"/>
          </a:xfrm>
          <a:prstGeom prst="roundRect">
            <a:avLst/>
          </a:prstGeom>
          <a:ln w="5715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SEP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(SURAT ELIGIBILITAS PESERTA)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859338" y="1298575"/>
            <a:ext cx="2016125" cy="792163"/>
          </a:xfrm>
          <a:prstGeom prst="roundRect">
            <a:avLst/>
          </a:prstGeom>
          <a:ln w="5715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PELAYANAN SPESIALIS/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SUB SPESIALIS</a:t>
            </a:r>
            <a:endParaRPr lang="en-US" sz="1200" dirty="0"/>
          </a:p>
        </p:txBody>
      </p:sp>
      <p:sp>
        <p:nvSpPr>
          <p:cNvPr id="13" name="Rounded Rectangle 12"/>
          <p:cNvSpPr/>
          <p:nvPr/>
        </p:nvSpPr>
        <p:spPr>
          <a:xfrm>
            <a:off x="4932363" y="2249488"/>
            <a:ext cx="1943100" cy="719137"/>
          </a:xfrm>
          <a:prstGeom prst="roundRect">
            <a:avLst/>
          </a:prstGeom>
          <a:ln w="5715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DIAGNOSA PENYAKIT KRONIS</a:t>
            </a:r>
            <a:endParaRPr lang="en-US" sz="1200" dirty="0"/>
          </a:p>
        </p:txBody>
      </p:sp>
      <p:sp>
        <p:nvSpPr>
          <p:cNvPr id="14" name="Rounded Rectangle 13"/>
          <p:cNvSpPr/>
          <p:nvPr/>
        </p:nvSpPr>
        <p:spPr>
          <a:xfrm>
            <a:off x="5436096" y="4179215"/>
            <a:ext cx="864096" cy="504056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YA</a:t>
            </a:r>
          </a:p>
        </p:txBody>
      </p:sp>
      <p:sp>
        <p:nvSpPr>
          <p:cNvPr id="15" name="Diamond 14"/>
          <p:cNvSpPr/>
          <p:nvPr/>
        </p:nvSpPr>
        <p:spPr>
          <a:xfrm>
            <a:off x="5003800" y="3098800"/>
            <a:ext cx="1789113" cy="1008063"/>
          </a:xfrm>
          <a:prstGeom prst="diamond">
            <a:avLst/>
          </a:prstGeom>
          <a:solidFill>
            <a:srgbClr val="FFFF00"/>
          </a:solidFill>
          <a:ln w="5715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KONDISI STABIL ?</a:t>
            </a:r>
            <a:endParaRPr lang="en-US" sz="1200" dirty="0"/>
          </a:p>
        </p:txBody>
      </p:sp>
      <p:sp>
        <p:nvSpPr>
          <p:cNvPr id="16" name="Rounded Rectangle 15"/>
          <p:cNvSpPr/>
          <p:nvPr/>
        </p:nvSpPr>
        <p:spPr>
          <a:xfrm>
            <a:off x="4787900" y="4754563"/>
            <a:ext cx="2232025" cy="1657350"/>
          </a:xfrm>
          <a:prstGeom prst="roundRect">
            <a:avLst/>
          </a:prstGeom>
          <a:ln w="5715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/>
              <a:t>SURAT RUJUKAN BALIK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/>
              <a:t>RESEP OBAT KRONIS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/>
              <a:t>SEP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/>
              <a:t>INDENTITAS PESERTA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627313" y="3171825"/>
            <a:ext cx="1584325" cy="647700"/>
          </a:xfrm>
          <a:prstGeom prst="roundRect">
            <a:avLst/>
          </a:prstGeom>
          <a:ln w="5715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PENDAFTARAN PESERTA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411413" y="4179888"/>
            <a:ext cx="2089150" cy="1165225"/>
          </a:xfrm>
          <a:prstGeom prst="roundRect">
            <a:avLst/>
          </a:prstGeom>
          <a:ln w="5715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/>
              <a:t>VERIFIKASI DATA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/>
              <a:t>LEGALISASI RESEP OBAT KRONIS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/>
              <a:t>DOKUMENTASI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1600" dirty="0"/>
          </a:p>
        </p:txBody>
      </p:sp>
      <p:sp>
        <p:nvSpPr>
          <p:cNvPr id="19" name="Rounded Rectangle 18"/>
          <p:cNvSpPr/>
          <p:nvPr/>
        </p:nvSpPr>
        <p:spPr>
          <a:xfrm>
            <a:off x="2555875" y="5776913"/>
            <a:ext cx="1944688" cy="431800"/>
          </a:xfrm>
          <a:prstGeom prst="roundRect">
            <a:avLst/>
          </a:prstGeom>
          <a:ln w="5715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BUKU KONTROL PRB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275513" y="4768850"/>
            <a:ext cx="1584325" cy="720725"/>
          </a:xfrm>
          <a:prstGeom prst="roundRect">
            <a:avLst/>
          </a:prstGeom>
          <a:ln w="5715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PENERIMAAN OBAT KRONIS</a:t>
            </a:r>
          </a:p>
        </p:txBody>
      </p:sp>
      <p:cxnSp>
        <p:nvCxnSpPr>
          <p:cNvPr id="42" name="Elbow Connector 41"/>
          <p:cNvCxnSpPr>
            <a:stCxn id="9" idx="3"/>
            <a:endCxn id="11" idx="1"/>
          </p:cNvCxnSpPr>
          <p:nvPr/>
        </p:nvCxnSpPr>
        <p:spPr>
          <a:xfrm flipV="1">
            <a:off x="1908175" y="1911350"/>
            <a:ext cx="719138" cy="877888"/>
          </a:xfrm>
          <a:prstGeom prst="bentConnector3">
            <a:avLst/>
          </a:prstGeom>
          <a:ln w="57150" cmpd="sng">
            <a:headEnd type="none"/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44" name="Straight Arrow Connector 43"/>
          <p:cNvCxnSpPr>
            <a:stCxn id="8" idx="2"/>
            <a:endCxn id="9" idx="0"/>
          </p:cNvCxnSpPr>
          <p:nvPr/>
        </p:nvCxnSpPr>
        <p:spPr>
          <a:xfrm>
            <a:off x="1258888" y="1946275"/>
            <a:ext cx="0" cy="374650"/>
          </a:xfrm>
          <a:prstGeom prst="straightConnector1">
            <a:avLst/>
          </a:prstGeom>
          <a:ln w="57150" cmpd="sng">
            <a:headEnd type="none"/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48" name="Elbow Connector 47"/>
          <p:cNvCxnSpPr>
            <a:endCxn id="12" idx="1"/>
          </p:cNvCxnSpPr>
          <p:nvPr/>
        </p:nvCxnSpPr>
        <p:spPr>
          <a:xfrm flipV="1">
            <a:off x="4211638" y="1695450"/>
            <a:ext cx="647700" cy="193675"/>
          </a:xfrm>
          <a:prstGeom prst="bentConnector3">
            <a:avLst/>
          </a:prstGeom>
          <a:ln w="57150" cmpd="sng">
            <a:headEnd type="none"/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64" name="Rounded Rectangle 63"/>
          <p:cNvSpPr/>
          <p:nvPr/>
        </p:nvSpPr>
        <p:spPr>
          <a:xfrm>
            <a:off x="7485738" y="3257101"/>
            <a:ext cx="1152128" cy="72008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TIDAK</a:t>
            </a:r>
          </a:p>
        </p:txBody>
      </p:sp>
      <p:cxnSp>
        <p:nvCxnSpPr>
          <p:cNvPr id="77" name="Straight Arrow Connector 76"/>
          <p:cNvCxnSpPr>
            <a:stCxn id="15" idx="3"/>
          </p:cNvCxnSpPr>
          <p:nvPr/>
        </p:nvCxnSpPr>
        <p:spPr>
          <a:xfrm>
            <a:off x="6792913" y="3603625"/>
            <a:ext cx="692150" cy="14288"/>
          </a:xfrm>
          <a:prstGeom prst="straightConnector1">
            <a:avLst/>
          </a:prstGeom>
          <a:ln w="57150" cmpd="sng">
            <a:headEnd type="none"/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81" name="Straight Arrow Connector 80"/>
          <p:cNvCxnSpPr>
            <a:endCxn id="20" idx="0"/>
          </p:cNvCxnSpPr>
          <p:nvPr/>
        </p:nvCxnSpPr>
        <p:spPr>
          <a:xfrm>
            <a:off x="8061325" y="3976688"/>
            <a:ext cx="6350" cy="792162"/>
          </a:xfrm>
          <a:prstGeom prst="straightConnector1">
            <a:avLst/>
          </a:prstGeom>
          <a:ln w="57150" cmpd="sng">
            <a:headEnd type="none"/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85" name="Elbow Connector 84"/>
          <p:cNvCxnSpPr>
            <a:stCxn id="16" idx="1"/>
            <a:endCxn id="17" idx="3"/>
          </p:cNvCxnSpPr>
          <p:nvPr/>
        </p:nvCxnSpPr>
        <p:spPr>
          <a:xfrm rot="10800000">
            <a:off x="4211638" y="3495675"/>
            <a:ext cx="576262" cy="2087563"/>
          </a:xfrm>
          <a:prstGeom prst="bentConnector3">
            <a:avLst>
              <a:gd name="adj1" fmla="val 29696"/>
            </a:avLst>
          </a:prstGeom>
          <a:ln w="57150" cmpd="sng"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92" name="Oval 91"/>
          <p:cNvSpPr/>
          <p:nvPr/>
        </p:nvSpPr>
        <p:spPr>
          <a:xfrm>
            <a:off x="539552" y="6093296"/>
            <a:ext cx="576064" cy="648072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</a:t>
            </a:r>
          </a:p>
        </p:txBody>
      </p:sp>
      <p:cxnSp>
        <p:nvCxnSpPr>
          <p:cNvPr id="103" name="Elbow Connector 102"/>
          <p:cNvCxnSpPr>
            <a:cxnSpLocks noChangeShapeType="1"/>
            <a:stCxn id="19" idx="2"/>
            <a:endCxn id="20" idx="2"/>
          </p:cNvCxnSpPr>
          <p:nvPr/>
        </p:nvCxnSpPr>
        <p:spPr bwMode="auto">
          <a:xfrm rot="5400000" flipH="1" flipV="1">
            <a:off x="5437981" y="3579019"/>
            <a:ext cx="719138" cy="4540250"/>
          </a:xfrm>
          <a:prstGeom prst="bentConnector3">
            <a:avLst>
              <a:gd name="adj1" fmla="val -45671"/>
            </a:avLst>
          </a:prstGeom>
          <a:noFill/>
          <a:ln w="63500" cmpd="thickThin">
            <a:solidFill>
              <a:srgbClr val="8064A2"/>
            </a:solidFill>
            <a:miter lim="800000"/>
            <a:headEnd/>
            <a:tailEnd type="triangle" w="med" len="med"/>
          </a:ln>
          <a:effectLst>
            <a:outerShdw blurRad="50800" dist="38100" dir="5400000" rotWithShape="0">
              <a:srgbClr val="808080">
                <a:alpha val="34999"/>
              </a:srgbClr>
            </a:outerShdw>
          </a:effectLst>
          <a:extLst/>
        </p:spPr>
      </p:cxnSp>
      <p:cxnSp>
        <p:nvCxnSpPr>
          <p:cNvPr id="108" name="Elbow Connector 107"/>
          <p:cNvCxnSpPr>
            <a:cxnSpLocks noChangeShapeType="1"/>
          </p:cNvCxnSpPr>
          <p:nvPr/>
        </p:nvCxnSpPr>
        <p:spPr bwMode="auto">
          <a:xfrm rot="10800000" flipV="1">
            <a:off x="1042988" y="5489575"/>
            <a:ext cx="7273925" cy="1152525"/>
          </a:xfrm>
          <a:prstGeom prst="bentConnector3">
            <a:avLst>
              <a:gd name="adj1" fmla="val -83"/>
            </a:avLst>
          </a:prstGeom>
          <a:noFill/>
          <a:ln w="63500" cmpd="thickThin">
            <a:solidFill>
              <a:srgbClr val="8064A2"/>
            </a:solidFill>
            <a:miter lim="800000"/>
            <a:headEnd/>
            <a:tailEnd type="triangle" w="med" len="med"/>
          </a:ln>
          <a:effectLst>
            <a:outerShdw blurRad="50800" dist="38100" dir="5400000" rotWithShape="0">
              <a:srgbClr val="808080">
                <a:alpha val="34999"/>
              </a:srgbClr>
            </a:outerShdw>
          </a:effectLst>
          <a:extLst/>
        </p:spPr>
      </p:cxnSp>
      <p:pic>
        <p:nvPicPr>
          <p:cNvPr id="48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1188" y="139700"/>
            <a:ext cx="203517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295275"/>
            <a:ext cx="8229600" cy="490538"/>
          </a:xfrm>
          <a:ln w="38100"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Alur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Pelayanan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Obat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PRB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79388" y="836613"/>
          <a:ext cx="8856663" cy="583247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14166"/>
                <a:gridCol w="2322174"/>
                <a:gridCol w="2106157"/>
                <a:gridCol w="2214166"/>
              </a:tblGrid>
              <a:tr h="7006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PESERTA</a:t>
                      </a:r>
                      <a:endParaRPr lang="en-US" sz="1800" dirty="0"/>
                    </a:p>
                  </a:txBody>
                  <a:tcPr marL="91437" marR="91437" marT="45719" marB="4571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FASKES TINGKAT PERTAMA</a:t>
                      </a:r>
                      <a:endParaRPr lang="en-US" sz="1800" dirty="0"/>
                    </a:p>
                  </a:txBody>
                  <a:tcPr marL="91437" marR="91437" marT="45719" marB="4571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APOTEK / DEPO FARMASI PRB</a:t>
                      </a:r>
                      <a:endParaRPr lang="en-US" sz="1800" dirty="0"/>
                    </a:p>
                  </a:txBody>
                  <a:tcPr marL="91437" marR="91437" marT="45719" marB="4571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BPJS KESEHATAN</a:t>
                      </a:r>
                      <a:endParaRPr lang="en-US" sz="1800" dirty="0"/>
                    </a:p>
                  </a:txBody>
                  <a:tcPr marL="91437" marR="91437" marT="45719" marB="4571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13184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7" marR="91437" marT="45719" marB="45719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7" marR="91437" marT="45719" marB="45719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7" marR="91437" marT="45719" marB="45719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7" marR="91437" marT="45719" marB="45719">
                    <a:noFill/>
                  </a:tcPr>
                </a:tc>
              </a:tr>
            </a:tbl>
          </a:graphicData>
        </a:graphic>
      </p:graphicFrame>
      <p:cxnSp>
        <p:nvCxnSpPr>
          <p:cNvPr id="54" name="Straight Arrow Connector 53"/>
          <p:cNvCxnSpPr/>
          <p:nvPr/>
        </p:nvCxnSpPr>
        <p:spPr>
          <a:xfrm>
            <a:off x="5940425" y="2492375"/>
            <a:ext cx="0" cy="2376488"/>
          </a:xfrm>
          <a:prstGeom prst="straightConnector1">
            <a:avLst/>
          </a:prstGeom>
          <a:ln w="38100" cmpd="sng">
            <a:solidFill>
              <a:schemeClr val="tx2">
                <a:lumMod val="75000"/>
              </a:schemeClr>
            </a:solidFill>
            <a:headEnd type="none"/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27" name="Straight Connector 26"/>
          <p:cNvCxnSpPr>
            <a:endCxn id="10" idx="3"/>
          </p:cNvCxnSpPr>
          <p:nvPr/>
        </p:nvCxnSpPr>
        <p:spPr>
          <a:xfrm flipH="1">
            <a:off x="1258888" y="2205038"/>
            <a:ext cx="20637" cy="1295400"/>
          </a:xfrm>
          <a:prstGeom prst="line">
            <a:avLst/>
          </a:prstGeom>
          <a:ln w="38100" cmpd="sng">
            <a:solidFill>
              <a:schemeClr val="tx2">
                <a:lumMod val="75000"/>
              </a:schemeClr>
            </a:solidFill>
            <a:headEnd type="none"/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7885113" y="2492375"/>
            <a:ext cx="0" cy="2376488"/>
          </a:xfrm>
          <a:prstGeom prst="straightConnector1">
            <a:avLst/>
          </a:prstGeom>
          <a:ln w="38100" cmpd="sng">
            <a:solidFill>
              <a:schemeClr val="tx2">
                <a:lumMod val="75000"/>
              </a:schemeClr>
            </a:solidFill>
            <a:headEnd type="none"/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8" name="Oval 7"/>
          <p:cNvSpPr/>
          <p:nvPr/>
        </p:nvSpPr>
        <p:spPr>
          <a:xfrm>
            <a:off x="954891" y="1628800"/>
            <a:ext cx="648072" cy="576064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68313" y="2420938"/>
            <a:ext cx="1582737" cy="503237"/>
          </a:xfrm>
          <a:prstGeom prst="roundRect">
            <a:avLst/>
          </a:prstGeom>
          <a:ln w="38100" cmpd="sng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OBAT KRONIS HABIS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395288" y="3500438"/>
            <a:ext cx="1728787" cy="1800225"/>
          </a:xfrm>
          <a:prstGeom prst="round2DiagRect">
            <a:avLst/>
          </a:prstGeom>
          <a:ln w="38100" cmpd="sng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/>
              <a:t>INDENTITAS PESERTA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/>
              <a:t>SURAT RUJUKAN BALIK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/>
              <a:t>BUKU KONTROL PRB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700338" y="1700213"/>
            <a:ext cx="1655762" cy="1008062"/>
          </a:xfrm>
          <a:prstGeom prst="roundRect">
            <a:avLst/>
          </a:prstGeom>
          <a:ln w="38100" cmpd="sng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PELAYANAN RUJUK BALIK/MONITORING PENYAKIT</a:t>
            </a:r>
          </a:p>
        </p:txBody>
      </p:sp>
      <p:sp>
        <p:nvSpPr>
          <p:cNvPr id="12" name="Diamond 11"/>
          <p:cNvSpPr/>
          <p:nvPr/>
        </p:nvSpPr>
        <p:spPr>
          <a:xfrm>
            <a:off x="2339975" y="2997200"/>
            <a:ext cx="2376488" cy="936625"/>
          </a:xfrm>
          <a:prstGeom prst="diamond">
            <a:avLst/>
          </a:prstGeom>
          <a:solidFill>
            <a:srgbClr val="FFFF00"/>
          </a:solidFill>
          <a:ln w="38100" cmpd="sng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KUNJUNGAN </a:t>
            </a:r>
            <a:r>
              <a:rPr lang="en-US" sz="1600" dirty="0"/>
              <a:t>&gt; 3 BULAN</a:t>
            </a:r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2555875" y="4149725"/>
            <a:ext cx="720725" cy="5746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D9D9"/>
              </a:gs>
              <a:gs pos="35001">
                <a:srgbClr val="FBCDCC"/>
              </a:gs>
              <a:gs pos="100000">
                <a:srgbClr val="EC9E9D"/>
              </a:gs>
            </a:gsLst>
            <a:lin ang="5400000"/>
          </a:gradFill>
          <a:ln w="9525">
            <a:solidFill>
              <a:schemeClr val="accent2"/>
            </a:solidFill>
            <a:round/>
            <a:headEnd/>
            <a:tailEnd/>
          </a:ln>
          <a:effectLst>
            <a:outerShdw blurRad="50800" dist="381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dk1"/>
                </a:solidFill>
                <a:latin typeface="+mn-lt"/>
                <a:cs typeface="+mn-cs"/>
              </a:rPr>
              <a:t>YA</a:t>
            </a:r>
          </a:p>
        </p:txBody>
      </p:sp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3419475" y="4149725"/>
            <a:ext cx="936625" cy="5746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9E6FE"/>
              </a:gs>
              <a:gs pos="35001">
                <a:srgbClr val="CDDCFA"/>
              </a:gs>
              <a:gs pos="100000">
                <a:srgbClr val="9EB9EA"/>
              </a:gs>
            </a:gsLst>
            <a:lin ang="5400000"/>
          </a:gradFill>
          <a:ln w="9525">
            <a:solidFill>
              <a:schemeClr val="accent1"/>
            </a:solidFill>
            <a:round/>
            <a:headEnd/>
            <a:tailEnd/>
          </a:ln>
          <a:effectLst>
            <a:outerShdw blurRad="50800" dist="381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dk1"/>
                </a:solidFill>
                <a:latin typeface="+mn-lt"/>
                <a:cs typeface="+mn-cs"/>
              </a:rPr>
              <a:t>TIDAK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203848" y="4941168"/>
            <a:ext cx="1368152" cy="648072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RESEP OBAT PRB</a:t>
            </a: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2484438" y="5805488"/>
            <a:ext cx="1935162" cy="792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D9D9"/>
              </a:gs>
              <a:gs pos="35001">
                <a:srgbClr val="FBCDCC"/>
              </a:gs>
              <a:gs pos="100000">
                <a:srgbClr val="EC9E9D"/>
              </a:gs>
            </a:gsLst>
            <a:lin ang="5400000"/>
          </a:gradFill>
          <a:ln w="9525">
            <a:solidFill>
              <a:schemeClr val="accent2"/>
            </a:solidFill>
            <a:round/>
            <a:headEnd/>
            <a:tailEnd/>
          </a:ln>
          <a:effectLst>
            <a:outerShdw blurRad="50800" dist="381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dk1"/>
                </a:solidFill>
                <a:latin typeface="+mn-lt"/>
                <a:cs typeface="+mn-cs"/>
              </a:rPr>
              <a:t>RUJUKAN KE RS UNTUK DILAKUKAN EVALUASI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932363" y="3284538"/>
            <a:ext cx="1800225" cy="1081087"/>
          </a:xfrm>
          <a:prstGeom prst="roundRect">
            <a:avLst/>
          </a:prstGeom>
          <a:ln w="38100" cmpd="sng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PENYERAHAN OBAT PRB + PEMBERIAN INFORMASI OBAT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076825" y="1773238"/>
            <a:ext cx="1655763" cy="792162"/>
          </a:xfrm>
          <a:prstGeom prst="roundRect">
            <a:avLst/>
          </a:prstGeom>
          <a:ln w="38100" cmpd="sng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PEMERIKSAAN RESEP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932363" y="4868863"/>
            <a:ext cx="1790700" cy="1008062"/>
          </a:xfrm>
          <a:prstGeom prst="roundRect">
            <a:avLst/>
          </a:prstGeom>
          <a:ln w="38100" cmpd="sng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PENGAJUAN KLAIM + DOKUMEN PENDUKUNG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948488" y="1844675"/>
            <a:ext cx="1935162" cy="792163"/>
          </a:xfrm>
          <a:prstGeom prst="roundRect">
            <a:avLst/>
          </a:prstGeom>
          <a:ln w="38100" cmpd="sng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VERIFIKASI KLAIM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948488" y="3357563"/>
            <a:ext cx="1935162" cy="792162"/>
          </a:xfrm>
          <a:prstGeom prst="roundRect">
            <a:avLst/>
          </a:prstGeom>
          <a:ln w="38100" cmpd="sng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PEMBAYARAN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948264" y="4869160"/>
            <a:ext cx="1935832" cy="79208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SELESAI</a:t>
            </a:r>
          </a:p>
        </p:txBody>
      </p:sp>
      <p:cxnSp>
        <p:nvCxnSpPr>
          <p:cNvPr id="32" name="Elbow Connector 31"/>
          <p:cNvCxnSpPr>
            <a:stCxn id="10" idx="0"/>
            <a:endCxn id="11" idx="1"/>
          </p:cNvCxnSpPr>
          <p:nvPr/>
        </p:nvCxnSpPr>
        <p:spPr>
          <a:xfrm flipV="1">
            <a:off x="2124075" y="2205038"/>
            <a:ext cx="576263" cy="2195512"/>
          </a:xfrm>
          <a:prstGeom prst="bentConnector3">
            <a:avLst>
              <a:gd name="adj1" fmla="val 26796"/>
            </a:avLst>
          </a:prstGeom>
          <a:ln w="38100" cmpd="sng">
            <a:solidFill>
              <a:schemeClr val="tx2">
                <a:lumMod val="75000"/>
              </a:schemeClr>
            </a:solidFill>
            <a:headEnd type="none"/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35" name="Straight Connector 34"/>
          <p:cNvCxnSpPr>
            <a:stCxn id="11" idx="2"/>
            <a:endCxn id="12" idx="0"/>
          </p:cNvCxnSpPr>
          <p:nvPr/>
        </p:nvCxnSpPr>
        <p:spPr>
          <a:xfrm>
            <a:off x="3527425" y="2708275"/>
            <a:ext cx="0" cy="288925"/>
          </a:xfrm>
          <a:prstGeom prst="line">
            <a:avLst/>
          </a:prstGeom>
          <a:ln w="38100" cmpd="sng">
            <a:solidFill>
              <a:schemeClr val="tx2">
                <a:lumMod val="75000"/>
              </a:schemeClr>
            </a:solidFill>
            <a:headEnd type="none"/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37" name="Elbow Connector 36"/>
          <p:cNvCxnSpPr>
            <a:stCxn id="12" idx="2"/>
            <a:endCxn id="13" idx="0"/>
          </p:cNvCxnSpPr>
          <p:nvPr/>
        </p:nvCxnSpPr>
        <p:spPr>
          <a:xfrm rot="5400000">
            <a:off x="3113882" y="3736181"/>
            <a:ext cx="215900" cy="611187"/>
          </a:xfrm>
          <a:prstGeom prst="bentConnector3">
            <a:avLst/>
          </a:prstGeom>
          <a:ln w="38100" cmpd="sng">
            <a:solidFill>
              <a:schemeClr val="tx2">
                <a:lumMod val="75000"/>
              </a:schemeClr>
            </a:solidFill>
            <a:headEnd type="none"/>
            <a:tailEnd type="non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39" name="Elbow Connector 38"/>
          <p:cNvCxnSpPr>
            <a:stCxn id="12" idx="2"/>
            <a:endCxn id="15" idx="0"/>
          </p:cNvCxnSpPr>
          <p:nvPr/>
        </p:nvCxnSpPr>
        <p:spPr>
          <a:xfrm rot="16200000" flipH="1">
            <a:off x="3599657" y="3861593"/>
            <a:ext cx="215900" cy="360363"/>
          </a:xfrm>
          <a:prstGeom prst="bentConnector3">
            <a:avLst/>
          </a:prstGeom>
          <a:ln w="38100" cmpd="sng">
            <a:solidFill>
              <a:schemeClr val="tx2">
                <a:lumMod val="75000"/>
              </a:schemeClr>
            </a:solidFill>
            <a:headEnd type="none"/>
            <a:tailEnd type="non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42" name="Straight Arrow Connector 41"/>
          <p:cNvCxnSpPr>
            <a:stCxn id="15" idx="2"/>
          </p:cNvCxnSpPr>
          <p:nvPr/>
        </p:nvCxnSpPr>
        <p:spPr>
          <a:xfrm>
            <a:off x="3887788" y="4724400"/>
            <a:ext cx="0" cy="217488"/>
          </a:xfrm>
          <a:prstGeom prst="straightConnector1">
            <a:avLst/>
          </a:prstGeom>
          <a:ln w="38100" cmpd="sng">
            <a:solidFill>
              <a:schemeClr val="tx2">
                <a:lumMod val="75000"/>
              </a:schemeClr>
            </a:solidFill>
            <a:headEnd type="none"/>
            <a:tailEnd type="non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45" name="Straight Connector 44"/>
          <p:cNvCxnSpPr>
            <a:stCxn id="13" idx="2"/>
          </p:cNvCxnSpPr>
          <p:nvPr/>
        </p:nvCxnSpPr>
        <p:spPr>
          <a:xfrm>
            <a:off x="2916238" y="4724400"/>
            <a:ext cx="0" cy="1081088"/>
          </a:xfrm>
          <a:prstGeom prst="line">
            <a:avLst/>
          </a:prstGeom>
          <a:ln w="38100" cmpd="sng">
            <a:solidFill>
              <a:schemeClr val="tx2">
                <a:lumMod val="75000"/>
              </a:schemeClr>
            </a:solidFill>
            <a:headEnd type="none"/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51" name="Elbow Connector 50"/>
          <p:cNvCxnSpPr>
            <a:endCxn id="19" idx="1"/>
          </p:cNvCxnSpPr>
          <p:nvPr/>
        </p:nvCxnSpPr>
        <p:spPr>
          <a:xfrm flipV="1">
            <a:off x="4572000" y="2168525"/>
            <a:ext cx="504825" cy="3097213"/>
          </a:xfrm>
          <a:prstGeom prst="bentConnector3">
            <a:avLst>
              <a:gd name="adj1" fmla="val 33425"/>
            </a:avLst>
          </a:prstGeom>
          <a:ln w="38100" cmpd="sng">
            <a:solidFill>
              <a:schemeClr val="tx2">
                <a:lumMod val="75000"/>
              </a:schemeClr>
            </a:solidFill>
            <a:headEnd type="none"/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pic>
        <p:nvPicPr>
          <p:cNvPr id="492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1188" y="139700"/>
            <a:ext cx="203517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 txBox="1">
            <a:spLocks/>
          </p:cNvSpPr>
          <p:nvPr/>
        </p:nvSpPr>
        <p:spPr bwMode="auto">
          <a:xfrm>
            <a:off x="239713" y="279400"/>
            <a:ext cx="663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nn-NO" altLang="en-US" sz="2400">
                <a:latin typeface="Verdana" pitchFamily="34" charset="0"/>
              </a:rPr>
              <a:t>Manfaat </a:t>
            </a:r>
            <a:r>
              <a:rPr lang="nn-NO" altLang="en-US" sz="2400">
                <a:solidFill>
                  <a:srgbClr val="FF0000"/>
                </a:solidFill>
                <a:latin typeface="Verdana" pitchFamily="34" charset="0"/>
              </a:rPr>
              <a:t>Pel. </a:t>
            </a:r>
            <a:r>
              <a:rPr lang="id-ID" altLang="en-US" sz="2400">
                <a:solidFill>
                  <a:srgbClr val="FF0000"/>
                </a:solidFill>
                <a:latin typeface="Verdana" pitchFamily="34" charset="0"/>
              </a:rPr>
              <a:t>Gigi </a:t>
            </a:r>
            <a:r>
              <a:rPr lang="nn-NO" altLang="en-US" sz="2400">
                <a:solidFill>
                  <a:srgbClr val="FF0000"/>
                </a:solidFill>
                <a:latin typeface="Verdana" pitchFamily="34" charset="0"/>
              </a:rPr>
              <a:t>Primer</a:t>
            </a:r>
            <a:endParaRPr lang="en-US" altLang="en-US" sz="240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3413" y="188913"/>
            <a:ext cx="203517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Title 1"/>
          <p:cNvSpPr txBox="1">
            <a:spLocks/>
          </p:cNvSpPr>
          <p:nvPr/>
        </p:nvSpPr>
        <p:spPr bwMode="auto">
          <a:xfrm>
            <a:off x="230188" y="706438"/>
            <a:ext cx="44132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nn-NO" altLang="en-US" sz="1600"/>
              <a:t>Pelayanan Gigi</a:t>
            </a:r>
            <a:endParaRPr lang="en-US" altLang="en-US" sz="1600"/>
          </a:p>
        </p:txBody>
      </p:sp>
      <p:sp>
        <p:nvSpPr>
          <p:cNvPr id="8" name="TextBox 7"/>
          <p:cNvSpPr txBox="1"/>
          <p:nvPr/>
        </p:nvSpPr>
        <p:spPr>
          <a:xfrm>
            <a:off x="395288" y="1268413"/>
            <a:ext cx="8353425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+mn-lt"/>
                <a:cs typeface="+mn-cs"/>
              </a:rPr>
              <a:t>Pelayanan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kesehatan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+mn-lt"/>
                <a:cs typeface="+mn-cs"/>
              </a:rPr>
              <a:t>non- </a:t>
            </a:r>
            <a:r>
              <a:rPr lang="en-US" sz="2800" dirty="0" err="1">
                <a:solidFill>
                  <a:srgbClr val="FF0000"/>
                </a:solidFill>
                <a:latin typeface="+mn-lt"/>
                <a:cs typeface="+mn-cs"/>
              </a:rPr>
              <a:t>spesialistik</a:t>
            </a:r>
            <a:r>
              <a:rPr lang="en-US" sz="280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gigi</a:t>
            </a:r>
            <a:r>
              <a:rPr lang="en-US" sz="2000" dirty="0">
                <a:latin typeface="+mn-lt"/>
                <a:cs typeface="+mn-cs"/>
              </a:rPr>
              <a:t> yang </a:t>
            </a:r>
            <a:r>
              <a:rPr lang="en-US" sz="2000" dirty="0" err="1">
                <a:latin typeface="+mn-lt"/>
                <a:cs typeface="+mn-cs"/>
              </a:rPr>
              <a:t>mencakup</a:t>
            </a:r>
            <a:r>
              <a:rPr lang="en-US" sz="2000" dirty="0">
                <a:latin typeface="+mn-lt"/>
                <a:cs typeface="+mn-cs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err="1">
                <a:latin typeface="+mn-lt"/>
                <a:cs typeface="+mn-cs"/>
              </a:rPr>
              <a:t>Administrasi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pelayanan</a:t>
            </a:r>
            <a:r>
              <a:rPr lang="en-US" sz="2000" dirty="0">
                <a:latin typeface="+mn-lt"/>
                <a:cs typeface="+mn-cs"/>
              </a:rPr>
              <a:t>, </a:t>
            </a:r>
            <a:r>
              <a:rPr lang="en-US" sz="2000" dirty="0" err="1">
                <a:latin typeface="+mn-lt"/>
                <a:cs typeface="+mn-cs"/>
              </a:rPr>
              <a:t>meliputi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biaya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administrasi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pendaftaran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Peserta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untuk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berobat</a:t>
            </a:r>
            <a:r>
              <a:rPr lang="en-US" sz="2000" dirty="0">
                <a:latin typeface="+mn-lt"/>
                <a:cs typeface="+mn-cs"/>
              </a:rPr>
              <a:t>, </a:t>
            </a:r>
            <a:r>
              <a:rPr lang="en-US" sz="2000" dirty="0" err="1">
                <a:latin typeface="+mn-lt"/>
                <a:cs typeface="+mn-cs"/>
              </a:rPr>
              <a:t>penyediaan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dan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pemberian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surat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rujukan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ke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Faskes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tingkat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lanjutan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untuk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penyakit</a:t>
            </a:r>
            <a:r>
              <a:rPr lang="en-US" sz="2000" dirty="0">
                <a:latin typeface="+mn-lt"/>
                <a:cs typeface="+mn-cs"/>
              </a:rPr>
              <a:t> yang </a:t>
            </a:r>
            <a:r>
              <a:rPr lang="en-US" sz="2000" dirty="0" err="1">
                <a:latin typeface="+mn-lt"/>
                <a:cs typeface="+mn-cs"/>
              </a:rPr>
              <a:t>tidak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dapat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ditangani</a:t>
            </a:r>
            <a:r>
              <a:rPr lang="en-US" sz="2000" dirty="0">
                <a:latin typeface="+mn-lt"/>
                <a:cs typeface="+mn-cs"/>
              </a:rPr>
              <a:t> di </a:t>
            </a:r>
            <a:r>
              <a:rPr lang="en-US" sz="2000" dirty="0" err="1">
                <a:latin typeface="+mn-lt"/>
                <a:cs typeface="+mn-cs"/>
              </a:rPr>
              <a:t>Faskes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tingkat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pertama</a:t>
            </a:r>
            <a:r>
              <a:rPr lang="en-US" sz="2000" dirty="0">
                <a:latin typeface="+mn-lt"/>
                <a:cs typeface="+mn-cs"/>
              </a:rPr>
              <a:t>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err="1">
                <a:latin typeface="+mn-lt"/>
                <a:cs typeface="+mn-cs"/>
              </a:rPr>
              <a:t>Pemeriksaan</a:t>
            </a:r>
            <a:r>
              <a:rPr lang="en-US" sz="2000" dirty="0">
                <a:latin typeface="+mn-lt"/>
                <a:cs typeface="+mn-cs"/>
              </a:rPr>
              <a:t>, </a:t>
            </a:r>
            <a:r>
              <a:rPr lang="en-US" sz="2000" dirty="0" err="1">
                <a:latin typeface="+mn-lt"/>
                <a:cs typeface="+mn-cs"/>
              </a:rPr>
              <a:t>pengobatan</a:t>
            </a:r>
            <a:r>
              <a:rPr lang="en-US" sz="2000" dirty="0">
                <a:latin typeface="+mn-lt"/>
                <a:cs typeface="+mn-cs"/>
              </a:rPr>
              <a:t>, </a:t>
            </a:r>
            <a:r>
              <a:rPr lang="en-US" sz="2000" dirty="0" err="1">
                <a:latin typeface="+mn-lt"/>
                <a:cs typeface="+mn-cs"/>
              </a:rPr>
              <a:t>dan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konsultasi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medis</a:t>
            </a:r>
            <a:endParaRPr lang="en-US" sz="20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err="1">
                <a:latin typeface="+mn-lt"/>
                <a:cs typeface="+mn-cs"/>
              </a:rPr>
              <a:t>Premedikasi</a:t>
            </a:r>
            <a:r>
              <a:rPr lang="en-US" sz="2000" dirty="0">
                <a:latin typeface="+mn-lt"/>
                <a:cs typeface="+mn-cs"/>
              </a:rPr>
              <a:t>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err="1">
                <a:latin typeface="+mn-lt"/>
                <a:cs typeface="+mn-cs"/>
              </a:rPr>
              <a:t>Kegawatdaruratan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oro</a:t>
            </a:r>
            <a:r>
              <a:rPr lang="en-US" sz="2000" dirty="0">
                <a:latin typeface="+mn-lt"/>
                <a:cs typeface="+mn-cs"/>
              </a:rPr>
              <a:t>-dental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err="1">
                <a:latin typeface="+mn-lt"/>
                <a:cs typeface="+mn-cs"/>
              </a:rPr>
              <a:t>Pencabutan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gigi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sulung</a:t>
            </a:r>
            <a:r>
              <a:rPr lang="en-US" sz="2000" dirty="0">
                <a:latin typeface="+mn-lt"/>
                <a:cs typeface="+mn-cs"/>
              </a:rPr>
              <a:t> (</a:t>
            </a:r>
            <a:r>
              <a:rPr lang="en-US" sz="2000" dirty="0" err="1">
                <a:latin typeface="+mn-lt"/>
                <a:cs typeface="+mn-cs"/>
              </a:rPr>
              <a:t>topikal</a:t>
            </a:r>
            <a:r>
              <a:rPr lang="en-US" sz="2000" dirty="0">
                <a:latin typeface="+mn-lt"/>
                <a:cs typeface="+mn-cs"/>
              </a:rPr>
              <a:t>, </a:t>
            </a:r>
            <a:r>
              <a:rPr lang="en-US" sz="2000" dirty="0" err="1">
                <a:latin typeface="+mn-lt"/>
                <a:cs typeface="+mn-cs"/>
              </a:rPr>
              <a:t>infiltrasi</a:t>
            </a:r>
            <a:r>
              <a:rPr lang="en-US" sz="2000" dirty="0">
                <a:latin typeface="+mn-lt"/>
                <a:cs typeface="+mn-cs"/>
              </a:rPr>
              <a:t>)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err="1">
                <a:latin typeface="+mn-lt"/>
                <a:cs typeface="+mn-cs"/>
              </a:rPr>
              <a:t>Pencabutan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gigi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permanen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tanpa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penyulit</a:t>
            </a:r>
            <a:r>
              <a:rPr lang="en-US" sz="2000" dirty="0">
                <a:latin typeface="+mn-lt"/>
                <a:cs typeface="+mn-cs"/>
              </a:rPr>
              <a:t>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err="1">
                <a:latin typeface="+mn-lt"/>
                <a:cs typeface="+mn-cs"/>
              </a:rPr>
              <a:t>Obat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pasca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ekstraksi</a:t>
            </a:r>
            <a:r>
              <a:rPr lang="en-US" sz="2000" dirty="0">
                <a:latin typeface="+mn-lt"/>
                <a:cs typeface="+mn-cs"/>
              </a:rPr>
              <a:t>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err="1">
                <a:latin typeface="+mn-lt"/>
                <a:cs typeface="+mn-cs"/>
              </a:rPr>
              <a:t>Tumpatan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komposit</a:t>
            </a:r>
            <a:r>
              <a:rPr lang="en-US" sz="2000" dirty="0">
                <a:latin typeface="+mn-lt"/>
                <a:cs typeface="+mn-cs"/>
              </a:rPr>
              <a:t>/GIC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err="1">
                <a:latin typeface="+mn-lt"/>
                <a:cs typeface="+mn-cs"/>
              </a:rPr>
              <a:t>Skeling</a:t>
            </a:r>
            <a:r>
              <a:rPr lang="en-US" sz="2000" dirty="0">
                <a:latin typeface="+mn-lt"/>
                <a:cs typeface="+mn-cs"/>
              </a:rPr>
              <a:t> 1x/</a:t>
            </a:r>
            <a:r>
              <a:rPr lang="en-US" sz="2000" dirty="0" err="1">
                <a:latin typeface="+mn-lt"/>
                <a:cs typeface="+mn-cs"/>
              </a:rPr>
              <a:t>tahun</a:t>
            </a:r>
            <a:endParaRPr lang="en-US" sz="20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546100"/>
            <a:ext cx="83058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400" kern="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Jenis</a:t>
            </a:r>
            <a:r>
              <a:rPr lang="en-US" altLang="en-US" sz="24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2400" kern="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Faskes</a:t>
            </a:r>
            <a:r>
              <a:rPr lang="id-ID" sz="2400" kern="0" dirty="0">
                <a:solidFill>
                  <a:srgbClr val="FF0000"/>
                </a:solidFill>
                <a:latin typeface="Arial Black" panose="020B0A04020102020204" pitchFamily="34" charset="0"/>
                <a:cs typeface="+mn-cs"/>
              </a:rPr>
              <a:t/>
            </a:r>
            <a:br>
              <a:rPr lang="id-ID" sz="2400" kern="0" dirty="0">
                <a:solidFill>
                  <a:srgbClr val="FF0000"/>
                </a:solidFill>
                <a:latin typeface="Arial Black" panose="020B0A04020102020204" pitchFamily="34" charset="0"/>
                <a:cs typeface="+mn-cs"/>
              </a:rPr>
            </a:br>
            <a:endParaRPr lang="en-US" sz="2400" kern="0" dirty="0">
              <a:solidFill>
                <a:srgbClr val="FF0000"/>
              </a:solidFill>
              <a:latin typeface="Arial Black" panose="020B0A04020102020204" pitchFamily="34" charset="0"/>
              <a:cs typeface="+mn-cs"/>
            </a:endParaRPr>
          </a:p>
        </p:txBody>
      </p:sp>
      <p:sp>
        <p:nvSpPr>
          <p:cNvPr id="51203" name="Rectangle 1"/>
          <p:cNvSpPr>
            <a:spLocks noChangeArrowheads="1"/>
          </p:cNvSpPr>
          <p:nvPr/>
        </p:nvSpPr>
        <p:spPr bwMode="auto">
          <a:xfrm>
            <a:off x="387350" y="1717675"/>
            <a:ext cx="85058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buFont typeface="Calibri" pitchFamily="34" charset="0"/>
              <a:buAutoNum type="arabicPeriod"/>
            </a:pPr>
            <a:r>
              <a:rPr lang="en-US" altLang="id-ID" sz="2400">
                <a:latin typeface="Calibri" pitchFamily="34" charset="0"/>
              </a:rPr>
              <a:t>Puskesmas </a:t>
            </a:r>
            <a:r>
              <a:rPr lang="id-ID" altLang="id-ID" sz="2400">
                <a:latin typeface="Calibri" pitchFamily="34" charset="0"/>
              </a:rPr>
              <a:t>atau yang setara</a:t>
            </a:r>
          </a:p>
          <a:p>
            <a:pPr marL="514350" indent="-514350" algn="just">
              <a:buFont typeface="Calibri" pitchFamily="34" charset="0"/>
              <a:buAutoNum type="arabicPeriod"/>
            </a:pPr>
            <a:r>
              <a:rPr lang="id-ID" altLang="id-ID" sz="2400">
                <a:latin typeface="Calibri" pitchFamily="34" charset="0"/>
              </a:rPr>
              <a:t>P</a:t>
            </a:r>
            <a:r>
              <a:rPr lang="en-US" altLang="id-ID" sz="2400">
                <a:latin typeface="Calibri" pitchFamily="34" charset="0"/>
              </a:rPr>
              <a:t>rakt</a:t>
            </a:r>
            <a:r>
              <a:rPr lang="id-ID" altLang="id-ID" sz="2400">
                <a:latin typeface="Calibri" pitchFamily="34" charset="0"/>
              </a:rPr>
              <a:t>i</a:t>
            </a:r>
            <a:r>
              <a:rPr lang="en-US" altLang="id-ID" sz="2400">
                <a:latin typeface="Calibri" pitchFamily="34" charset="0"/>
              </a:rPr>
              <a:t>k dokter</a:t>
            </a:r>
            <a:endParaRPr lang="id-ID" altLang="id-ID" sz="2400">
              <a:latin typeface="Calibri" pitchFamily="34" charset="0"/>
            </a:endParaRPr>
          </a:p>
          <a:p>
            <a:pPr marL="514350" indent="-514350" algn="just">
              <a:buFont typeface="Calibri" pitchFamily="34" charset="0"/>
              <a:buAutoNum type="arabicPeriod"/>
            </a:pPr>
            <a:r>
              <a:rPr lang="id-ID" altLang="id-ID" sz="2400">
                <a:latin typeface="Calibri" pitchFamily="34" charset="0"/>
              </a:rPr>
              <a:t>P</a:t>
            </a:r>
            <a:r>
              <a:rPr lang="en-US" altLang="id-ID" sz="2400">
                <a:latin typeface="Calibri" pitchFamily="34" charset="0"/>
              </a:rPr>
              <a:t>raktik </a:t>
            </a:r>
            <a:r>
              <a:rPr lang="id-ID" altLang="id-ID" sz="2400">
                <a:latin typeface="Calibri" pitchFamily="34" charset="0"/>
              </a:rPr>
              <a:t>dokter gigi</a:t>
            </a:r>
          </a:p>
          <a:p>
            <a:pPr marL="514350" indent="-514350" algn="just">
              <a:buFont typeface="Calibri" pitchFamily="34" charset="0"/>
              <a:buAutoNum type="arabicPeriod"/>
            </a:pPr>
            <a:r>
              <a:rPr lang="id-ID" altLang="id-ID" sz="2400">
                <a:latin typeface="Calibri" pitchFamily="34" charset="0"/>
              </a:rPr>
              <a:t>Klinik pratama</a:t>
            </a:r>
            <a:r>
              <a:rPr lang="en-US" altLang="id-ID" sz="2400">
                <a:latin typeface="Calibri" pitchFamily="34" charset="0"/>
              </a:rPr>
              <a:t> atau yang setara</a:t>
            </a:r>
          </a:p>
          <a:p>
            <a:pPr marL="514350" indent="-514350" algn="just">
              <a:buFont typeface="Calibri" pitchFamily="34" charset="0"/>
              <a:buAutoNum type="arabicPeriod"/>
            </a:pPr>
            <a:r>
              <a:rPr lang="id-ID" altLang="id-ID" sz="2400">
                <a:latin typeface="Calibri" pitchFamily="34" charset="0"/>
              </a:rPr>
              <a:t>Rumah Sakit Kelas D Pratama</a:t>
            </a:r>
          </a:p>
        </p:txBody>
      </p:sp>
      <p:sp>
        <p:nvSpPr>
          <p:cNvPr id="51204" name="Title 1"/>
          <p:cNvSpPr txBox="1">
            <a:spLocks/>
          </p:cNvSpPr>
          <p:nvPr/>
        </p:nvSpPr>
        <p:spPr bwMode="auto">
          <a:xfrm>
            <a:off x="304800" y="960438"/>
            <a:ext cx="59436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nn-NO" altLang="en-US" sz="1600"/>
              <a:t>Sesuai Permenkes no 28/2014</a:t>
            </a:r>
            <a:endParaRPr lang="en-US" altLang="en-US" sz="1600"/>
          </a:p>
        </p:txBody>
      </p:sp>
      <p:pic>
        <p:nvPicPr>
          <p:cNvPr id="5120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3413" y="188913"/>
            <a:ext cx="203517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TextBox 2"/>
          <p:cNvSpPr txBox="1">
            <a:spLocks noChangeArrowheads="1"/>
          </p:cNvSpPr>
          <p:nvPr/>
        </p:nvSpPr>
        <p:spPr bwMode="auto">
          <a:xfrm>
            <a:off x="387350" y="3673475"/>
            <a:ext cx="8505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id-ID" sz="2000" i="1">
                <a:solidFill>
                  <a:srgbClr val="FF0000"/>
                </a:solidFill>
                <a:latin typeface="Calibri" pitchFamily="34" charset="0"/>
              </a:rPr>
              <a:t>Bila suatu kecamatan tidak memiliki Dokter sesuai penetapan Ka. Dinkes maka, </a:t>
            </a:r>
          </a:p>
        </p:txBody>
      </p:sp>
      <p:sp>
        <p:nvSpPr>
          <p:cNvPr id="51207" name="TextBox 3"/>
          <p:cNvSpPr txBox="1">
            <a:spLocks noChangeArrowheads="1"/>
          </p:cNvSpPr>
          <p:nvPr/>
        </p:nvSpPr>
        <p:spPr bwMode="auto">
          <a:xfrm>
            <a:off x="341313" y="4092575"/>
            <a:ext cx="8586787" cy="4603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id-ID" sz="2400">
                <a:solidFill>
                  <a:schemeClr val="bg1"/>
                </a:solidFill>
                <a:latin typeface="Calibri" pitchFamily="34" charset="0"/>
              </a:rPr>
              <a:t>BPJS Kesehatan dapat bekerjasama dengan Praktik Bidan/Perawat</a:t>
            </a:r>
          </a:p>
        </p:txBody>
      </p:sp>
      <p:sp>
        <p:nvSpPr>
          <p:cNvPr id="7" name="Rectangle 6"/>
          <p:cNvSpPr/>
          <p:nvPr/>
        </p:nvSpPr>
        <p:spPr>
          <a:xfrm>
            <a:off x="387350" y="1271588"/>
            <a:ext cx="333375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b="1" kern="0" dirty="0">
                <a:latin typeface="Arial Black" panose="020B0A04020102020204" pitchFamily="34" charset="0"/>
                <a:cs typeface="+mn-cs"/>
              </a:rPr>
              <a:t>Tingkat</a:t>
            </a:r>
            <a:r>
              <a:rPr lang="en-US" altLang="en-US" sz="2400" b="1" kern="0" dirty="0">
                <a:solidFill>
                  <a:srgbClr val="FF0000"/>
                </a:solidFill>
                <a:latin typeface="Arial Black" panose="020B0A04020102020204" pitchFamily="34" charset="0"/>
                <a:cs typeface="+mn-cs"/>
              </a:rPr>
              <a:t> </a:t>
            </a:r>
            <a:r>
              <a:rPr lang="en-US" altLang="en-US" sz="2400" b="1" kern="0" dirty="0" err="1">
                <a:solidFill>
                  <a:srgbClr val="FF0000"/>
                </a:solidFill>
                <a:latin typeface="Arial Black" panose="020B0A04020102020204" pitchFamily="34" charset="0"/>
                <a:cs typeface="+mn-cs"/>
              </a:rPr>
              <a:t>Pertama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7350" y="4854575"/>
            <a:ext cx="297656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b="1" kern="0" dirty="0">
                <a:latin typeface="Arial Black" panose="020B0A04020102020204" pitchFamily="34" charset="0"/>
                <a:cs typeface="+mn-cs"/>
              </a:rPr>
              <a:t>Tingkat</a:t>
            </a:r>
            <a:r>
              <a:rPr lang="en-US" altLang="en-US" sz="2400" b="1" kern="0" dirty="0">
                <a:solidFill>
                  <a:srgbClr val="FF0000"/>
                </a:solidFill>
                <a:latin typeface="Arial Black" panose="020B0A04020102020204" pitchFamily="34" charset="0"/>
                <a:cs typeface="+mn-cs"/>
              </a:rPr>
              <a:t> </a:t>
            </a:r>
            <a:r>
              <a:rPr lang="en-US" altLang="en-US" sz="2400" b="1" kern="0" dirty="0" err="1">
                <a:solidFill>
                  <a:srgbClr val="FF0000"/>
                </a:solidFill>
                <a:latin typeface="Arial Black" panose="020B0A04020102020204" pitchFamily="34" charset="0"/>
                <a:cs typeface="+mn-cs"/>
              </a:rPr>
              <a:t>Lanjut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51210" name="Rectangle 9"/>
          <p:cNvSpPr>
            <a:spLocks noChangeArrowheads="1"/>
          </p:cNvSpPr>
          <p:nvPr/>
        </p:nvSpPr>
        <p:spPr bwMode="auto">
          <a:xfrm>
            <a:off x="387350" y="5329238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buFont typeface="Calibri" pitchFamily="34" charset="0"/>
              <a:buAutoNum type="arabicPeriod"/>
            </a:pPr>
            <a:r>
              <a:rPr lang="en-US" altLang="id-ID" sz="2400">
                <a:latin typeface="Calibri" pitchFamily="34" charset="0"/>
              </a:rPr>
              <a:t>Klinik utama atau yang setara,</a:t>
            </a:r>
          </a:p>
          <a:p>
            <a:pPr marL="514350" indent="-514350" algn="just">
              <a:buFont typeface="Calibri" pitchFamily="34" charset="0"/>
              <a:buAutoNum type="arabicPeriod"/>
            </a:pPr>
            <a:r>
              <a:rPr lang="en-US" altLang="id-ID" sz="2400">
                <a:latin typeface="Calibri" pitchFamily="34" charset="0"/>
              </a:rPr>
              <a:t>Rumah Sakit Umum,</a:t>
            </a:r>
          </a:p>
          <a:p>
            <a:pPr marL="514350" indent="-514350" algn="just">
              <a:buFont typeface="Calibri" pitchFamily="34" charset="0"/>
              <a:buAutoNum type="arabicPeriod"/>
            </a:pPr>
            <a:r>
              <a:rPr lang="en-US" altLang="id-ID" sz="2400">
                <a:latin typeface="Calibri" pitchFamily="34" charset="0"/>
              </a:rPr>
              <a:t>Rumah Sakit Khusus</a:t>
            </a:r>
            <a:endParaRPr lang="id-ID" altLang="id-ID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>
            <a:spLocks noChangeArrowheads="1"/>
          </p:cNvSpPr>
          <p:nvPr/>
        </p:nvSpPr>
        <p:spPr bwMode="auto">
          <a:xfrm>
            <a:off x="173038" y="476250"/>
            <a:ext cx="84248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altLang="en-US" sz="2400">
                <a:latin typeface="Verdana" pitchFamily="34" charset="0"/>
              </a:rPr>
              <a:t>Jaminan</a:t>
            </a:r>
            <a:r>
              <a:rPr lang="id-ID" altLang="en-US" sz="2400">
                <a:solidFill>
                  <a:srgbClr val="FF0000"/>
                </a:solidFill>
                <a:latin typeface="Verdana" pitchFamily="34" charset="0"/>
              </a:rPr>
              <a:t> Kesehatan </a:t>
            </a:r>
            <a:r>
              <a:rPr lang="id-ID" altLang="en-US" sz="2400">
                <a:latin typeface="Verdana" pitchFamily="34" charset="0"/>
              </a:rPr>
              <a:t>Nasional </a:t>
            </a:r>
            <a:endParaRPr lang="en-US" altLang="en-US" sz="2400">
              <a:latin typeface="Verdana" pitchFamily="34" charset="0"/>
            </a:endParaRP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3413" y="188913"/>
            <a:ext cx="203517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Box 1"/>
          <p:cNvSpPr txBox="1">
            <a:spLocks noChangeArrowheads="1"/>
          </p:cNvSpPr>
          <p:nvPr/>
        </p:nvSpPr>
        <p:spPr bwMode="auto">
          <a:xfrm>
            <a:off x="174625" y="846138"/>
            <a:ext cx="44719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altLang="id-ID" sz="1600">
                <a:latin typeface="Calibri" pitchFamily="34" charset="0"/>
              </a:rPr>
              <a:t>Menuju Indonesia yang lebih sehat</a:t>
            </a:r>
          </a:p>
        </p:txBody>
      </p:sp>
      <p:sp>
        <p:nvSpPr>
          <p:cNvPr id="3" name="Oval 2"/>
          <p:cNvSpPr/>
          <p:nvPr/>
        </p:nvSpPr>
        <p:spPr>
          <a:xfrm>
            <a:off x="819150" y="1641475"/>
            <a:ext cx="2519363" cy="23764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6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JKN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Amanah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UU No 40/2004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541713" y="2578100"/>
            <a:ext cx="576262" cy="504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4103" name="TextBox 7"/>
          <p:cNvSpPr txBox="1">
            <a:spLocks noChangeArrowheads="1"/>
          </p:cNvSpPr>
          <p:nvPr/>
        </p:nvSpPr>
        <p:spPr bwMode="auto">
          <a:xfrm>
            <a:off x="4211638" y="1641475"/>
            <a:ext cx="4806950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id-ID" altLang="id-ID">
                <a:latin typeface="Calibri" pitchFamily="34" charset="0"/>
              </a:rPr>
              <a:t>Wajib bagi seluruh penduduk tmsk </a:t>
            </a:r>
            <a:r>
              <a:rPr lang="id-ID" altLang="id-ID" i="1">
                <a:solidFill>
                  <a:srgbClr val="FF0000"/>
                </a:solidFill>
                <a:latin typeface="Calibri" pitchFamily="34" charset="0"/>
              </a:rPr>
              <a:t>orang asing*</a:t>
            </a:r>
          </a:p>
          <a:p>
            <a:pPr marL="285750" indent="-285750">
              <a:buFont typeface="Arial" charset="0"/>
              <a:buChar char="•"/>
            </a:pPr>
            <a:r>
              <a:rPr lang="id-ID" altLang="id-ID">
                <a:latin typeface="Calibri" pitchFamily="34" charset="0"/>
              </a:rPr>
              <a:t>Prinsip </a:t>
            </a:r>
            <a:r>
              <a:rPr lang="id-ID" altLang="id-ID" sz="2000">
                <a:solidFill>
                  <a:srgbClr val="FF0000"/>
                </a:solidFill>
                <a:latin typeface="Calibri" pitchFamily="34" charset="0"/>
              </a:rPr>
              <a:t>Ekuitas</a:t>
            </a:r>
            <a:r>
              <a:rPr lang="id-ID" altLang="id-ID">
                <a:latin typeface="Calibri" pitchFamily="34" charset="0"/>
              </a:rPr>
              <a:t> (kesetaraan hak dan kewajiban) &amp; Berbentuk </a:t>
            </a:r>
            <a:r>
              <a:rPr lang="id-ID" altLang="id-ID" sz="2000">
                <a:solidFill>
                  <a:srgbClr val="FF0000"/>
                </a:solidFill>
                <a:latin typeface="Calibri" pitchFamily="34" charset="0"/>
              </a:rPr>
              <a:t>Asuransi Kesehatan Sosial</a:t>
            </a:r>
          </a:p>
          <a:p>
            <a:pPr marL="285750" indent="-285750">
              <a:buFont typeface="Arial" charset="0"/>
              <a:buChar char="•"/>
            </a:pPr>
            <a:r>
              <a:rPr lang="id-ID" altLang="id-ID">
                <a:latin typeface="Calibri" pitchFamily="34" charset="0"/>
              </a:rPr>
              <a:t>Didesain untuk memenuhi kebutuhan medik masyarakat (Community rate)</a:t>
            </a:r>
          </a:p>
          <a:p>
            <a:pPr marL="285750" indent="-285750">
              <a:buFont typeface="Arial" charset="0"/>
              <a:buChar char="•"/>
            </a:pPr>
            <a:r>
              <a:rPr lang="id-ID" altLang="id-ID">
                <a:latin typeface="Calibri" pitchFamily="34" charset="0"/>
              </a:rPr>
              <a:t>Fokus pada Pelayanan Kesehatan Perorangan</a:t>
            </a:r>
          </a:p>
          <a:p>
            <a:pPr marL="285750" indent="-285750">
              <a:buFont typeface="Arial" charset="0"/>
              <a:buChar char="•"/>
            </a:pPr>
            <a:r>
              <a:rPr lang="id-ID" altLang="id-ID">
                <a:latin typeface="Calibri" pitchFamily="34" charset="0"/>
              </a:rPr>
              <a:t>Target: Cakupan Semesta 2019</a:t>
            </a:r>
          </a:p>
          <a:p>
            <a:pPr marL="285750" indent="-285750">
              <a:buFont typeface="Arial" charset="0"/>
              <a:buChar char="•"/>
            </a:pPr>
            <a:endParaRPr lang="id-ID" altLang="id-ID">
              <a:latin typeface="Calibri" pitchFamily="34" charset="0"/>
            </a:endParaRPr>
          </a:p>
        </p:txBody>
      </p:sp>
      <p:sp>
        <p:nvSpPr>
          <p:cNvPr id="4104" name="TextBox 8"/>
          <p:cNvSpPr txBox="1">
            <a:spLocks noChangeArrowheads="1"/>
          </p:cNvSpPr>
          <p:nvPr/>
        </p:nvSpPr>
        <p:spPr bwMode="auto">
          <a:xfrm>
            <a:off x="7235825" y="4284663"/>
            <a:ext cx="22320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altLang="id-ID" sz="1600" i="1">
                <a:solidFill>
                  <a:srgbClr val="FF0000"/>
                </a:solidFill>
                <a:latin typeface="Calibri" pitchFamily="34" charset="0"/>
              </a:rPr>
              <a:t>*Tinggal &gt; 6 bulan</a:t>
            </a:r>
          </a:p>
        </p:txBody>
      </p:sp>
      <p:sp>
        <p:nvSpPr>
          <p:cNvPr id="23" name="Right Arrow 22"/>
          <p:cNvSpPr/>
          <p:nvPr/>
        </p:nvSpPr>
        <p:spPr>
          <a:xfrm rot="5400000">
            <a:off x="1790700" y="4329113"/>
            <a:ext cx="576263" cy="5032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14" name="TextBox 13"/>
          <p:cNvSpPr txBox="1"/>
          <p:nvPr/>
        </p:nvSpPr>
        <p:spPr>
          <a:xfrm>
            <a:off x="584200" y="5054600"/>
            <a:ext cx="812482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>
                <a:latin typeface="+mn-lt"/>
                <a:cs typeface="+mn-cs"/>
              </a:rPr>
              <a:t>Dikelola oleh </a:t>
            </a:r>
            <a:r>
              <a:rPr lang="id-ID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BPJS Kesehatan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d-ID" dirty="0">
                <a:latin typeface="+mn-lt"/>
                <a:cs typeface="+mn-cs"/>
              </a:rPr>
              <a:t>Badan Hukum Publik (Dibentuk UU no 24/2011)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d-ID" dirty="0">
                <a:latin typeface="+mn-lt"/>
                <a:cs typeface="+mn-cs"/>
              </a:rPr>
              <a:t>Pengalaman 49 Tahun (Eks PT. Askes)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d-ID" dirty="0">
                <a:latin typeface="+mn-lt"/>
                <a:cs typeface="+mn-cs"/>
              </a:rPr>
              <a:t>Mengelola dengan sistem Pelayanan Terstruktur dan Menyeluruh (Managed Care)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d-ID" dirty="0">
                <a:latin typeface="+mn-lt"/>
                <a:cs typeface="+mn-cs"/>
              </a:rPr>
              <a:t>Wajib menjaga sustainibilitas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62000" y="3962400"/>
            <a:ext cx="7467600" cy="2133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 startAt="4"/>
              <a:defRPr/>
            </a:pPr>
            <a:r>
              <a:rPr lang="en-US" sz="2000" dirty="0" err="1">
                <a:solidFill>
                  <a:prstClr val="black"/>
                </a:solidFill>
                <a:latin typeface="Century Gothic" pitchFamily="34" charset="0"/>
              </a:rPr>
              <a:t>Besaran</a:t>
            </a:r>
            <a:r>
              <a:rPr lang="en-US" sz="2000" dirty="0">
                <a:solidFill>
                  <a:prstClr val="black"/>
                </a:solidFill>
                <a:latin typeface="Century Gothic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itchFamily="34" charset="0"/>
              </a:rPr>
              <a:t>kapitasi</a:t>
            </a:r>
            <a:r>
              <a:rPr lang="en-US" sz="2000" dirty="0">
                <a:solidFill>
                  <a:prstClr val="black"/>
                </a:solidFill>
                <a:latin typeface="Century Gothic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itchFamily="34" charset="0"/>
              </a:rPr>
              <a:t>dan</a:t>
            </a:r>
            <a:r>
              <a:rPr lang="en-US" sz="2000" dirty="0">
                <a:solidFill>
                  <a:prstClr val="black"/>
                </a:solidFill>
                <a:latin typeface="Century Gothic" pitchFamily="34" charset="0"/>
              </a:rPr>
              <a:t> Indonesian Case Based Groups</a:t>
            </a:r>
            <a:r>
              <a:rPr lang="id-ID" sz="2000" dirty="0">
                <a:solidFill>
                  <a:prstClr val="black"/>
                </a:solidFill>
                <a:latin typeface="Century Gothic" pitchFamily="34" charset="0"/>
              </a:rPr>
              <a:t> (INA-CBG’s) </a:t>
            </a:r>
            <a:r>
              <a:rPr lang="id-ID" sz="2000" b="1" dirty="0">
                <a:solidFill>
                  <a:srgbClr val="FF0000"/>
                </a:solidFill>
                <a:latin typeface="Century Gothic" pitchFamily="34" charset="0"/>
              </a:rPr>
              <a:t>ditinjau sekurang-kurangnya setiap 2 </a:t>
            </a:r>
            <a:r>
              <a:rPr lang="fi-FI" sz="2000" b="1" dirty="0">
                <a:solidFill>
                  <a:srgbClr val="FF0000"/>
                </a:solidFill>
                <a:latin typeface="Century Gothic" pitchFamily="34" charset="0"/>
              </a:rPr>
              <a:t>(dua) tahun sekali</a:t>
            </a:r>
            <a:r>
              <a:rPr lang="fi-FI" sz="2000" dirty="0">
                <a:solidFill>
                  <a:prstClr val="black"/>
                </a:solidFill>
                <a:latin typeface="Century Gothic" pitchFamily="34" charset="0"/>
              </a:rPr>
              <a:t> oleh Menteri setelah berkoordinasi</a:t>
            </a:r>
            <a:r>
              <a:rPr lang="id-ID" sz="2000" dirty="0">
                <a:solidFill>
                  <a:prstClr val="black"/>
                </a:solidFill>
                <a:latin typeface="Century Gothic" pitchFamily="34" charset="0"/>
              </a:rPr>
              <a:t> dengan menteri yang menyelenggarakan urusan pemerintahan di bidang keuangan.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0" y="2209800"/>
            <a:ext cx="7467600" cy="15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 startAt="3"/>
              <a:defRPr/>
            </a:pPr>
            <a:r>
              <a:rPr lang="id-ID" sz="2000" dirty="0">
                <a:solidFill>
                  <a:prstClr val="black"/>
                </a:solidFill>
                <a:latin typeface="Century Gothic" pitchFamily="34" charset="0"/>
              </a:rPr>
              <a:t>BPJS Kesehatan melakukan pembayaran kepada Fasilitas Kesehatan rujukan tingkat lanjutan </a:t>
            </a:r>
            <a:r>
              <a:rPr lang="en-US" sz="2000" dirty="0" err="1">
                <a:solidFill>
                  <a:prstClr val="black"/>
                </a:solidFill>
                <a:latin typeface="Century Gothic" pitchFamily="34" charset="0"/>
              </a:rPr>
              <a:t>berdasarkan</a:t>
            </a:r>
            <a:r>
              <a:rPr lang="en-US" sz="2000" dirty="0">
                <a:solidFill>
                  <a:prstClr val="black"/>
                </a:solidFill>
                <a:latin typeface="Century Gothic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itchFamily="34" charset="0"/>
              </a:rPr>
              <a:t>cara</a:t>
            </a:r>
            <a:r>
              <a:rPr lang="en-US" sz="2000" dirty="0">
                <a:solidFill>
                  <a:prstClr val="black"/>
                </a:solidFill>
                <a:latin typeface="Century Gothic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Century Gothic" pitchFamily="34" charset="0"/>
              </a:rPr>
              <a:t>Indonesian Case Based Groups (INACBG’s).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051050" y="1143000"/>
            <a:ext cx="709295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38200" y="1600200"/>
            <a:ext cx="19050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200" dirty="0">
                <a:solidFill>
                  <a:prstClr val="white"/>
                </a:solidFill>
              </a:rPr>
              <a:t>Pasal 39</a:t>
            </a:r>
          </a:p>
        </p:txBody>
      </p:sp>
      <p:sp>
        <p:nvSpPr>
          <p:cNvPr id="52230" name="Rectangle 12"/>
          <p:cNvSpPr>
            <a:spLocks noChangeArrowheads="1"/>
          </p:cNvSpPr>
          <p:nvPr/>
        </p:nvSpPr>
        <p:spPr bwMode="auto">
          <a:xfrm>
            <a:off x="2590800" y="381000"/>
            <a:ext cx="6324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id-ID" altLang="id-ID" sz="3200">
                <a:solidFill>
                  <a:srgbClr val="000000"/>
                </a:solidFill>
                <a:latin typeface="Berlin Sans FB" pitchFamily="34" charset="0"/>
                <a:cs typeface="Tahoma" pitchFamily="34" charset="0"/>
              </a:rPr>
              <a:t>Perpres No 12 Tahun 2013</a:t>
            </a:r>
            <a:endParaRPr lang="en-US" altLang="id-ID" sz="3200">
              <a:solidFill>
                <a:srgbClr val="000000"/>
              </a:solidFill>
              <a:latin typeface="Berlin Sans FB" pitchFamily="34" charset="0"/>
              <a:cs typeface="Tahoma" pitchFamily="34" charset="0"/>
            </a:endParaRPr>
          </a:p>
        </p:txBody>
      </p:sp>
      <p:pic>
        <p:nvPicPr>
          <p:cNvPr id="52231" name="Picture 13"/>
          <p:cNvPicPr>
            <a:picLocks noChangeAspect="1"/>
          </p:cNvPicPr>
          <p:nvPr/>
        </p:nvPicPr>
        <p:blipFill>
          <a:blip r:embed="rId2" cstate="print"/>
          <a:srcRect r="51666" b="89542"/>
          <a:stretch>
            <a:fillRect/>
          </a:stretch>
        </p:blipFill>
        <p:spPr bwMode="auto">
          <a:xfrm>
            <a:off x="0" y="214313"/>
            <a:ext cx="32639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2" name="Picture 10" descr="LOGO bpjsBawah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72250"/>
            <a:ext cx="91440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7" descr="LOGO bpjs Ata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3530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TextBox 8"/>
          <p:cNvSpPr txBox="1">
            <a:spLocks noChangeArrowheads="1"/>
          </p:cNvSpPr>
          <p:nvPr/>
        </p:nvSpPr>
        <p:spPr bwMode="auto">
          <a:xfrm>
            <a:off x="246063" y="1143000"/>
            <a:ext cx="86852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altLang="id-ID" sz="2000">
                <a:latin typeface="Berlin Sans FB" pitchFamily="34" charset="0"/>
              </a:rPr>
              <a:t>PERMENKES No. 59  Tahun 2014 </a:t>
            </a:r>
          </a:p>
          <a:p>
            <a:r>
              <a:rPr lang="id-ID" altLang="id-ID" sz="2000">
                <a:latin typeface="Berlin Sans FB" pitchFamily="34" charset="0"/>
              </a:rPr>
              <a:t>Tentang Tarif Pelayanan kesehatan</a:t>
            </a:r>
          </a:p>
        </p:txBody>
      </p:sp>
      <p:sp>
        <p:nvSpPr>
          <p:cNvPr id="53252" name="TextBox 9"/>
          <p:cNvSpPr txBox="1">
            <a:spLocks noChangeArrowheads="1"/>
          </p:cNvSpPr>
          <p:nvPr/>
        </p:nvSpPr>
        <p:spPr bwMode="auto">
          <a:xfrm>
            <a:off x="4070350" y="260350"/>
            <a:ext cx="4924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altLang="id-ID" sz="2800">
                <a:latin typeface="Berlin Sans FB" pitchFamily="34" charset="0"/>
              </a:rPr>
              <a:t>SISTEM PEMBAYARAN FASKES</a:t>
            </a:r>
            <a:endParaRPr lang="en-US" altLang="id-ID" sz="2800">
              <a:latin typeface="Berlin Sans FB" pitchFamily="34" charset="0"/>
            </a:endParaRPr>
          </a:p>
        </p:txBody>
      </p:sp>
      <p:sp>
        <p:nvSpPr>
          <p:cNvPr id="12" name="Folded Corner 11"/>
          <p:cNvSpPr/>
          <p:nvPr/>
        </p:nvSpPr>
        <p:spPr>
          <a:xfrm>
            <a:off x="246063" y="2428875"/>
            <a:ext cx="8331200" cy="2343150"/>
          </a:xfrm>
          <a:prstGeom prst="foldedCorner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chemeClr val="tx1"/>
                </a:solidFill>
                <a:latin typeface="Berlin Sans FB" panose="020E0602020502020306" pitchFamily="34" charset="0"/>
              </a:rPr>
              <a:t>Tarif</a:t>
            </a:r>
            <a:r>
              <a:rPr lang="en-US" sz="2400" dirty="0">
                <a:solidFill>
                  <a:schemeClr val="tx1"/>
                </a:solidFill>
                <a:latin typeface="Berlin Sans FB" panose="020E0602020502020306" pitchFamily="34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Berlin Sans FB" panose="020E0602020502020306" pitchFamily="34" charset="0"/>
              </a:rPr>
              <a:t>Indonesian - Case Based Groups </a:t>
            </a:r>
            <a:r>
              <a:rPr lang="en-US" sz="2400" dirty="0">
                <a:solidFill>
                  <a:schemeClr val="tx1"/>
                </a:solidFill>
                <a:latin typeface="Berlin Sans FB" panose="020E0602020502020306" pitchFamily="34" charset="0"/>
              </a:rPr>
              <a:t>yang </a:t>
            </a:r>
            <a:r>
              <a:rPr lang="en-US" sz="2400" dirty="0" err="1">
                <a:solidFill>
                  <a:schemeClr val="tx1"/>
                </a:solidFill>
                <a:latin typeface="Berlin Sans FB" panose="020E0602020502020306" pitchFamily="34" charset="0"/>
              </a:rPr>
              <a:t>selanjutnya</a:t>
            </a:r>
            <a:r>
              <a:rPr lang="en-US" sz="2400" dirty="0">
                <a:solidFill>
                  <a:schemeClr val="tx1"/>
                </a:solidFill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erlin Sans FB" panose="020E0602020502020306" pitchFamily="34" charset="0"/>
              </a:rPr>
              <a:t>disebut</a:t>
            </a:r>
            <a:r>
              <a:rPr lang="en-US" sz="2400" dirty="0">
                <a:solidFill>
                  <a:schemeClr val="tx1"/>
                </a:solidFill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erlin Sans FB" panose="020E0602020502020306" pitchFamily="34" charset="0"/>
              </a:rPr>
              <a:t>Tarif</a:t>
            </a:r>
            <a:r>
              <a:rPr lang="en-US" sz="2400" dirty="0">
                <a:solidFill>
                  <a:schemeClr val="tx1"/>
                </a:solidFill>
                <a:latin typeface="Berlin Sans FB" panose="020E0602020502020306" pitchFamily="34" charset="0"/>
              </a:rPr>
              <a:t> INA-CBG’s </a:t>
            </a:r>
            <a:r>
              <a:rPr lang="en-US" sz="2400" dirty="0" err="1">
                <a:solidFill>
                  <a:schemeClr val="tx1"/>
                </a:solidFill>
                <a:latin typeface="Berlin Sans FB" panose="020E0602020502020306" pitchFamily="34" charset="0"/>
              </a:rPr>
              <a:t>adalah</a:t>
            </a:r>
            <a:r>
              <a:rPr lang="en-US" sz="2400" dirty="0">
                <a:solidFill>
                  <a:schemeClr val="tx1"/>
                </a:solidFill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erlin Sans FB" panose="020E0602020502020306" pitchFamily="34" charset="0"/>
              </a:rPr>
              <a:t>besaran</a:t>
            </a:r>
            <a:r>
              <a:rPr lang="en-US" sz="2400" dirty="0">
                <a:solidFill>
                  <a:schemeClr val="tx1"/>
                </a:solidFill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erlin Sans FB" panose="020E0602020502020306" pitchFamily="34" charset="0"/>
              </a:rPr>
              <a:t>pembayaran</a:t>
            </a:r>
            <a:r>
              <a:rPr lang="en-US" sz="2400" dirty="0">
                <a:solidFill>
                  <a:schemeClr val="tx1"/>
                </a:solidFill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erlin Sans FB" panose="020E0602020502020306" pitchFamily="34" charset="0"/>
              </a:rPr>
              <a:t>klaim</a:t>
            </a:r>
            <a:r>
              <a:rPr lang="en-US" sz="2400" dirty="0">
                <a:solidFill>
                  <a:schemeClr val="tx1"/>
                </a:solidFill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erlin Sans FB" panose="020E0602020502020306" pitchFamily="34" charset="0"/>
              </a:rPr>
              <a:t>oleh</a:t>
            </a:r>
            <a:r>
              <a:rPr lang="en-US" sz="2400" dirty="0">
                <a:solidFill>
                  <a:schemeClr val="tx1"/>
                </a:solidFill>
                <a:latin typeface="Berlin Sans FB" panose="020E0602020502020306" pitchFamily="34" charset="0"/>
              </a:rPr>
              <a:t> BPJS Kesehatan </a:t>
            </a:r>
            <a:r>
              <a:rPr lang="en-US" sz="2400" dirty="0" err="1">
                <a:solidFill>
                  <a:schemeClr val="tx1"/>
                </a:solidFill>
                <a:latin typeface="Berlin Sans FB" panose="020E0602020502020306" pitchFamily="34" charset="0"/>
              </a:rPr>
              <a:t>kepada</a:t>
            </a:r>
            <a:r>
              <a:rPr lang="en-US" sz="2400" dirty="0">
                <a:solidFill>
                  <a:schemeClr val="tx1"/>
                </a:solidFill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erlin Sans FB" panose="020E0602020502020306" pitchFamily="34" charset="0"/>
              </a:rPr>
              <a:t>Fasilitas</a:t>
            </a:r>
            <a:r>
              <a:rPr lang="en-US" sz="2400" dirty="0">
                <a:solidFill>
                  <a:schemeClr val="tx1"/>
                </a:solidFill>
                <a:latin typeface="Berlin Sans FB" panose="020E0602020502020306" pitchFamily="34" charset="0"/>
              </a:rPr>
              <a:t> Kesehatan Tingkat </a:t>
            </a:r>
            <a:r>
              <a:rPr lang="en-US" sz="2400" dirty="0" err="1">
                <a:solidFill>
                  <a:schemeClr val="tx1"/>
                </a:solidFill>
                <a:latin typeface="Berlin Sans FB" panose="020E0602020502020306" pitchFamily="34" charset="0"/>
              </a:rPr>
              <a:t>Lanjutan</a:t>
            </a:r>
            <a:r>
              <a:rPr lang="en-US" sz="2400" dirty="0">
                <a:solidFill>
                  <a:schemeClr val="tx1"/>
                </a:solidFill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erlin Sans FB" panose="020E0602020502020306" pitchFamily="34" charset="0"/>
              </a:rPr>
              <a:t>atas</a:t>
            </a:r>
            <a:r>
              <a:rPr lang="en-US" sz="2400" dirty="0">
                <a:solidFill>
                  <a:schemeClr val="tx1"/>
                </a:solidFill>
                <a:latin typeface="Berlin Sans FB" panose="020E0602020502020306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Berlin Sans FB" panose="020E0602020502020306" pitchFamily="34" charset="0"/>
              </a:rPr>
              <a:t>paket</a:t>
            </a:r>
            <a:r>
              <a:rPr lang="en-US" sz="3200" dirty="0">
                <a:solidFill>
                  <a:srgbClr val="FF0000"/>
                </a:solidFill>
                <a:latin typeface="Berlin Sans FB" panose="020E0602020502020306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Berlin Sans FB" panose="020E0602020502020306" pitchFamily="34" charset="0"/>
              </a:rPr>
              <a:t>layanan</a:t>
            </a:r>
            <a:r>
              <a:rPr lang="en-US" sz="3200" dirty="0">
                <a:solidFill>
                  <a:srgbClr val="FF0000"/>
                </a:solidFill>
                <a:latin typeface="Berlin Sans FB" panose="020E0602020502020306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Berlin Sans FB" panose="020E0602020502020306" pitchFamily="34" charset="0"/>
              </a:rPr>
              <a:t>yang </a:t>
            </a:r>
            <a:r>
              <a:rPr lang="en-US" sz="2400" dirty="0" err="1">
                <a:solidFill>
                  <a:schemeClr val="tx1"/>
                </a:solidFill>
                <a:latin typeface="Berlin Sans FB" panose="020E0602020502020306" pitchFamily="34" charset="0"/>
              </a:rPr>
              <a:t>didasarkan</a:t>
            </a:r>
            <a:r>
              <a:rPr lang="en-US" sz="2400" dirty="0">
                <a:solidFill>
                  <a:schemeClr val="tx1"/>
                </a:solidFill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erlin Sans FB" panose="020E0602020502020306" pitchFamily="34" charset="0"/>
              </a:rPr>
              <a:t>kepada</a:t>
            </a:r>
            <a:r>
              <a:rPr lang="en-US" sz="2400" dirty="0">
                <a:solidFill>
                  <a:schemeClr val="tx1"/>
                </a:solidFill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erlin Sans FB" panose="020E0602020502020306" pitchFamily="34" charset="0"/>
              </a:rPr>
              <a:t>pengelompokan</a:t>
            </a:r>
            <a:r>
              <a:rPr lang="en-US" sz="2400" dirty="0">
                <a:solidFill>
                  <a:schemeClr val="tx1"/>
                </a:solidFill>
                <a:latin typeface="Berlin Sans FB" panose="020E0602020502020306" pitchFamily="34" charset="0"/>
              </a:rPr>
              <a:t> diagnosis </a:t>
            </a:r>
            <a:r>
              <a:rPr lang="en-US" sz="2400" dirty="0" err="1">
                <a:solidFill>
                  <a:schemeClr val="tx1"/>
                </a:solidFill>
                <a:latin typeface="Berlin Sans FB" panose="020E0602020502020306" pitchFamily="34" charset="0"/>
              </a:rPr>
              <a:t>penyakit</a:t>
            </a:r>
            <a:r>
              <a:rPr lang="id-ID" sz="2400" dirty="0">
                <a:solidFill>
                  <a:schemeClr val="tx1"/>
                </a:solidFill>
                <a:latin typeface="Berlin Sans FB" panose="020E0602020502020306" pitchFamily="34" charset="0"/>
              </a:rPr>
              <a:t> dan prosedur</a:t>
            </a:r>
            <a:r>
              <a:rPr lang="en-US" sz="2400" dirty="0">
                <a:solidFill>
                  <a:schemeClr val="tx1"/>
                </a:solidFill>
                <a:latin typeface="Berlin Sans FB" panose="020E0602020502020306" pitchFamily="34" charset="0"/>
              </a:rPr>
              <a:t>. </a:t>
            </a:r>
            <a:endParaRPr lang="id-ID" sz="24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6063" y="1928813"/>
            <a:ext cx="3376612" cy="622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800" dirty="0">
                <a:solidFill>
                  <a:schemeClr val="accent2"/>
                </a:solidFill>
                <a:latin typeface="Berlin Sans FB" panose="020E0602020502020306" pitchFamily="34" charset="0"/>
              </a:rPr>
              <a:t>Pasal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868C0F-C3CB-4DD8-AC23-2D717B2DB9C0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3929063" y="5000625"/>
            <a:ext cx="4714875" cy="1500188"/>
          </a:xfrm>
          <a:prstGeom prst="wedgeRoundRectCallout">
            <a:avLst>
              <a:gd name="adj1" fmla="val -21631"/>
              <a:gd name="adj2" fmla="val -73794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>
                <a:solidFill>
                  <a:schemeClr val="tx1"/>
                </a:solidFill>
                <a:latin typeface="Berlin Sans FB" panose="020E0602020502020306" pitchFamily="34" charset="0"/>
              </a:rPr>
              <a:t>Meliputi seluruh pelayanan: konsultasi dokter, akomodasi, tindakan,  pemeriksaan penunjang, alat kesehatan, obat, darah dan pelayanan lain yang termasuk dalam paket INA CBG’s</a:t>
            </a:r>
          </a:p>
        </p:txBody>
      </p:sp>
      <p:pic>
        <p:nvPicPr>
          <p:cNvPr id="53257" name="Picture 14" descr="LOGO bpjsBawah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72250"/>
            <a:ext cx="91440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1285875"/>
            <a:ext cx="8229600" cy="5715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id-ID" sz="3200" dirty="0" smtClean="0">
                <a:latin typeface="Century Gothic" pitchFamily="34" charset="0"/>
              </a:rPr>
              <a:t>Larangan menarik iur biaya obat</a:t>
            </a:r>
          </a:p>
        </p:txBody>
      </p:sp>
      <p:pic>
        <p:nvPicPr>
          <p:cNvPr id="54275" name="Picture 3" descr="LOGO bpjs Ata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3530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6715125" y="285750"/>
            <a:ext cx="1857375" cy="92868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dirty="0"/>
              <a:t>PMK No. 28 Th 2014</a:t>
            </a:r>
          </a:p>
        </p:txBody>
      </p:sp>
      <p:sp>
        <p:nvSpPr>
          <p:cNvPr id="54277" name="Content Placeholder 2"/>
          <p:cNvSpPr>
            <a:spLocks noGrp="1"/>
          </p:cNvSpPr>
          <p:nvPr>
            <p:ph idx="1"/>
          </p:nvPr>
        </p:nvSpPr>
        <p:spPr>
          <a:xfrm>
            <a:off x="457200" y="2000250"/>
            <a:ext cx="8229600" cy="4125913"/>
          </a:xfrm>
          <a:ln w="3175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id-ID" altLang="id-ID" sz="2200" smtClean="0">
                <a:latin typeface="Century Gothic" pitchFamily="34" charset="0"/>
              </a:rPr>
              <a:t>Penggunaan </a:t>
            </a:r>
            <a:r>
              <a:rPr lang="id-ID" altLang="id-ID" sz="2200" b="1" smtClean="0">
                <a:solidFill>
                  <a:srgbClr val="0070C0"/>
                </a:solidFill>
                <a:latin typeface="Century Gothic" pitchFamily="34" charset="0"/>
              </a:rPr>
              <a:t>obat di luar Formularium Nnasional </a:t>
            </a:r>
            <a:r>
              <a:rPr lang="id-ID" altLang="id-ID" sz="2200" smtClean="0">
                <a:latin typeface="Century Gothic" pitchFamily="34" charset="0"/>
              </a:rPr>
              <a:t>di </a:t>
            </a:r>
            <a:r>
              <a:rPr lang="id-ID" altLang="id-ID" sz="2200" b="1" smtClean="0">
                <a:latin typeface="Century Gothic" pitchFamily="34" charset="0"/>
              </a:rPr>
              <a:t>FKTP</a:t>
            </a:r>
            <a:r>
              <a:rPr lang="id-ID" altLang="id-ID" sz="2200" smtClean="0">
                <a:latin typeface="Century Gothic" pitchFamily="34" charset="0"/>
              </a:rPr>
              <a:t> dapat digunakan apabila sesuai dengan indikasi medis dan sesuai dengan standar pelayanan kedokteran yang biayanya sudah termasuk dalam </a:t>
            </a:r>
            <a:r>
              <a:rPr lang="id-ID" altLang="id-ID" sz="2200" b="1" u="sng" smtClean="0">
                <a:latin typeface="Century Gothic" pitchFamily="34" charset="0"/>
              </a:rPr>
              <a:t>kapitasi</a:t>
            </a:r>
            <a:r>
              <a:rPr lang="id-ID" altLang="id-ID" sz="2200" smtClean="0">
                <a:latin typeface="Century Gothic" pitchFamily="34" charset="0"/>
              </a:rPr>
              <a:t> dan </a:t>
            </a:r>
            <a:r>
              <a:rPr lang="id-ID" altLang="id-ID" sz="2400" b="1" smtClean="0">
                <a:solidFill>
                  <a:srgbClr val="FF0000"/>
                </a:solidFill>
                <a:latin typeface="Century Gothic" pitchFamily="34" charset="0"/>
              </a:rPr>
              <a:t>tidak boleh dibebankan kepada peserta. </a:t>
            </a:r>
            <a:endParaRPr lang="id-ID" altLang="id-ID" sz="2200" b="1" smtClean="0">
              <a:solidFill>
                <a:srgbClr val="FF0000"/>
              </a:solidFill>
              <a:latin typeface="Century Gothic" pitchFamily="34" charset="0"/>
            </a:endParaRPr>
          </a:p>
          <a:p>
            <a:pPr eaLnBrk="1" hangingPunct="1"/>
            <a:r>
              <a:rPr lang="id-ID" altLang="id-ID" sz="2200" smtClean="0">
                <a:latin typeface="Century Gothic" pitchFamily="34" charset="0"/>
              </a:rPr>
              <a:t>Penggunaan </a:t>
            </a:r>
            <a:r>
              <a:rPr lang="id-ID" altLang="id-ID" sz="2200" b="1" smtClean="0">
                <a:solidFill>
                  <a:srgbClr val="0070C0"/>
                </a:solidFill>
                <a:latin typeface="Century Gothic" pitchFamily="34" charset="0"/>
              </a:rPr>
              <a:t>obat di luar Formularium nasional </a:t>
            </a:r>
            <a:r>
              <a:rPr lang="id-ID" altLang="id-ID" sz="2200" smtClean="0">
                <a:latin typeface="Century Gothic" pitchFamily="34" charset="0"/>
              </a:rPr>
              <a:t>di </a:t>
            </a:r>
            <a:r>
              <a:rPr lang="id-ID" altLang="id-ID" sz="2200" b="1" smtClean="0">
                <a:latin typeface="Century Gothic" pitchFamily="34" charset="0"/>
              </a:rPr>
              <a:t>FKRTL</a:t>
            </a:r>
            <a:r>
              <a:rPr lang="id-ID" altLang="id-ID" sz="2200" smtClean="0">
                <a:latin typeface="Century Gothic" pitchFamily="34" charset="0"/>
              </a:rPr>
              <a:t> hanya dimungkinkan setelah mendapat rekomendasi dari Ketua Komite Farmasi dan Terapi dengan persetujuan Komite Medik atau Kepala/Direktur Rumah Sakit yang biayanya sudah </a:t>
            </a:r>
            <a:r>
              <a:rPr lang="id-ID" altLang="id-ID" sz="2200" b="1" u="sng" smtClean="0">
                <a:latin typeface="Century Gothic" pitchFamily="34" charset="0"/>
              </a:rPr>
              <a:t>termasuk dalam tarif INA CBGs </a:t>
            </a:r>
            <a:r>
              <a:rPr lang="id-ID" altLang="id-ID" sz="2200" smtClean="0">
                <a:latin typeface="Century Gothic" pitchFamily="34" charset="0"/>
              </a:rPr>
              <a:t>dan</a:t>
            </a:r>
            <a:r>
              <a:rPr lang="id-ID" altLang="id-ID" sz="2200" b="1" smtClean="0">
                <a:latin typeface="Century Gothic" pitchFamily="34" charset="0"/>
              </a:rPr>
              <a:t> </a:t>
            </a:r>
            <a:r>
              <a:rPr lang="id-ID" altLang="id-ID" sz="2400" b="1" smtClean="0">
                <a:solidFill>
                  <a:srgbClr val="FF0000"/>
                </a:solidFill>
                <a:latin typeface="Century Gothic" pitchFamily="34" charset="0"/>
              </a:rPr>
              <a:t>tidak boleh dibebankan kepada peserta</a:t>
            </a:r>
            <a:r>
              <a:rPr lang="id-ID" altLang="id-ID" sz="2200" b="1" smtClean="0">
                <a:latin typeface="Century Gothic" pitchFamily="34" charset="0"/>
              </a:rPr>
              <a:t>. </a:t>
            </a:r>
          </a:p>
          <a:p>
            <a:pPr eaLnBrk="1" hangingPunct="1"/>
            <a:endParaRPr lang="id-ID" altLang="id-ID" sz="2200" smtClean="0">
              <a:latin typeface="Century Gothic" pitchFamily="34" charset="0"/>
            </a:endParaRPr>
          </a:p>
        </p:txBody>
      </p:sp>
      <p:pic>
        <p:nvPicPr>
          <p:cNvPr id="54278" name="Picture 6" descr="LOGO bpjsBawah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72250"/>
            <a:ext cx="91440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3" descr="LOGO bpjs Ata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313"/>
            <a:ext cx="2584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5" descr="LOGO bpjsBawah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72250"/>
            <a:ext cx="91440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TextBox 4"/>
          <p:cNvSpPr txBox="1">
            <a:spLocks noChangeArrowheads="1"/>
          </p:cNvSpPr>
          <p:nvPr/>
        </p:nvSpPr>
        <p:spPr bwMode="auto">
          <a:xfrm>
            <a:off x="7042150" y="6565900"/>
            <a:ext cx="22082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altLang="id-ID" sz="1400">
                <a:solidFill>
                  <a:schemeClr val="bg1"/>
                </a:solidFill>
                <a:latin typeface="Calibri" pitchFamily="34" charset="0"/>
              </a:rPr>
              <a:t>www.bpjs-kesehatan.go.id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0B839C-97B0-4EC3-83CB-DFAE7D78B7D6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55302" name="Picture 2"/>
          <p:cNvPicPr>
            <a:picLocks noChangeAspect="1" noChangeArrowheads="1"/>
          </p:cNvPicPr>
          <p:nvPr/>
        </p:nvPicPr>
        <p:blipFill>
          <a:blip r:embed="rId5" cstate="print"/>
          <a:srcRect l="32590" t="62381" r="33188" b="18810"/>
          <a:stretch>
            <a:fillRect/>
          </a:stretch>
        </p:blipFill>
        <p:spPr bwMode="auto">
          <a:xfrm>
            <a:off x="1074738" y="4305300"/>
            <a:ext cx="7078662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3" name="Picture 3"/>
          <p:cNvPicPr>
            <a:picLocks noChangeAspect="1" noChangeArrowheads="1"/>
          </p:cNvPicPr>
          <p:nvPr/>
        </p:nvPicPr>
        <p:blipFill>
          <a:blip r:embed="rId6" cstate="print"/>
          <a:srcRect l="29375" t="8505" r="31340" b="53017"/>
          <a:stretch>
            <a:fillRect/>
          </a:stretch>
        </p:blipFill>
        <p:spPr bwMode="auto">
          <a:xfrm>
            <a:off x="2220913" y="714375"/>
            <a:ext cx="4789487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4" name="Picture 3"/>
          <p:cNvPicPr>
            <a:picLocks noChangeAspect="1" noChangeArrowheads="1"/>
          </p:cNvPicPr>
          <p:nvPr/>
        </p:nvPicPr>
        <p:blipFill>
          <a:blip r:embed="rId7" cstate="print"/>
          <a:srcRect l="31786" t="17461" r="32233" b="73016"/>
          <a:stretch>
            <a:fillRect/>
          </a:stretch>
        </p:blipFill>
        <p:spPr bwMode="auto">
          <a:xfrm>
            <a:off x="914400" y="3233738"/>
            <a:ext cx="745807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le 10"/>
          <p:cNvSpPr/>
          <p:nvPr/>
        </p:nvSpPr>
        <p:spPr>
          <a:xfrm>
            <a:off x="2514600" y="1676400"/>
            <a:ext cx="4114800" cy="1143000"/>
          </a:xfrm>
          <a:prstGeom prst="roundRect">
            <a:avLst/>
          </a:prstGeom>
          <a:noFill/>
          <a:ln w="28575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55306" name="TextBox 11"/>
          <p:cNvSpPr txBox="1">
            <a:spLocks noChangeArrowheads="1"/>
          </p:cNvSpPr>
          <p:nvPr/>
        </p:nvSpPr>
        <p:spPr bwMode="auto">
          <a:xfrm>
            <a:off x="4411663" y="115888"/>
            <a:ext cx="448151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id-ID" altLang="id-ID" sz="3200">
                <a:latin typeface="Berlin Sans FB Demi" pitchFamily="34" charset="0"/>
              </a:rPr>
              <a:t>Contoh Tarif </a:t>
            </a:r>
            <a:r>
              <a:rPr lang="id-ID" altLang="id-ID" sz="3200">
                <a:solidFill>
                  <a:srgbClr val="FF00FF"/>
                </a:solidFill>
                <a:latin typeface="Berlin Sans FB Demi" pitchFamily="34" charset="0"/>
              </a:rPr>
              <a:t>INA CBG’s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1188" y="857250"/>
            <a:ext cx="2447925" cy="3698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/>
              <a:t>PERMENKES 59/2014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 txBox="1">
            <a:spLocks/>
          </p:cNvSpPr>
          <p:nvPr/>
        </p:nvSpPr>
        <p:spPr bwMode="auto">
          <a:xfrm>
            <a:off x="239713" y="279400"/>
            <a:ext cx="663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nn-NO" altLang="en-US" sz="2400">
                <a:solidFill>
                  <a:srgbClr val="000000"/>
                </a:solidFill>
                <a:latin typeface="Verdana" pitchFamily="34" charset="0"/>
              </a:rPr>
              <a:t>Manfaat </a:t>
            </a:r>
            <a:r>
              <a:rPr lang="nn-NO" altLang="en-US" sz="2400">
                <a:solidFill>
                  <a:srgbClr val="FF0000"/>
                </a:solidFill>
                <a:latin typeface="Verdana" pitchFamily="34" charset="0"/>
              </a:rPr>
              <a:t>Pel. Lanjutan</a:t>
            </a:r>
            <a:endParaRPr lang="en-US" altLang="en-US" sz="240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3413" y="188913"/>
            <a:ext cx="203517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Title 1"/>
          <p:cNvSpPr txBox="1">
            <a:spLocks/>
          </p:cNvSpPr>
          <p:nvPr/>
        </p:nvSpPr>
        <p:spPr bwMode="auto">
          <a:xfrm>
            <a:off x="230188" y="706438"/>
            <a:ext cx="44132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nn-NO" altLang="en-US" sz="1600">
                <a:solidFill>
                  <a:srgbClr val="000000"/>
                </a:solidFill>
              </a:rPr>
              <a:t>Pelayanan RS, Klinik Utama</a:t>
            </a:r>
            <a:endParaRPr lang="en-US" altLang="en-US" sz="160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1625" y="1014413"/>
            <a:ext cx="8353425" cy="5446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black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solidFill>
                  <a:prstClr val="black"/>
                </a:solidFill>
                <a:latin typeface="+mn-lt"/>
                <a:cs typeface="+mn-cs"/>
              </a:rPr>
              <a:t>Pelayanan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+mn-lt"/>
                <a:cs typeface="+mn-cs"/>
              </a:rPr>
              <a:t>kesehatan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  <a:cs typeface="+mn-cs"/>
              </a:rPr>
              <a:t>spesialistik</a:t>
            </a:r>
            <a:r>
              <a:rPr lang="en-US" sz="240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+mn-cs"/>
              </a:rPr>
              <a:t>yang </a:t>
            </a:r>
            <a:r>
              <a:rPr lang="en-US" sz="2000" dirty="0" err="1">
                <a:solidFill>
                  <a:prstClr val="black"/>
                </a:solidFill>
                <a:latin typeface="+mn-lt"/>
                <a:cs typeface="+mn-cs"/>
              </a:rPr>
              <a:t>mencakup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+mn-cs"/>
              </a:rPr>
              <a:t>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err="1">
                <a:solidFill>
                  <a:prstClr val="black"/>
                </a:solidFill>
                <a:latin typeface="+mn-lt"/>
                <a:cs typeface="+mn-cs"/>
              </a:rPr>
              <a:t>Administrasi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+mn-lt"/>
                <a:cs typeface="+mn-cs"/>
              </a:rPr>
              <a:t>pelayanan</a:t>
            </a:r>
            <a:endParaRPr lang="en-US" sz="2000" dirty="0">
              <a:solidFill>
                <a:prstClr val="black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err="1">
                <a:solidFill>
                  <a:prstClr val="black"/>
                </a:solidFill>
                <a:latin typeface="+mn-lt"/>
                <a:cs typeface="+mn-cs"/>
              </a:rPr>
              <a:t>Pemeriksaan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+mn-cs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+mn-lt"/>
                <a:cs typeface="+mn-cs"/>
              </a:rPr>
              <a:t>pengobatan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+mn-lt"/>
                <a:cs typeface="+mn-cs"/>
              </a:rPr>
              <a:t>dan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+mn-lt"/>
                <a:cs typeface="+mn-cs"/>
              </a:rPr>
              <a:t>konsultasi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+mn-lt"/>
                <a:cs typeface="+mn-cs"/>
              </a:rPr>
              <a:t>spesialistik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+mn-lt"/>
                <a:cs typeface="+mn-cs"/>
              </a:rPr>
              <a:t>oleh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+mn-lt"/>
                <a:cs typeface="+mn-cs"/>
              </a:rPr>
              <a:t>dokter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+mn-lt"/>
                <a:cs typeface="+mn-cs"/>
              </a:rPr>
              <a:t>spesialis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+mn-lt"/>
                <a:cs typeface="+mn-cs"/>
              </a:rPr>
              <a:t>dan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+mn-lt"/>
                <a:cs typeface="+mn-cs"/>
              </a:rPr>
              <a:t>subspesialis</a:t>
            </a:r>
            <a:endParaRPr lang="en-US" sz="2000" dirty="0">
              <a:solidFill>
                <a:prstClr val="black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err="1">
                <a:solidFill>
                  <a:prstClr val="black"/>
                </a:solidFill>
                <a:latin typeface="+mn-lt"/>
                <a:cs typeface="+mn-cs"/>
              </a:rPr>
              <a:t>Tindakan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+mn-lt"/>
                <a:cs typeface="+mn-cs"/>
              </a:rPr>
              <a:t>medis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+mn-lt"/>
                <a:cs typeface="+mn-cs"/>
              </a:rPr>
              <a:t>spesialistik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+mn-lt"/>
                <a:cs typeface="+mn-cs"/>
              </a:rPr>
              <a:t>sesuai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+mn-lt"/>
                <a:cs typeface="+mn-cs"/>
              </a:rPr>
              <a:t>dengan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+mn-lt"/>
                <a:cs typeface="+mn-cs"/>
              </a:rPr>
              <a:t>indikasi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+mn-lt"/>
                <a:cs typeface="+mn-cs"/>
              </a:rPr>
              <a:t>medis</a:t>
            </a:r>
            <a:endParaRPr lang="en-US" sz="2000" dirty="0">
              <a:solidFill>
                <a:prstClr val="black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err="1">
                <a:solidFill>
                  <a:prstClr val="black"/>
                </a:solidFill>
                <a:latin typeface="+mn-lt"/>
                <a:cs typeface="+mn-cs"/>
              </a:rPr>
              <a:t>Pelayanan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+mn-lt"/>
                <a:cs typeface="+mn-cs"/>
              </a:rPr>
              <a:t>obat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+mn-lt"/>
                <a:cs typeface="+mn-cs"/>
              </a:rPr>
              <a:t>dan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+mn-lt"/>
                <a:cs typeface="+mn-cs"/>
              </a:rPr>
              <a:t>bahan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+mn-lt"/>
                <a:cs typeface="+mn-cs"/>
              </a:rPr>
              <a:t>medis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+mn-lt"/>
                <a:cs typeface="+mn-cs"/>
              </a:rPr>
              <a:t>habis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+mn-lt"/>
                <a:cs typeface="+mn-cs"/>
              </a:rPr>
              <a:t>pakai</a:t>
            </a:r>
            <a:endParaRPr lang="en-US" sz="2000" dirty="0">
              <a:solidFill>
                <a:prstClr val="black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err="1">
                <a:solidFill>
                  <a:prstClr val="black"/>
                </a:solidFill>
                <a:latin typeface="+mn-lt"/>
                <a:cs typeface="+mn-cs"/>
              </a:rPr>
              <a:t>Pelayanan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+mn-lt"/>
                <a:cs typeface="+mn-cs"/>
              </a:rPr>
              <a:t>alat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+mn-lt"/>
                <a:cs typeface="+mn-cs"/>
              </a:rPr>
              <a:t>kesehatan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+mn-lt"/>
                <a:cs typeface="+mn-cs"/>
              </a:rPr>
              <a:t>implan</a:t>
            </a:r>
            <a:endParaRPr lang="en-US" sz="2000" dirty="0">
              <a:solidFill>
                <a:prstClr val="black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err="1">
                <a:solidFill>
                  <a:prstClr val="black"/>
                </a:solidFill>
                <a:latin typeface="+mn-lt"/>
                <a:cs typeface="+mn-cs"/>
              </a:rPr>
              <a:t>Pelayanan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+mn-lt"/>
                <a:cs typeface="+mn-cs"/>
              </a:rPr>
              <a:t>penunjang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+mn-lt"/>
                <a:cs typeface="+mn-cs"/>
              </a:rPr>
              <a:t>diagnostik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+mn-lt"/>
                <a:cs typeface="+mn-cs"/>
              </a:rPr>
              <a:t>lanjutan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+mn-lt"/>
                <a:cs typeface="+mn-cs"/>
              </a:rPr>
              <a:t>sesuai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+mn-lt"/>
                <a:cs typeface="+mn-cs"/>
              </a:rPr>
              <a:t>dengan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+mn-lt"/>
                <a:cs typeface="+mn-cs"/>
              </a:rPr>
              <a:t>indikasi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+mn-lt"/>
                <a:cs typeface="+mn-cs"/>
              </a:rPr>
              <a:t>medis</a:t>
            </a:r>
            <a:endParaRPr lang="en-US" sz="2000" dirty="0">
              <a:solidFill>
                <a:prstClr val="black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err="1">
                <a:solidFill>
                  <a:prstClr val="black"/>
                </a:solidFill>
                <a:latin typeface="+mn-lt"/>
                <a:cs typeface="+mn-cs"/>
              </a:rPr>
              <a:t>Rehabilitasi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+mn-lt"/>
                <a:cs typeface="+mn-cs"/>
              </a:rPr>
              <a:t>medis</a:t>
            </a:r>
            <a:endParaRPr lang="en-US" sz="2000" dirty="0">
              <a:solidFill>
                <a:prstClr val="black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err="1">
                <a:solidFill>
                  <a:prstClr val="black"/>
                </a:solidFill>
                <a:latin typeface="+mn-lt"/>
                <a:cs typeface="+mn-cs"/>
              </a:rPr>
              <a:t>Pelayanan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+mn-lt"/>
                <a:cs typeface="+mn-cs"/>
              </a:rPr>
              <a:t>darah</a:t>
            </a:r>
            <a:endParaRPr lang="en-US" sz="2000" dirty="0">
              <a:solidFill>
                <a:prstClr val="black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err="1">
                <a:solidFill>
                  <a:prstClr val="black"/>
                </a:solidFill>
                <a:latin typeface="+mn-lt"/>
                <a:cs typeface="+mn-cs"/>
              </a:rPr>
              <a:t>Pelayanan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+mn-lt"/>
                <a:cs typeface="+mn-cs"/>
              </a:rPr>
              <a:t>kedokteran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+mn-lt"/>
                <a:cs typeface="+mn-cs"/>
              </a:rPr>
              <a:t>forensik</a:t>
            </a:r>
            <a:endParaRPr lang="en-US" sz="2000" dirty="0">
              <a:solidFill>
                <a:prstClr val="black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err="1">
                <a:solidFill>
                  <a:prstClr val="black"/>
                </a:solidFill>
                <a:latin typeface="+mn-lt"/>
                <a:cs typeface="+mn-cs"/>
              </a:rPr>
              <a:t>Pelayanan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+mn-lt"/>
                <a:cs typeface="+mn-cs"/>
              </a:rPr>
              <a:t>pemulasaran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+mn-lt"/>
                <a:cs typeface="+mn-cs"/>
              </a:rPr>
              <a:t>jenazah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+mn-cs"/>
              </a:rPr>
              <a:t>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err="1">
                <a:solidFill>
                  <a:prstClr val="black"/>
                </a:solidFill>
                <a:latin typeface="+mn-lt"/>
                <a:cs typeface="+mn-cs"/>
              </a:rPr>
              <a:t>Pelayanan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+mn-lt"/>
                <a:cs typeface="+mn-cs"/>
              </a:rPr>
              <a:t>ambulan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+mn-lt"/>
                <a:cs typeface="+mn-cs"/>
              </a:rPr>
              <a:t>rujukan</a:t>
            </a:r>
            <a:endParaRPr lang="en-US" sz="2000" dirty="0">
              <a:solidFill>
                <a:prstClr val="black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err="1">
                <a:solidFill>
                  <a:prstClr val="black"/>
                </a:solidFill>
                <a:latin typeface="+mn-lt"/>
                <a:cs typeface="+mn-cs"/>
              </a:rPr>
              <a:t>Pelayanan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+mn-lt"/>
                <a:cs typeface="+mn-cs"/>
              </a:rPr>
              <a:t>persalinan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+mn-lt"/>
                <a:cs typeface="+mn-cs"/>
              </a:rPr>
              <a:t>dengan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+mn-lt"/>
                <a:cs typeface="+mn-cs"/>
              </a:rPr>
              <a:t>penyulit</a:t>
            </a:r>
            <a:endParaRPr lang="en-US" sz="2000" dirty="0">
              <a:solidFill>
                <a:prstClr val="black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err="1">
                <a:solidFill>
                  <a:prstClr val="black"/>
                </a:solidFill>
                <a:latin typeface="+mn-lt"/>
                <a:cs typeface="+mn-cs"/>
              </a:rPr>
              <a:t>Pelayanan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+mn-lt"/>
                <a:cs typeface="+mn-cs"/>
              </a:rPr>
              <a:t>rawat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+mn-lt"/>
                <a:cs typeface="+mn-cs"/>
              </a:rPr>
              <a:t>intensif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+mn-cs"/>
              </a:rPr>
              <a:t> (ICU, HCU)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err="1">
                <a:solidFill>
                  <a:prstClr val="black"/>
                </a:solidFill>
                <a:latin typeface="+mn-lt"/>
                <a:cs typeface="+mn-cs"/>
              </a:rPr>
              <a:t>Pelayanan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+mn-lt"/>
                <a:cs typeface="+mn-cs"/>
              </a:rPr>
              <a:t>penyakit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+mn-lt"/>
                <a:cs typeface="+mn-cs"/>
              </a:rPr>
              <a:t>katastrofik</a:t>
            </a:r>
            <a:endParaRPr lang="en-US" sz="2000" dirty="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04813" y="1412875"/>
          <a:ext cx="8358187" cy="46275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000471"/>
                <a:gridCol w="4357716"/>
              </a:tblGrid>
              <a:tr h="733062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JENIS PENYAKIT</a:t>
                      </a:r>
                      <a:endParaRPr lang="id-ID" sz="1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39" marR="91439" marT="45726" marB="45726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MANFAAT</a:t>
                      </a:r>
                      <a:endParaRPr lang="id-ID" sz="1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39" marR="91439" marT="45726" marB="45726" anchor="ctr">
                    <a:solidFill>
                      <a:srgbClr val="FFFF00"/>
                    </a:solidFill>
                  </a:tcPr>
                </a:tc>
              </a:tr>
              <a:tr h="451787">
                <a:tc>
                  <a:txBody>
                    <a:bodyPr/>
                    <a:lstStyle/>
                    <a:p>
                      <a:pPr marL="174625" indent="-174625">
                        <a:buFont typeface="Arial" pitchFamily="34" charset="0"/>
                        <a:buChar char="•"/>
                      </a:pPr>
                      <a:r>
                        <a:rPr lang="id-ID" sz="20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Penyakit  Gagal</a:t>
                      </a:r>
                      <a:r>
                        <a:rPr lang="id-ID" sz="2000" b="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Ginjal</a:t>
                      </a:r>
                      <a:endParaRPr lang="id-ID" sz="20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39" marR="91439" marT="45726" marB="45726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id-ID" sz="1800" i="0" kern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Pelayanan </a:t>
                      </a:r>
                      <a:r>
                        <a:rPr lang="en-US" sz="1800" i="0" kern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</a:t>
                      </a:r>
                      <a:r>
                        <a:rPr lang="id-ID" sz="1800" i="0" kern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komodasi, </a:t>
                      </a:r>
                      <a:r>
                        <a:rPr lang="en-US" sz="1800" i="0" kern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</a:t>
                      </a:r>
                      <a:r>
                        <a:rPr lang="id-ID" sz="1800" i="0" kern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agnostik, </a:t>
                      </a:r>
                      <a:r>
                        <a:rPr lang="en-US" sz="1800" i="0" kern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</a:t>
                      </a:r>
                      <a:r>
                        <a:rPr lang="id-ID" sz="1800" i="0" kern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aboratorium maupun </a:t>
                      </a:r>
                      <a:r>
                        <a:rPr lang="en-US" sz="1800" i="0" kern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</a:t>
                      </a:r>
                      <a:r>
                        <a:rPr lang="id-ID" sz="1800" i="0" kern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indakan </a:t>
                      </a:r>
                      <a:r>
                        <a:rPr lang="id-ID" sz="1800" kern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yang dibutuhkan baik untuk penanganan penyakit katastrofik sebagai </a:t>
                      </a:r>
                      <a:r>
                        <a:rPr lang="id-ID" sz="18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penyakit utama maupun kondisi penyulit yang menyertai</a:t>
                      </a:r>
                      <a:endParaRPr lang="id-ID" sz="18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39" marR="91439" marT="45726" marB="4572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99317">
                <a:tc>
                  <a:txBody>
                    <a:bodyPr/>
                    <a:lstStyle/>
                    <a:p>
                      <a:pPr marL="174625" indent="-174625">
                        <a:buFont typeface="Arial" pitchFamily="34" charset="0"/>
                        <a:buChar char="•"/>
                      </a:pPr>
                      <a:r>
                        <a:rPr lang="id-ID" sz="20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Penyakit  Jantung</a:t>
                      </a:r>
                      <a:r>
                        <a:rPr lang="id-ID" sz="2000" b="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(Tindakan invasive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id-ID" sz="2000" b="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/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id-ID" sz="2000" b="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non invasive)</a:t>
                      </a:r>
                      <a:endParaRPr lang="id-ID" sz="20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39" marR="91439" marT="45726" marB="45726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id-ID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488716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d-ID" sz="20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Kanker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endParaRPr lang="id-ID" sz="20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39" marR="91439" marT="45726" marB="45726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id-ID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799317">
                <a:tc>
                  <a:txBody>
                    <a:bodyPr/>
                    <a:lstStyle/>
                    <a:p>
                      <a:pPr marL="176213" indent="-176213">
                        <a:buFont typeface="Arial" pitchFamily="34" charset="0"/>
                        <a:buChar char="•"/>
                      </a:pPr>
                      <a:r>
                        <a:rPr lang="id-ID" sz="20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Penyakit Kelainan Darah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Thalasemia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, 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Hemofilia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)</a:t>
                      </a:r>
                      <a:endParaRPr lang="id-ID" sz="20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39" marR="91439" marT="45726" marB="45726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id-ID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355363">
                <a:tc>
                  <a:txBody>
                    <a:bodyPr/>
                    <a:lstStyle/>
                    <a:p>
                      <a:pPr marL="174625" indent="-174625">
                        <a:buFont typeface="Arial" pitchFamily="34" charset="0"/>
                        <a:buChar char="•"/>
                        <a:tabLst>
                          <a:tab pos="3944938" algn="l"/>
                        </a:tabLst>
                      </a:pPr>
                      <a:r>
                        <a:rPr lang="id-ID" sz="20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Penggunaan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</a:t>
                      </a:r>
                      <a:r>
                        <a:rPr lang="id-ID" sz="20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lat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</a:t>
                      </a:r>
                      <a:r>
                        <a:rPr lang="id-ID" sz="20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esehatan</a:t>
                      </a:r>
                      <a:r>
                        <a:rPr lang="id-ID" sz="2000" b="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id-ID" sz="20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Canggih</a:t>
                      </a:r>
                      <a:endParaRPr lang="id-ID" sz="20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39" marR="91439" marT="45726" marB="4572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  <a:tabLst>
                          <a:tab pos="3944938" algn="l"/>
                        </a:tabLst>
                      </a:pPr>
                      <a:r>
                        <a:rPr lang="id-ID" sz="18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MRI</a:t>
                      </a:r>
                    </a:p>
                    <a:p>
                      <a:pPr>
                        <a:buFont typeface="Arial" pitchFamily="34" charset="0"/>
                        <a:buChar char="•"/>
                        <a:tabLst>
                          <a:tab pos="3944938" algn="l"/>
                        </a:tabLst>
                      </a:pPr>
                      <a:r>
                        <a:rPr lang="id-ID" sz="18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MS CT</a:t>
                      </a:r>
                    </a:p>
                    <a:p>
                      <a:pPr>
                        <a:buFont typeface="Arial" pitchFamily="34" charset="0"/>
                        <a:buChar char="•"/>
                        <a:tabLst>
                          <a:tab pos="3944938" algn="l"/>
                        </a:tabLst>
                      </a:pPr>
                      <a:r>
                        <a:rPr lang="id-ID" sz="18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Radioisotop</a:t>
                      </a:r>
                    </a:p>
                    <a:p>
                      <a:pPr>
                        <a:buFont typeface="Arial" pitchFamily="34" charset="0"/>
                        <a:buChar char="•"/>
                        <a:tabLst>
                          <a:tab pos="3944938" algn="l"/>
                        </a:tabLst>
                      </a:pPr>
                      <a:r>
                        <a:rPr lang="id-ID" sz="18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Radioterapi</a:t>
                      </a:r>
                      <a:endParaRPr lang="id-ID" sz="1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39" marR="91439" marT="45726" marB="45726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8390" name="Title 1"/>
          <p:cNvSpPr txBox="1">
            <a:spLocks/>
          </p:cNvSpPr>
          <p:nvPr/>
        </p:nvSpPr>
        <p:spPr bwMode="auto">
          <a:xfrm>
            <a:off x="230188" y="307975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nn-NO" altLang="en-US" sz="2400">
                <a:solidFill>
                  <a:srgbClr val="000000"/>
                </a:solidFill>
                <a:latin typeface="Verdana" pitchFamily="34" charset="0"/>
              </a:rPr>
              <a:t>Penyakit </a:t>
            </a:r>
            <a:r>
              <a:rPr lang="nn-NO" altLang="en-US" sz="2400">
                <a:solidFill>
                  <a:srgbClr val="FF0000"/>
                </a:solidFill>
                <a:latin typeface="Verdana" pitchFamily="34" charset="0"/>
              </a:rPr>
              <a:t>Katastrofik</a:t>
            </a:r>
            <a:endParaRPr lang="en-US" altLang="en-US" sz="240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58391" name="Title 1"/>
          <p:cNvSpPr txBox="1">
            <a:spLocks/>
          </p:cNvSpPr>
          <p:nvPr/>
        </p:nvSpPr>
        <p:spPr bwMode="auto">
          <a:xfrm>
            <a:off x="230188" y="706438"/>
            <a:ext cx="32607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nn-NO" altLang="en-US" sz="1600">
                <a:solidFill>
                  <a:srgbClr val="000000"/>
                </a:solidFill>
              </a:rPr>
              <a:t>Penyakit berbiaya mahal</a:t>
            </a:r>
            <a:endParaRPr lang="en-US" altLang="en-US" sz="1600">
              <a:solidFill>
                <a:srgbClr val="000000"/>
              </a:solidFill>
            </a:endParaRPr>
          </a:p>
        </p:txBody>
      </p:sp>
      <p:pic>
        <p:nvPicPr>
          <p:cNvPr id="583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3413" y="188913"/>
            <a:ext cx="203517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93" name="TextBox 5"/>
          <p:cNvSpPr txBox="1">
            <a:spLocks noChangeArrowheads="1"/>
          </p:cNvSpPr>
          <p:nvPr/>
        </p:nvSpPr>
        <p:spPr bwMode="auto">
          <a:xfrm>
            <a:off x="395288" y="6149975"/>
            <a:ext cx="8353425" cy="40005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000">
                <a:solidFill>
                  <a:srgbClr val="FFFFFF"/>
                </a:solidFill>
              </a:rPr>
              <a:t>Dapat dirujuk hingga ke Pusat Rujukan Nasional Cth RSJHK, RS Dharmais, RSCM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3"/>
          <p:cNvSpPr>
            <a:spLocks noChangeArrowheads="1"/>
          </p:cNvSpPr>
          <p:nvPr/>
        </p:nvSpPr>
        <p:spPr bwMode="auto">
          <a:xfrm>
            <a:off x="773113" y="1508125"/>
            <a:ext cx="1219200" cy="534988"/>
          </a:xfrm>
          <a:prstGeom prst="flowChartProcess">
            <a:avLst/>
          </a:prstGeom>
          <a:solidFill>
            <a:srgbClr val="FFFF99"/>
          </a:solidFill>
          <a:ln w="9525">
            <a:solidFill>
              <a:srgbClr val="FF9933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1432" tIns="45717" rIns="91432" bIns="45717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id-ID" sz="1400" b="1">
                <a:solidFill>
                  <a:srgbClr val="000099"/>
                </a:solidFill>
                <a:cs typeface="+mn-cs"/>
              </a:rPr>
              <a:t>Pasien</a:t>
            </a:r>
          </a:p>
        </p:txBody>
      </p:sp>
      <p:sp>
        <p:nvSpPr>
          <p:cNvPr id="44035" name="AutoShape 4"/>
          <p:cNvSpPr>
            <a:spLocks noChangeArrowheads="1"/>
          </p:cNvSpPr>
          <p:nvPr/>
        </p:nvSpPr>
        <p:spPr bwMode="auto">
          <a:xfrm>
            <a:off x="857250" y="2571750"/>
            <a:ext cx="1219200" cy="531813"/>
          </a:xfrm>
          <a:prstGeom prst="flowChartProcess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FF0066"/>
            </a:outerShdw>
          </a:effectLst>
        </p:spPr>
        <p:txBody>
          <a:bodyPr wrap="none" lIns="91432" tIns="45717" rIns="91432" bIns="45717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id-ID" sz="1400" b="1">
                <a:solidFill>
                  <a:srgbClr val="000099"/>
                </a:solidFill>
                <a:cs typeface="+mn-cs"/>
              </a:rPr>
              <a:t>Puskesmas</a:t>
            </a:r>
            <a:r>
              <a:rPr lang="id-ID" altLang="id-ID" sz="1400" b="1">
                <a:solidFill>
                  <a:srgbClr val="000099"/>
                </a:solidFill>
                <a:cs typeface="+mn-cs"/>
              </a:rPr>
              <a:t>/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id-ID" altLang="id-ID" sz="1400" b="1">
                <a:solidFill>
                  <a:srgbClr val="000099"/>
                </a:solidFill>
                <a:cs typeface="+mn-cs"/>
              </a:rPr>
              <a:t>Dokter/Klinik</a:t>
            </a:r>
            <a:endParaRPr lang="en-US" altLang="id-ID" sz="1400" b="1">
              <a:solidFill>
                <a:srgbClr val="000099"/>
              </a:solidFill>
              <a:cs typeface="+mn-cs"/>
            </a:endParaRPr>
          </a:p>
        </p:txBody>
      </p:sp>
      <p:sp>
        <p:nvSpPr>
          <p:cNvPr id="44036" name="AutoShape 5"/>
          <p:cNvSpPr>
            <a:spLocks noChangeArrowheads="1"/>
          </p:cNvSpPr>
          <p:nvPr/>
        </p:nvSpPr>
        <p:spPr bwMode="auto">
          <a:xfrm>
            <a:off x="3487738" y="3794125"/>
            <a:ext cx="685800" cy="533400"/>
          </a:xfrm>
          <a:prstGeom prst="flowChartProcess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FF0066"/>
            </a:outerShdw>
          </a:effectLst>
        </p:spPr>
        <p:txBody>
          <a:bodyPr wrap="none" lIns="91432" tIns="45717" rIns="91432" bIns="45717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id-ID" sz="1400" b="1">
                <a:solidFill>
                  <a:srgbClr val="000099"/>
                </a:solidFill>
                <a:cs typeface="+mn-cs"/>
              </a:rPr>
              <a:t>RS</a:t>
            </a:r>
          </a:p>
        </p:txBody>
      </p:sp>
      <p:sp>
        <p:nvSpPr>
          <p:cNvPr id="44037" name="AutoShape 6"/>
          <p:cNvSpPr>
            <a:spLocks noChangeArrowheads="1"/>
          </p:cNvSpPr>
          <p:nvPr/>
        </p:nvSpPr>
        <p:spPr bwMode="auto">
          <a:xfrm>
            <a:off x="984250" y="5013325"/>
            <a:ext cx="985838" cy="534988"/>
          </a:xfrm>
          <a:prstGeom prst="flowChartProcess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FF0066"/>
            </a:outerShdw>
          </a:effectLst>
        </p:spPr>
        <p:txBody>
          <a:bodyPr wrap="none" lIns="91432" tIns="45717" rIns="91432" bIns="45717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id-ID" sz="1400" b="1">
                <a:solidFill>
                  <a:srgbClr val="000099"/>
                </a:solidFill>
                <a:cs typeface="+mn-cs"/>
              </a:rPr>
              <a:t>Pasien 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id-ID" sz="1400" b="1">
                <a:solidFill>
                  <a:srgbClr val="000099"/>
                </a:solidFill>
                <a:cs typeface="+mn-cs"/>
              </a:rPr>
              <a:t>pulang</a:t>
            </a:r>
          </a:p>
        </p:txBody>
      </p:sp>
      <p:sp>
        <p:nvSpPr>
          <p:cNvPr id="44038" name="AutoShape 7"/>
          <p:cNvSpPr>
            <a:spLocks noChangeArrowheads="1"/>
          </p:cNvSpPr>
          <p:nvPr/>
        </p:nvSpPr>
        <p:spPr bwMode="auto">
          <a:xfrm>
            <a:off x="211138" y="3413125"/>
            <a:ext cx="2362200" cy="1143000"/>
          </a:xfrm>
          <a:prstGeom prst="flowChartDecision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FF0066"/>
            </a:outerShdw>
          </a:effectLst>
        </p:spPr>
        <p:txBody>
          <a:bodyPr wrap="none" lIns="91432" tIns="45717" rIns="91432" bIns="45717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id-ID" sz="1400" b="1">
                <a:solidFill>
                  <a:srgbClr val="000099"/>
                </a:solidFill>
                <a:cs typeface="+mn-cs"/>
              </a:rPr>
              <a:t>Perlu pemeriksaan/ 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id-ID" sz="1400" b="1">
                <a:solidFill>
                  <a:srgbClr val="000099"/>
                </a:solidFill>
                <a:cs typeface="+mn-cs"/>
              </a:rPr>
              <a:t>tindakan spesialis</a:t>
            </a:r>
          </a:p>
        </p:txBody>
      </p:sp>
      <p:sp>
        <p:nvSpPr>
          <p:cNvPr id="59399" name="Line 8"/>
          <p:cNvSpPr>
            <a:spLocks noChangeShapeType="1"/>
          </p:cNvSpPr>
          <p:nvPr/>
        </p:nvSpPr>
        <p:spPr bwMode="auto">
          <a:xfrm>
            <a:off x="2601913" y="3978275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0" name="Text Box 9"/>
          <p:cNvSpPr txBox="1">
            <a:spLocks noChangeArrowheads="1"/>
          </p:cNvSpPr>
          <p:nvPr/>
        </p:nvSpPr>
        <p:spPr bwMode="auto">
          <a:xfrm>
            <a:off x="2573338" y="4098925"/>
            <a:ext cx="793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7" rIns="91432" bIns="45717">
            <a:spAutoFit/>
          </a:bodyPr>
          <a:lstStyle/>
          <a:p>
            <a:r>
              <a:rPr lang="id-ID" altLang="en-US" sz="1400" b="1">
                <a:solidFill>
                  <a:srgbClr val="FF0000"/>
                </a:solidFill>
                <a:latin typeface="Calibri" pitchFamily="34" charset="0"/>
              </a:rPr>
              <a:t>R</a:t>
            </a:r>
            <a:r>
              <a:rPr lang="en-US" altLang="en-US" sz="1400" b="1">
                <a:solidFill>
                  <a:srgbClr val="FF0000"/>
                </a:solidFill>
                <a:latin typeface="Calibri" pitchFamily="34" charset="0"/>
              </a:rPr>
              <a:t>ujukan</a:t>
            </a:r>
          </a:p>
        </p:txBody>
      </p:sp>
      <p:sp>
        <p:nvSpPr>
          <p:cNvPr id="59401" name="Line 10"/>
          <p:cNvSpPr>
            <a:spLocks noChangeShapeType="1"/>
          </p:cNvSpPr>
          <p:nvPr/>
        </p:nvSpPr>
        <p:spPr bwMode="auto">
          <a:xfrm>
            <a:off x="2192338" y="2193925"/>
            <a:ext cx="1600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2" name="Line 11"/>
          <p:cNvSpPr>
            <a:spLocks noChangeShapeType="1"/>
          </p:cNvSpPr>
          <p:nvPr/>
        </p:nvSpPr>
        <p:spPr bwMode="auto">
          <a:xfrm>
            <a:off x="3792538" y="2193925"/>
            <a:ext cx="0" cy="1600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3" name="Text Box 12"/>
          <p:cNvSpPr txBox="1">
            <a:spLocks noChangeArrowheads="1"/>
          </p:cNvSpPr>
          <p:nvPr/>
        </p:nvSpPr>
        <p:spPr bwMode="auto">
          <a:xfrm>
            <a:off x="2420938" y="1763713"/>
            <a:ext cx="139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7" rIns="91432" bIns="45717">
            <a:spAutoFit/>
          </a:bodyPr>
          <a:lstStyle/>
          <a:p>
            <a:r>
              <a:rPr lang="en-US" altLang="en-US" sz="1400" b="1">
                <a:solidFill>
                  <a:srgbClr val="000000"/>
                </a:solidFill>
                <a:latin typeface="Calibri" pitchFamily="34" charset="0"/>
              </a:rPr>
              <a:t>Gawat Darurat</a:t>
            </a:r>
          </a:p>
        </p:txBody>
      </p:sp>
      <p:sp>
        <p:nvSpPr>
          <p:cNvPr id="44044" name="AutoShape 13"/>
          <p:cNvSpPr>
            <a:spLocks noChangeArrowheads="1"/>
          </p:cNvSpPr>
          <p:nvPr/>
        </p:nvSpPr>
        <p:spPr bwMode="auto">
          <a:xfrm>
            <a:off x="6764338" y="4937125"/>
            <a:ext cx="1447800" cy="533400"/>
          </a:xfrm>
          <a:prstGeom prst="flowChartProcess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FF0066"/>
            </a:outerShdw>
          </a:effectLst>
        </p:spPr>
        <p:txBody>
          <a:bodyPr wrap="none" lIns="91432" tIns="45717" rIns="91432" bIns="45717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id-ID" sz="1400" b="1">
                <a:solidFill>
                  <a:srgbClr val="000099"/>
                </a:solidFill>
                <a:cs typeface="+mn-cs"/>
              </a:rPr>
              <a:t>Pelayanan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id-ID" sz="1400" b="1">
                <a:solidFill>
                  <a:srgbClr val="000099"/>
                </a:solidFill>
                <a:cs typeface="+mn-cs"/>
              </a:rPr>
              <a:t> 0bat</a:t>
            </a:r>
          </a:p>
        </p:txBody>
      </p:sp>
      <p:sp>
        <p:nvSpPr>
          <p:cNvPr id="44045" name="AutoShape 14"/>
          <p:cNvSpPr>
            <a:spLocks noChangeArrowheads="1"/>
          </p:cNvSpPr>
          <p:nvPr/>
        </p:nvSpPr>
        <p:spPr bwMode="auto">
          <a:xfrm>
            <a:off x="4783138" y="3565525"/>
            <a:ext cx="2057400" cy="990600"/>
          </a:xfrm>
          <a:prstGeom prst="flowChartDecision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FF0066"/>
            </a:outerShdw>
          </a:effectLst>
        </p:spPr>
        <p:txBody>
          <a:bodyPr wrap="none" lIns="91432" tIns="45717" rIns="91432" bIns="45717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id-ID" sz="1400" b="1">
              <a:solidFill>
                <a:srgbClr val="000099"/>
              </a:solidFill>
              <a:cs typeface="+mn-cs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id-ID" sz="1400" b="1">
                <a:solidFill>
                  <a:srgbClr val="000099"/>
                </a:solidFill>
                <a:cs typeface="+mn-cs"/>
              </a:rPr>
              <a:t>Perlu 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id-ID" sz="1400" b="1">
                <a:solidFill>
                  <a:srgbClr val="000099"/>
                </a:solidFill>
                <a:cs typeface="+mn-cs"/>
              </a:rPr>
              <a:t>rawat Inap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id-ID" sz="1400" b="1">
              <a:solidFill>
                <a:srgbClr val="000099"/>
              </a:solidFill>
              <a:cs typeface="+mn-cs"/>
            </a:endParaRPr>
          </a:p>
        </p:txBody>
      </p:sp>
      <p:sp>
        <p:nvSpPr>
          <p:cNvPr id="59406" name="Line 15"/>
          <p:cNvSpPr>
            <a:spLocks noChangeShapeType="1"/>
          </p:cNvSpPr>
          <p:nvPr/>
        </p:nvSpPr>
        <p:spPr bwMode="auto">
          <a:xfrm>
            <a:off x="4259263" y="4022725"/>
            <a:ext cx="523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47" name="AutoShape 16"/>
          <p:cNvSpPr>
            <a:spLocks noChangeArrowheads="1"/>
          </p:cNvSpPr>
          <p:nvPr/>
        </p:nvSpPr>
        <p:spPr bwMode="auto">
          <a:xfrm>
            <a:off x="7221538" y="3794125"/>
            <a:ext cx="685800" cy="533400"/>
          </a:xfrm>
          <a:prstGeom prst="flowChartProcess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FF0066"/>
            </a:outerShdw>
          </a:effectLst>
        </p:spPr>
        <p:txBody>
          <a:bodyPr wrap="none" lIns="91432" tIns="45717" rIns="91432" bIns="45717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id-ID" sz="1400" b="1">
                <a:solidFill>
                  <a:srgbClr val="000099"/>
                </a:solidFill>
                <a:cs typeface="+mn-cs"/>
              </a:rPr>
              <a:t>RITL</a:t>
            </a:r>
          </a:p>
        </p:txBody>
      </p:sp>
      <p:sp>
        <p:nvSpPr>
          <p:cNvPr id="44048" name="AutoShape 17"/>
          <p:cNvSpPr>
            <a:spLocks noChangeArrowheads="1"/>
          </p:cNvSpPr>
          <p:nvPr/>
        </p:nvSpPr>
        <p:spPr bwMode="auto">
          <a:xfrm>
            <a:off x="5468938" y="4937125"/>
            <a:ext cx="685800" cy="533400"/>
          </a:xfrm>
          <a:prstGeom prst="flowChartProcess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FF0066"/>
            </a:outerShdw>
          </a:effectLst>
        </p:spPr>
        <p:txBody>
          <a:bodyPr wrap="none" lIns="91432" tIns="45717" rIns="91432" bIns="45717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id-ID" sz="1400" b="1">
                <a:solidFill>
                  <a:srgbClr val="000099"/>
                </a:solidFill>
                <a:cs typeface="+mn-cs"/>
              </a:rPr>
              <a:t>RJTL</a:t>
            </a:r>
          </a:p>
        </p:txBody>
      </p:sp>
      <p:sp>
        <p:nvSpPr>
          <p:cNvPr id="59409" name="Line 18"/>
          <p:cNvSpPr>
            <a:spLocks noChangeShapeType="1"/>
          </p:cNvSpPr>
          <p:nvPr/>
        </p:nvSpPr>
        <p:spPr bwMode="auto">
          <a:xfrm>
            <a:off x="6840538" y="4022725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10" name="Line 19"/>
          <p:cNvSpPr>
            <a:spLocks noChangeShapeType="1"/>
          </p:cNvSpPr>
          <p:nvPr/>
        </p:nvSpPr>
        <p:spPr bwMode="auto">
          <a:xfrm>
            <a:off x="5773738" y="4556125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11" name="Line 20"/>
          <p:cNvSpPr>
            <a:spLocks noChangeShapeType="1"/>
          </p:cNvSpPr>
          <p:nvPr/>
        </p:nvSpPr>
        <p:spPr bwMode="auto">
          <a:xfrm>
            <a:off x="6154738" y="5165725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12" name="Line 21"/>
          <p:cNvSpPr>
            <a:spLocks noChangeShapeType="1"/>
          </p:cNvSpPr>
          <p:nvPr/>
        </p:nvSpPr>
        <p:spPr bwMode="auto">
          <a:xfrm>
            <a:off x="7450138" y="4327525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53" name="AutoShape 22"/>
          <p:cNvSpPr>
            <a:spLocks noChangeArrowheads="1"/>
          </p:cNvSpPr>
          <p:nvPr/>
        </p:nvSpPr>
        <p:spPr bwMode="auto">
          <a:xfrm>
            <a:off x="6962775" y="6005513"/>
            <a:ext cx="1055688" cy="531812"/>
          </a:xfrm>
          <a:prstGeom prst="flowChartProcess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FF0066"/>
            </a:outerShdw>
          </a:effectLst>
        </p:spPr>
        <p:txBody>
          <a:bodyPr wrap="none" lIns="91432" tIns="45717" rIns="91432" bIns="45717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id-ID" sz="1400" b="1">
                <a:solidFill>
                  <a:srgbClr val="000099"/>
                </a:solidFill>
                <a:cs typeface="+mn-cs"/>
              </a:rPr>
              <a:t>Pasien 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id-ID" sz="1400" b="1">
                <a:solidFill>
                  <a:srgbClr val="000099"/>
                </a:solidFill>
                <a:cs typeface="+mn-cs"/>
              </a:rPr>
              <a:t>pulang</a:t>
            </a:r>
          </a:p>
        </p:txBody>
      </p:sp>
      <p:sp>
        <p:nvSpPr>
          <p:cNvPr id="59414" name="Line 23"/>
          <p:cNvSpPr>
            <a:spLocks noChangeShapeType="1"/>
          </p:cNvSpPr>
          <p:nvPr/>
        </p:nvSpPr>
        <p:spPr bwMode="auto">
          <a:xfrm>
            <a:off x="7450138" y="5470525"/>
            <a:ext cx="0" cy="534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15" name="Text Box 24"/>
          <p:cNvSpPr txBox="1">
            <a:spLocks noChangeArrowheads="1"/>
          </p:cNvSpPr>
          <p:nvPr/>
        </p:nvSpPr>
        <p:spPr bwMode="auto">
          <a:xfrm>
            <a:off x="6753225" y="3497263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7" rIns="91432" bIns="45717">
            <a:spAutoFit/>
          </a:bodyPr>
          <a:lstStyle/>
          <a:p>
            <a:r>
              <a:rPr lang="en-US" altLang="en-US" sz="1400" b="1">
                <a:solidFill>
                  <a:srgbClr val="000000"/>
                </a:solidFill>
                <a:latin typeface="Calibri" pitchFamily="34" charset="0"/>
              </a:rPr>
              <a:t>ya</a:t>
            </a:r>
          </a:p>
        </p:txBody>
      </p:sp>
      <p:sp>
        <p:nvSpPr>
          <p:cNvPr id="59416" name="Text Box 25"/>
          <p:cNvSpPr txBox="1">
            <a:spLocks noChangeArrowheads="1"/>
          </p:cNvSpPr>
          <p:nvPr/>
        </p:nvSpPr>
        <p:spPr bwMode="auto">
          <a:xfrm>
            <a:off x="5908675" y="4525963"/>
            <a:ext cx="596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7" rIns="91432" bIns="45717">
            <a:spAutoFit/>
          </a:bodyPr>
          <a:lstStyle/>
          <a:p>
            <a:r>
              <a:rPr lang="en-US" altLang="en-US" sz="1400" b="1">
                <a:solidFill>
                  <a:srgbClr val="000000"/>
                </a:solidFill>
                <a:latin typeface="Calibri" pitchFamily="34" charset="0"/>
              </a:rPr>
              <a:t>tidak</a:t>
            </a:r>
          </a:p>
        </p:txBody>
      </p:sp>
      <p:sp>
        <p:nvSpPr>
          <p:cNvPr id="59417" name="Text Box 26"/>
          <p:cNvSpPr txBox="1">
            <a:spLocks noChangeArrowheads="1"/>
          </p:cNvSpPr>
          <p:nvPr/>
        </p:nvSpPr>
        <p:spPr bwMode="auto">
          <a:xfrm>
            <a:off x="1735138" y="4556125"/>
            <a:ext cx="596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7" rIns="91432" bIns="45717">
            <a:spAutoFit/>
          </a:bodyPr>
          <a:lstStyle/>
          <a:p>
            <a:r>
              <a:rPr lang="en-US" altLang="en-US" sz="1400" b="1">
                <a:solidFill>
                  <a:srgbClr val="000000"/>
                </a:solidFill>
                <a:latin typeface="Calibri" pitchFamily="34" charset="0"/>
              </a:rPr>
              <a:t>tidak</a:t>
            </a:r>
          </a:p>
        </p:txBody>
      </p:sp>
      <p:sp>
        <p:nvSpPr>
          <p:cNvPr id="59418" name="Line 27"/>
          <p:cNvSpPr>
            <a:spLocks noChangeShapeType="1"/>
          </p:cNvSpPr>
          <p:nvPr/>
        </p:nvSpPr>
        <p:spPr bwMode="auto">
          <a:xfrm>
            <a:off x="1406525" y="4594225"/>
            <a:ext cx="0" cy="382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19" name="Line 28"/>
          <p:cNvSpPr>
            <a:spLocks noChangeShapeType="1"/>
          </p:cNvSpPr>
          <p:nvPr/>
        </p:nvSpPr>
        <p:spPr bwMode="auto">
          <a:xfrm>
            <a:off x="1406525" y="30861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20" name="Text Box 29"/>
          <p:cNvSpPr txBox="1">
            <a:spLocks noChangeArrowheads="1"/>
          </p:cNvSpPr>
          <p:nvPr/>
        </p:nvSpPr>
        <p:spPr bwMode="auto">
          <a:xfrm>
            <a:off x="2878138" y="3641725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7" rIns="91432" bIns="45717">
            <a:spAutoFit/>
          </a:bodyPr>
          <a:lstStyle/>
          <a:p>
            <a:r>
              <a:rPr lang="en-US" altLang="en-US" sz="1400" b="1">
                <a:solidFill>
                  <a:srgbClr val="000000"/>
                </a:solidFill>
                <a:latin typeface="Calibri" pitchFamily="34" charset="0"/>
              </a:rPr>
              <a:t>ya</a:t>
            </a:r>
          </a:p>
        </p:txBody>
      </p:sp>
      <p:sp>
        <p:nvSpPr>
          <p:cNvPr id="59421" name="Line 30"/>
          <p:cNvSpPr>
            <a:spLocks noChangeShapeType="1"/>
          </p:cNvSpPr>
          <p:nvPr/>
        </p:nvSpPr>
        <p:spPr bwMode="auto">
          <a:xfrm>
            <a:off x="1406525" y="2263775"/>
            <a:ext cx="0" cy="273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62" name="AutoShape 31"/>
          <p:cNvSpPr>
            <a:spLocks noChangeArrowheads="1"/>
          </p:cNvSpPr>
          <p:nvPr/>
        </p:nvSpPr>
        <p:spPr bwMode="auto">
          <a:xfrm>
            <a:off x="914400" y="1646238"/>
            <a:ext cx="1219200" cy="533400"/>
          </a:xfrm>
          <a:prstGeom prst="flowChartProcess">
            <a:avLst/>
          </a:prstGeom>
          <a:solidFill>
            <a:srgbClr val="FFFF99"/>
          </a:solidFill>
          <a:ln w="9525">
            <a:solidFill>
              <a:srgbClr val="FF9933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1432" tIns="45717" rIns="91432" bIns="45717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id-ID" sz="1400" b="1">
                <a:solidFill>
                  <a:srgbClr val="000099"/>
                </a:solidFill>
                <a:cs typeface="+mn-cs"/>
              </a:rPr>
              <a:t>Pasien</a:t>
            </a:r>
          </a:p>
        </p:txBody>
      </p:sp>
      <p:sp>
        <p:nvSpPr>
          <p:cNvPr id="44063" name="AutoShape 32"/>
          <p:cNvSpPr>
            <a:spLocks noChangeArrowheads="1"/>
          </p:cNvSpPr>
          <p:nvPr/>
        </p:nvSpPr>
        <p:spPr bwMode="auto">
          <a:xfrm>
            <a:off x="871538" y="1668463"/>
            <a:ext cx="1219200" cy="534987"/>
          </a:xfrm>
          <a:prstGeom prst="flowChartProcess">
            <a:avLst/>
          </a:prstGeom>
          <a:solidFill>
            <a:srgbClr val="FFFF99"/>
          </a:solidFill>
          <a:ln w="9525">
            <a:solidFill>
              <a:srgbClr val="FF9933"/>
            </a:solidFill>
            <a:miter lim="800000"/>
            <a:headEnd/>
            <a:tailEnd/>
          </a:ln>
          <a:effectLst>
            <a:outerShdw dist="107763" dir="2700000" algn="ctr" rotWithShape="0">
              <a:srgbClr val="FF0066"/>
            </a:outerShdw>
          </a:effectLst>
        </p:spPr>
        <p:txBody>
          <a:bodyPr wrap="none" lIns="91432" tIns="45717" rIns="91432" bIns="45717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id-ID" sz="1400" b="1">
                <a:solidFill>
                  <a:srgbClr val="000099"/>
                </a:solidFill>
                <a:cs typeface="+mn-cs"/>
              </a:rPr>
              <a:t>Pasien</a:t>
            </a:r>
          </a:p>
        </p:txBody>
      </p:sp>
      <p:cxnSp>
        <p:nvCxnSpPr>
          <p:cNvPr id="36" name="Straight Connector 35"/>
          <p:cNvCxnSpPr/>
          <p:nvPr/>
        </p:nvCxnSpPr>
        <p:spPr>
          <a:xfrm rot="5400000">
            <a:off x="3143250" y="3286125"/>
            <a:ext cx="8572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0800000">
            <a:off x="2428875" y="2857500"/>
            <a:ext cx="11430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26" name="Text Box 9"/>
          <p:cNvSpPr txBox="1">
            <a:spLocks noChangeArrowheads="1"/>
          </p:cNvSpPr>
          <p:nvPr/>
        </p:nvSpPr>
        <p:spPr bwMode="auto">
          <a:xfrm>
            <a:off x="2571750" y="3000375"/>
            <a:ext cx="1016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7" rIns="91432" bIns="45717">
            <a:spAutoFit/>
          </a:bodyPr>
          <a:lstStyle/>
          <a:p>
            <a:r>
              <a:rPr lang="id-ID" altLang="en-US" sz="1400" b="1">
                <a:solidFill>
                  <a:srgbClr val="FF0000"/>
                </a:solidFill>
                <a:latin typeface="Calibri" pitchFamily="34" charset="0"/>
              </a:rPr>
              <a:t>Rujuk Balik</a:t>
            </a:r>
            <a:endParaRPr lang="en-US" altLang="en-US" sz="14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3" name="Rounded Rectangular Callout 42"/>
          <p:cNvSpPr/>
          <p:nvPr/>
        </p:nvSpPr>
        <p:spPr>
          <a:xfrm rot="20759872">
            <a:off x="74613" y="769938"/>
            <a:ext cx="1143000" cy="754062"/>
          </a:xfrm>
          <a:prstGeom prst="wedgeRoundRectCallout">
            <a:avLst>
              <a:gd name="adj1" fmla="val -3242"/>
              <a:gd name="adj2" fmla="val 211328"/>
              <a:gd name="adj3" fmla="val 1666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prstClr val="white"/>
                </a:solidFill>
                <a:latin typeface="Arial Black" panose="020B0A04020102020204" pitchFamily="34" charset="0"/>
                <a:cs typeface="Arial" pitchFamily="34" charset="0"/>
              </a:rPr>
              <a:t>KP*</a:t>
            </a:r>
            <a:r>
              <a: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endParaRPr lang="id-ID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87463" y="338138"/>
            <a:ext cx="5443537" cy="7080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solidFill>
                  <a:prstClr val="black"/>
                </a:solidFill>
                <a:cs typeface="Arial" pitchFamily="34" charset="0"/>
              </a:rPr>
              <a:t>Bawalah</a:t>
            </a: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  </a:t>
            </a:r>
            <a:r>
              <a:rPr lang="en-US" sz="2000" dirty="0" err="1">
                <a:solidFill>
                  <a:prstClr val="black"/>
                </a:solidFill>
                <a:cs typeface="Arial" pitchFamily="34" charset="0"/>
              </a:rPr>
              <a:t>selalu</a:t>
            </a: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cs typeface="Arial" pitchFamily="34" charset="0"/>
              </a:rPr>
              <a:t>Kartu</a:t>
            </a: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cs typeface="Arial" pitchFamily="34" charset="0"/>
              </a:rPr>
              <a:t>Peserta</a:t>
            </a: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cs typeface="Arial" pitchFamily="34" charset="0"/>
              </a:rPr>
              <a:t>dan</a:t>
            </a: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cs typeface="Arial" pitchFamily="34" charset="0"/>
              </a:rPr>
              <a:t>Rujukan</a:t>
            </a: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cs typeface="Arial" pitchFamily="34" charset="0"/>
              </a:rPr>
              <a:t>jika</a:t>
            </a: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cs typeface="Arial" pitchFamily="34" charset="0"/>
              </a:rPr>
              <a:t>datang</a:t>
            </a: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cs typeface="Arial" pitchFamily="34" charset="0"/>
              </a:rPr>
              <a:t>dalam</a:t>
            </a: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cs typeface="Arial" pitchFamily="34" charset="0"/>
              </a:rPr>
              <a:t>kondisi</a:t>
            </a: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cs typeface="Arial" pitchFamily="34" charset="0"/>
              </a:rPr>
              <a:t>tidak</a:t>
            </a: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cs typeface="Arial" pitchFamily="34" charset="0"/>
              </a:rPr>
              <a:t>gawat</a:t>
            </a: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cs typeface="Arial" pitchFamily="34" charset="0"/>
              </a:rPr>
              <a:t>darurat</a:t>
            </a: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 !</a:t>
            </a:r>
            <a:endParaRPr lang="id-ID" sz="2000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594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3413" y="188913"/>
            <a:ext cx="203517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30" name="TextBox 1"/>
          <p:cNvSpPr txBox="1">
            <a:spLocks noChangeArrowheads="1"/>
          </p:cNvSpPr>
          <p:nvPr/>
        </p:nvSpPr>
        <p:spPr bwMode="auto">
          <a:xfrm>
            <a:off x="4711700" y="1022350"/>
            <a:ext cx="20018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00"/>
                </a:solidFill>
              </a:rPr>
              <a:t>*KP: Kartu Peserta</a:t>
            </a:r>
          </a:p>
          <a:p>
            <a:r>
              <a:rPr lang="en-US" altLang="en-US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41" name="Rounded Rectangular Callout 40"/>
          <p:cNvSpPr/>
          <p:nvPr/>
        </p:nvSpPr>
        <p:spPr>
          <a:xfrm rot="1361747" flipH="1">
            <a:off x="4040188" y="1738313"/>
            <a:ext cx="1490662" cy="1052512"/>
          </a:xfrm>
          <a:prstGeom prst="wedgeRoundRectCallout">
            <a:avLst>
              <a:gd name="adj1" fmla="val -4594"/>
              <a:gd name="adj2" fmla="val 184436"/>
              <a:gd name="adj3" fmla="val 1666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Arial Black" panose="020B0A04020102020204" pitchFamily="34" charset="0"/>
                <a:cs typeface="Arial" pitchFamily="34" charset="0"/>
              </a:rPr>
              <a:t>KP + </a:t>
            </a:r>
            <a:r>
              <a:rPr lang="en-US" dirty="0" err="1">
                <a:solidFill>
                  <a:prstClr val="white"/>
                </a:solidFill>
                <a:latin typeface="Arial Black" panose="020B0A04020102020204" pitchFamily="34" charset="0"/>
                <a:cs typeface="Arial" pitchFamily="34" charset="0"/>
              </a:rPr>
              <a:t>Rujukan</a:t>
            </a:r>
            <a:r>
              <a:rPr lang="en-US" dirty="0">
                <a:solidFill>
                  <a:prstClr val="white"/>
                </a:solidFill>
                <a:latin typeface="Arial Black" panose="020B0A04020102020204" pitchFamily="34" charset="0"/>
                <a:cs typeface="Arial" pitchFamily="34" charset="0"/>
              </a:rPr>
              <a:t>*</a:t>
            </a:r>
            <a:r>
              <a:rPr lang="id-ID" dirty="0">
                <a:solidFill>
                  <a:prstClr val="white"/>
                </a:solidFill>
                <a:latin typeface="Arial Black" panose="020B0A04020102020204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endParaRPr lang="id-ID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432" name="TextBox 1"/>
          <p:cNvSpPr txBox="1">
            <a:spLocks noChangeArrowheads="1"/>
          </p:cNvSpPr>
          <p:nvPr/>
        </p:nvSpPr>
        <p:spPr bwMode="auto">
          <a:xfrm>
            <a:off x="66675" y="5738813"/>
            <a:ext cx="75279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altLang="en-US">
                <a:solidFill>
                  <a:srgbClr val="000000"/>
                </a:solidFill>
              </a:rPr>
              <a:t>Pindah FKTP setelah min 3 bulan terdaftar di FKTP awal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en-US">
                <a:solidFill>
                  <a:srgbClr val="000000"/>
                </a:solidFill>
              </a:rPr>
              <a:t>Rujukan berlaku 1 bulan untuk kondisi yang sama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"/>
          <p:cNvSpPr>
            <a:spLocks noChangeArrowheads="1"/>
          </p:cNvSpPr>
          <p:nvPr/>
        </p:nvSpPr>
        <p:spPr bwMode="auto">
          <a:xfrm>
            <a:off x="4030663" y="5040313"/>
            <a:ext cx="3517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400" b="1">
                <a:solidFill>
                  <a:srgbClr val="000000"/>
                </a:solidFill>
                <a:latin typeface="Arial Black" pitchFamily="34" charset="0"/>
              </a:rPr>
              <a:t>Pelayanan Tingkat I</a:t>
            </a:r>
            <a:endParaRPr lang="en-US" altLang="en-US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3491" name="TextBox 5"/>
          <p:cNvSpPr txBox="1">
            <a:spLocks noChangeArrowheads="1"/>
          </p:cNvSpPr>
          <p:nvPr/>
        </p:nvSpPr>
        <p:spPr bwMode="auto">
          <a:xfrm>
            <a:off x="3754438" y="5330825"/>
            <a:ext cx="44751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000">
                <a:solidFill>
                  <a:srgbClr val="000000"/>
                </a:solidFill>
                <a:latin typeface="Calibri" pitchFamily="34" charset="0"/>
              </a:rPr>
              <a:t>Puskesmas, dr &amp; drg praktik perorangan,</a:t>
            </a:r>
          </a:p>
          <a:p>
            <a:pPr algn="ctr"/>
            <a:r>
              <a:rPr lang="en-US" altLang="en-US" sz="2000">
                <a:solidFill>
                  <a:srgbClr val="000000"/>
                </a:solidFill>
                <a:latin typeface="Calibri" pitchFamily="34" charset="0"/>
              </a:rPr>
              <a:t>Klinik pratama, </a:t>
            </a:r>
            <a:r>
              <a:rPr lang="en-US" altLang="en-US" sz="2000">
                <a:solidFill>
                  <a:srgbClr val="FF0000"/>
                </a:solidFill>
                <a:latin typeface="Calibri" pitchFamily="34" charset="0"/>
              </a:rPr>
              <a:t>Bidan*</a:t>
            </a:r>
          </a:p>
        </p:txBody>
      </p:sp>
      <p:sp>
        <p:nvSpPr>
          <p:cNvPr id="8" name="Up Arrow 7"/>
          <p:cNvSpPr/>
          <p:nvPr/>
        </p:nvSpPr>
        <p:spPr>
          <a:xfrm>
            <a:off x="5389563" y="4156075"/>
            <a:ext cx="800100" cy="8350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3493" name="Picture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388" y="4724400"/>
            <a:ext cx="360521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086" r="2675"/>
          <a:stretch>
            <a:fillRect/>
          </a:stretch>
        </p:blipFill>
        <p:spPr bwMode="auto">
          <a:xfrm>
            <a:off x="1243013" y="127000"/>
            <a:ext cx="7651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5" name="Picture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2476"/>
          <a:stretch>
            <a:fillRect/>
          </a:stretch>
        </p:blipFill>
        <p:spPr bwMode="auto">
          <a:xfrm>
            <a:off x="609600" y="2549525"/>
            <a:ext cx="20732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6" name="Rectangle 11"/>
          <p:cNvSpPr>
            <a:spLocks noChangeArrowheads="1"/>
          </p:cNvSpPr>
          <p:nvPr/>
        </p:nvSpPr>
        <p:spPr bwMode="auto">
          <a:xfrm>
            <a:off x="3814763" y="3141663"/>
            <a:ext cx="36385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altLang="en-US" sz="2400" b="1">
                <a:solidFill>
                  <a:srgbClr val="000000"/>
                </a:solidFill>
                <a:latin typeface="Arial Black" pitchFamily="34" charset="0"/>
              </a:rPr>
              <a:t>Pelayanan </a:t>
            </a:r>
            <a:r>
              <a:rPr lang="en-US" altLang="en-US" sz="2400" b="1">
                <a:solidFill>
                  <a:srgbClr val="000000"/>
                </a:solidFill>
                <a:latin typeface="Arial Black" pitchFamily="34" charset="0"/>
              </a:rPr>
              <a:t>Tingkat II</a:t>
            </a:r>
            <a:endParaRPr lang="en-US" altLang="en-US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3497" name="TextBox 12"/>
          <p:cNvSpPr txBox="1">
            <a:spLocks noChangeArrowheads="1"/>
          </p:cNvSpPr>
          <p:nvPr/>
        </p:nvSpPr>
        <p:spPr bwMode="auto">
          <a:xfrm>
            <a:off x="2951163" y="3436938"/>
            <a:ext cx="5675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000">
                <a:solidFill>
                  <a:srgbClr val="000000"/>
                </a:solidFill>
                <a:latin typeface="Calibri" pitchFamily="34" charset="0"/>
              </a:rPr>
              <a:t>RS Tipe D, RS Tipe C, B non pendidikan, Klinik Utama</a:t>
            </a:r>
          </a:p>
        </p:txBody>
      </p:sp>
      <p:sp>
        <p:nvSpPr>
          <p:cNvPr id="63498" name="Rectangle 13"/>
          <p:cNvSpPr>
            <a:spLocks noChangeArrowheads="1"/>
          </p:cNvSpPr>
          <p:nvPr/>
        </p:nvSpPr>
        <p:spPr bwMode="auto">
          <a:xfrm>
            <a:off x="3754438" y="1154113"/>
            <a:ext cx="3759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altLang="en-US" sz="2400" b="1">
                <a:solidFill>
                  <a:srgbClr val="000000"/>
                </a:solidFill>
                <a:latin typeface="Arial Black" pitchFamily="34" charset="0"/>
              </a:rPr>
              <a:t>Pelayanan </a:t>
            </a:r>
            <a:r>
              <a:rPr lang="en-US" altLang="en-US" sz="2400" b="1">
                <a:solidFill>
                  <a:srgbClr val="000000"/>
                </a:solidFill>
                <a:latin typeface="Arial Black" pitchFamily="34" charset="0"/>
              </a:rPr>
              <a:t>Tingkat III</a:t>
            </a:r>
            <a:endParaRPr lang="en-US" altLang="en-US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" name="Up Arrow 15"/>
          <p:cNvSpPr/>
          <p:nvPr/>
        </p:nvSpPr>
        <p:spPr>
          <a:xfrm>
            <a:off x="5389563" y="2057400"/>
            <a:ext cx="800100" cy="8366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3500" name="TextBox 16"/>
          <p:cNvSpPr txBox="1">
            <a:spLocks noChangeArrowheads="1"/>
          </p:cNvSpPr>
          <p:nvPr/>
        </p:nvSpPr>
        <p:spPr bwMode="auto">
          <a:xfrm>
            <a:off x="3240088" y="1419225"/>
            <a:ext cx="5099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000">
                <a:solidFill>
                  <a:srgbClr val="000000"/>
                </a:solidFill>
                <a:latin typeface="Calibri" pitchFamily="34" charset="0"/>
              </a:rPr>
              <a:t>RS Tipe B pendidikan di Propinsi dan RS Tipe A</a:t>
            </a:r>
          </a:p>
        </p:txBody>
      </p:sp>
      <p:sp>
        <p:nvSpPr>
          <p:cNvPr id="63501" name="TextBox 28"/>
          <p:cNvSpPr txBox="1">
            <a:spLocks noChangeArrowheads="1"/>
          </p:cNvSpPr>
          <p:nvPr/>
        </p:nvSpPr>
        <p:spPr bwMode="auto">
          <a:xfrm>
            <a:off x="52388" y="6216650"/>
            <a:ext cx="3575050" cy="338138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1600">
                <a:solidFill>
                  <a:srgbClr val="FFFFFF"/>
                </a:solidFill>
                <a:latin typeface="Arial Black" pitchFamily="34" charset="0"/>
                <a:cs typeface="Tahoma" pitchFamily="34" charset="0"/>
              </a:rPr>
              <a:t>Kapitasi + Non Kapitasi</a:t>
            </a:r>
          </a:p>
        </p:txBody>
      </p:sp>
      <p:sp>
        <p:nvSpPr>
          <p:cNvPr id="63502" name="TextBox 29"/>
          <p:cNvSpPr txBox="1">
            <a:spLocks noChangeArrowheads="1"/>
          </p:cNvSpPr>
          <p:nvPr/>
        </p:nvSpPr>
        <p:spPr bwMode="auto">
          <a:xfrm>
            <a:off x="368300" y="1657350"/>
            <a:ext cx="2555875" cy="5842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1600">
                <a:solidFill>
                  <a:srgbClr val="000000"/>
                </a:solidFill>
                <a:latin typeface="Arial Black" pitchFamily="34" charset="0"/>
                <a:cs typeface="Tahoma" pitchFamily="34" charset="0"/>
              </a:rPr>
              <a:t>INA CBG’S + Top Up + FFS Obat &amp; Alkes</a:t>
            </a:r>
          </a:p>
        </p:txBody>
      </p:sp>
      <p:sp>
        <p:nvSpPr>
          <p:cNvPr id="63503" name="TextBox 29"/>
          <p:cNvSpPr txBox="1">
            <a:spLocks noChangeArrowheads="1"/>
          </p:cNvSpPr>
          <p:nvPr/>
        </p:nvSpPr>
        <p:spPr bwMode="auto">
          <a:xfrm>
            <a:off x="368300" y="4059238"/>
            <a:ext cx="2555875" cy="58578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1600">
                <a:solidFill>
                  <a:srgbClr val="000000"/>
                </a:solidFill>
                <a:latin typeface="Arial Black" pitchFamily="34" charset="0"/>
                <a:cs typeface="Tahoma" pitchFamily="34" charset="0"/>
              </a:rPr>
              <a:t>INA CBG’S + Top Up + FFS Obat + Alkes</a:t>
            </a:r>
          </a:p>
        </p:txBody>
      </p:sp>
      <p:sp>
        <p:nvSpPr>
          <p:cNvPr id="63504" name="Title 1"/>
          <p:cNvSpPr txBox="1">
            <a:spLocks/>
          </p:cNvSpPr>
          <p:nvPr/>
        </p:nvSpPr>
        <p:spPr bwMode="auto">
          <a:xfrm>
            <a:off x="3367088" y="371475"/>
            <a:ext cx="4843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nn-NO" altLang="en-US" sz="2400">
                <a:solidFill>
                  <a:srgbClr val="000000"/>
                </a:solidFill>
                <a:latin typeface="Verdana" pitchFamily="34" charset="0"/>
              </a:rPr>
              <a:t>Sistem </a:t>
            </a:r>
            <a:r>
              <a:rPr lang="nn-NO" altLang="en-US" sz="2400">
                <a:solidFill>
                  <a:srgbClr val="FF0000"/>
                </a:solidFill>
                <a:latin typeface="Verdana" pitchFamily="34" charset="0"/>
              </a:rPr>
              <a:t>Rujukan Berjenjang</a:t>
            </a:r>
            <a:endParaRPr lang="en-US" altLang="en-US" sz="240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63505" name="TextBox 1"/>
          <p:cNvSpPr txBox="1">
            <a:spLocks noChangeArrowheads="1"/>
          </p:cNvSpPr>
          <p:nvPr/>
        </p:nvSpPr>
        <p:spPr bwMode="auto">
          <a:xfrm>
            <a:off x="6781800" y="684213"/>
            <a:ext cx="2176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FF0000"/>
                </a:solidFill>
              </a:rPr>
              <a:t>*</a:t>
            </a:r>
            <a:r>
              <a:rPr lang="en-US" altLang="en-US" sz="1400">
                <a:solidFill>
                  <a:srgbClr val="000000"/>
                </a:solidFill>
              </a:rPr>
              <a:t>Permenkes No 59/2014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7727950" cy="636588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b="1" dirty="0" err="1" smtClean="0">
                <a:latin typeface="+mn-lt"/>
              </a:rPr>
              <a:t>Tujuan</a:t>
            </a:r>
            <a:r>
              <a:rPr lang="en-US" sz="36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+mn-lt"/>
              </a:rPr>
              <a:t>Sistem</a:t>
            </a:r>
            <a:r>
              <a:rPr lang="en-US" sz="36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+mn-lt"/>
              </a:rPr>
              <a:t>Rujukan</a:t>
            </a:r>
            <a:endParaRPr lang="en-US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911225"/>
            <a:ext cx="8713787" cy="432117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rmAutofit fontScale="70000" lnSpcReduction="20000"/>
          </a:bodyPr>
          <a:lstStyle/>
          <a:p>
            <a:pPr marL="360363" indent="-360363"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 err="1" smtClean="0"/>
              <a:t>Meningkatnya</a:t>
            </a:r>
            <a:r>
              <a:rPr lang="en-US" dirty="0" smtClean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fasilitas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perorangan</a:t>
            </a:r>
            <a:r>
              <a:rPr lang="en-US" dirty="0" smtClean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 yang </a:t>
            </a:r>
            <a:r>
              <a:rPr lang="en-US" dirty="0" err="1"/>
              <a:t>berkualitas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memuaskan</a:t>
            </a:r>
            <a:endParaRPr lang="en-US" dirty="0" smtClean="0"/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>
                <a:sym typeface="Wingdings" pitchFamily="2" charset="2"/>
              </a:rPr>
              <a:t>      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 smtClean="0"/>
              <a:t>bersedia</a:t>
            </a:r>
            <a:r>
              <a:rPr lang="en-US" dirty="0" smtClean="0"/>
              <a:t> </a:t>
            </a:r>
            <a:r>
              <a:rPr lang="en-US" dirty="0" err="1" smtClean="0"/>
              <a:t>memanfaatkan</a:t>
            </a:r>
            <a:r>
              <a:rPr lang="en-US" dirty="0" smtClean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 smtClean="0"/>
              <a:t>kontak</a:t>
            </a:r>
            <a:r>
              <a:rPr lang="en-US" dirty="0" smtClean="0"/>
              <a:t> </a:t>
            </a:r>
            <a:r>
              <a:rPr lang="en-US" dirty="0" err="1" smtClean="0"/>
              <a:t>pertamanya</a:t>
            </a:r>
            <a:endParaRPr lang="en-US" dirty="0" smtClean="0"/>
          </a:p>
          <a:p>
            <a:pPr marL="0" indent="0"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sz="1100" dirty="0" smtClean="0"/>
          </a:p>
          <a:p>
            <a:pPr marL="360363" indent="-360363"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 err="1" smtClean="0"/>
              <a:t>Tertatanya</a:t>
            </a:r>
            <a:r>
              <a:rPr lang="en-US" dirty="0" smtClean="0"/>
              <a:t> </a:t>
            </a:r>
            <a:r>
              <a:rPr lang="en-US" dirty="0" err="1"/>
              <a:t>alur</a:t>
            </a:r>
            <a:r>
              <a:rPr lang="en-US" dirty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 smtClean="0"/>
              <a:t>Perorangan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/>
              <a:t>,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ketiga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 smtClean="0"/>
              <a:t>berkesinambungan</a:t>
            </a:r>
            <a:endParaRPr lang="en-US" dirty="0" smtClean="0"/>
          </a:p>
          <a:p>
            <a:pPr marL="0" indent="0"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sz="1100" dirty="0" smtClean="0"/>
          </a:p>
          <a:p>
            <a:pPr marL="360363" indent="-360363"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 err="1" smtClean="0"/>
              <a:t>Meningkatnya</a:t>
            </a:r>
            <a:r>
              <a:rPr lang="en-US" dirty="0" smtClean="0"/>
              <a:t> </a:t>
            </a:r>
            <a:r>
              <a:rPr lang="en-US" dirty="0" err="1"/>
              <a:t>akses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cakupan</a:t>
            </a:r>
            <a:r>
              <a:rPr lang="en-US" dirty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Perorangan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/>
              <a:t>merata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menyeluruh</a:t>
            </a:r>
            <a:r>
              <a:rPr lang="en-US" dirty="0"/>
              <a:t> (</a:t>
            </a:r>
            <a:r>
              <a:rPr lang="en-US" i="1" dirty="0"/>
              <a:t>universal coverage</a:t>
            </a:r>
            <a:r>
              <a:rPr lang="en-US" dirty="0" smtClean="0"/>
              <a:t>)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sz="1300" dirty="0" smtClean="0"/>
          </a:p>
          <a:p>
            <a:pPr marL="360363" indent="-360363"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 err="1" smtClean="0"/>
              <a:t>Menjamin</a:t>
            </a:r>
            <a:r>
              <a:rPr lang="en-US" dirty="0" smtClean="0"/>
              <a:t> </a:t>
            </a:r>
            <a:r>
              <a:rPr lang="en-US" dirty="0" err="1"/>
              <a:t>terselenggaranya</a:t>
            </a:r>
            <a:r>
              <a:rPr lang="en-US" dirty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Perorangan</a:t>
            </a:r>
            <a:r>
              <a:rPr lang="en-US" dirty="0" smtClean="0"/>
              <a:t>  yang </a:t>
            </a:r>
            <a:r>
              <a:rPr lang="en-US" dirty="0" err="1"/>
              <a:t>merata</a:t>
            </a:r>
            <a:r>
              <a:rPr lang="en-US" dirty="0"/>
              <a:t>, </a:t>
            </a:r>
            <a:r>
              <a:rPr lang="en-US" dirty="0" err="1"/>
              <a:t>berkualitas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berkelanjutan</a:t>
            </a:r>
            <a:r>
              <a:rPr lang="en-US" i="1" dirty="0" smtClean="0"/>
              <a:t>(continuum </a:t>
            </a:r>
            <a:r>
              <a:rPr lang="en-US" i="1" dirty="0"/>
              <a:t>of </a:t>
            </a:r>
            <a:r>
              <a:rPr lang="en-US" i="1" dirty="0" smtClean="0"/>
              <a:t>care)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sz="1300" i="1" dirty="0" smtClean="0"/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/>
              <a:t>petunjuk</a:t>
            </a:r>
            <a:r>
              <a:rPr lang="en-US" dirty="0"/>
              <a:t> yang </a:t>
            </a:r>
            <a:r>
              <a:rPr lang="en-US" dirty="0" err="1"/>
              <a:t>jelas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kepastian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Faskes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yang </a:t>
            </a:r>
            <a:r>
              <a:rPr lang="en-US" dirty="0" err="1"/>
              <a:t>bermutu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4E7EC"/>
              </a:clrFrom>
              <a:clrTo>
                <a:srgbClr val="E4E7EC">
                  <a:alpha val="0"/>
                </a:srgbClr>
              </a:clrTo>
            </a:clrChange>
          </a:blip>
          <a:srcRect l="27208" r="35049" b="74931"/>
          <a:stretch>
            <a:fillRect/>
          </a:stretch>
        </p:blipFill>
        <p:spPr bwMode="auto">
          <a:xfrm>
            <a:off x="6875463" y="188913"/>
            <a:ext cx="1978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EB53A8-B1DB-4FF6-82D1-DB33C4396FFD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51520" y="5733256"/>
            <a:ext cx="3384376" cy="86409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REGIONALISASI RUJUKAN DIY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4067175" y="5300663"/>
            <a:ext cx="865188" cy="288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708400" y="6021388"/>
            <a:ext cx="647700" cy="360362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500563" y="5876925"/>
            <a:ext cx="40322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latin typeface="+mj-lt"/>
                <a:cs typeface="+mn-cs"/>
              </a:rPr>
              <a:t>Peraturan</a:t>
            </a:r>
            <a:r>
              <a:rPr lang="en-US" b="1" dirty="0">
                <a:latin typeface="+mj-lt"/>
                <a:cs typeface="+mn-cs"/>
              </a:rPr>
              <a:t> </a:t>
            </a:r>
            <a:r>
              <a:rPr lang="en-US" b="1" dirty="0" err="1">
                <a:latin typeface="+mj-lt"/>
                <a:cs typeface="+mn-cs"/>
              </a:rPr>
              <a:t>Kadinkes</a:t>
            </a:r>
            <a:r>
              <a:rPr lang="en-US" b="1" dirty="0">
                <a:latin typeface="+mj-lt"/>
                <a:cs typeface="+mn-cs"/>
              </a:rPr>
              <a:t> DIY No: 441/7102/III.2 </a:t>
            </a:r>
            <a:r>
              <a:rPr lang="en-US" b="1" dirty="0" err="1">
                <a:latin typeface="+mj-lt"/>
                <a:cs typeface="+mn-cs"/>
              </a:rPr>
              <a:t>Tanggal</a:t>
            </a:r>
            <a:r>
              <a:rPr lang="en-US" b="1" dirty="0">
                <a:latin typeface="+mj-lt"/>
                <a:cs typeface="+mn-cs"/>
              </a:rPr>
              <a:t> 21 </a:t>
            </a:r>
            <a:r>
              <a:rPr lang="en-US" b="1" dirty="0" err="1">
                <a:latin typeface="+mj-lt"/>
                <a:cs typeface="+mn-cs"/>
              </a:rPr>
              <a:t>juli</a:t>
            </a:r>
            <a:r>
              <a:rPr lang="en-US" b="1" dirty="0">
                <a:latin typeface="+mj-lt"/>
                <a:cs typeface="+mn-cs"/>
              </a:rPr>
              <a:t>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 b="17580"/>
          <a:stretch>
            <a:fillRect/>
          </a:stretch>
        </p:blipFill>
        <p:spPr bwMode="auto">
          <a:xfrm>
            <a:off x="1430338" y="692150"/>
            <a:ext cx="6410325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458200" cy="739775"/>
          </a:xfrm>
        </p:spPr>
        <p:txBody>
          <a:bodyPr anchor="t"/>
          <a:lstStyle/>
          <a:p>
            <a:pPr algn="l" eaLnBrk="1" hangingPunct="1"/>
            <a:r>
              <a:rPr lang="en-US" altLang="en-US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PerGub </a:t>
            </a:r>
            <a:r>
              <a:rPr lang="en-US" altLang="en-US" sz="240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Rujukan DIY</a:t>
            </a:r>
            <a:endParaRPr lang="id-ID" altLang="en-US" sz="200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656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04800"/>
            <a:ext cx="203676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2425" y="2587625"/>
            <a:ext cx="3790950" cy="251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35"/>
          <p:cNvSpPr txBox="1">
            <a:spLocks noChangeArrowheads="1"/>
          </p:cNvSpPr>
          <p:nvPr/>
        </p:nvSpPr>
        <p:spPr bwMode="auto">
          <a:xfrm>
            <a:off x="176213" y="381000"/>
            <a:ext cx="88249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id-ID" sz="2400">
                <a:latin typeface="Verdana" pitchFamily="34" charset="0"/>
              </a:rPr>
              <a:t>Keadilan</a:t>
            </a:r>
            <a:r>
              <a:rPr lang="en-US" altLang="id-ID" sz="2400">
                <a:solidFill>
                  <a:srgbClr val="FF0000"/>
                </a:solidFill>
                <a:latin typeface="Verdana" pitchFamily="34" charset="0"/>
              </a:rPr>
              <a:t> Sosial</a:t>
            </a:r>
            <a:r>
              <a:rPr lang="en-US" altLang="id-ID" sz="2400">
                <a:latin typeface="Verdana" pitchFamily="34" charset="0"/>
              </a:rPr>
              <a:t>…</a:t>
            </a:r>
            <a:endParaRPr lang="id-ID" altLang="id-ID" sz="2400">
              <a:latin typeface="Verdana" pitchFamily="34" charset="0"/>
            </a:endParaRPr>
          </a:p>
        </p:txBody>
      </p:sp>
      <p:sp>
        <p:nvSpPr>
          <p:cNvPr id="6" name="Down Arrow 5"/>
          <p:cNvSpPr/>
          <p:nvPr/>
        </p:nvSpPr>
        <p:spPr>
          <a:xfrm rot="18586361">
            <a:off x="2614613" y="2560638"/>
            <a:ext cx="685800" cy="381000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Down Arrow 7"/>
          <p:cNvSpPr/>
          <p:nvPr/>
        </p:nvSpPr>
        <p:spPr>
          <a:xfrm rot="6708692">
            <a:off x="6289675" y="4773613"/>
            <a:ext cx="685800" cy="381000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Down Arrow 9"/>
          <p:cNvSpPr/>
          <p:nvPr/>
        </p:nvSpPr>
        <p:spPr>
          <a:xfrm rot="14595118">
            <a:off x="2573338" y="4773613"/>
            <a:ext cx="685800" cy="381000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Down Arrow 15"/>
          <p:cNvSpPr/>
          <p:nvPr/>
        </p:nvSpPr>
        <p:spPr>
          <a:xfrm rot="3103936">
            <a:off x="6278563" y="2505075"/>
            <a:ext cx="685800" cy="381000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28" name="TextBox 17"/>
          <p:cNvSpPr txBox="1">
            <a:spLocks noChangeArrowheads="1"/>
          </p:cNvSpPr>
          <p:nvPr/>
        </p:nvSpPr>
        <p:spPr bwMode="auto">
          <a:xfrm>
            <a:off x="195263" y="704850"/>
            <a:ext cx="419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altLang="id-ID" sz="1600">
                <a:latin typeface="Calibri" pitchFamily="34" charset="0"/>
              </a:rPr>
              <a:t>Gotong royong</a:t>
            </a:r>
            <a:endParaRPr lang="en-US" altLang="id-ID" sz="1600">
              <a:latin typeface="Calibri" pitchFamily="34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4489450" y="2311400"/>
            <a:ext cx="685800" cy="381000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576388" y="5581650"/>
            <a:ext cx="6510337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id-ID" sz="3200">
                <a:solidFill>
                  <a:srgbClr val="FF0000"/>
                </a:solidFill>
                <a:latin typeface="Verdana" pitchFamily="34" charset="0"/>
              </a:rPr>
              <a:t>National Pooling</a:t>
            </a:r>
          </a:p>
          <a:p>
            <a:pPr algn="ctr"/>
            <a:r>
              <a:rPr lang="id-ID" altLang="id-ID">
                <a:latin typeface="Verdana" pitchFamily="34" charset="0"/>
              </a:rPr>
              <a:t>Gotong Royong </a:t>
            </a:r>
            <a:endParaRPr lang="en-US" altLang="id-ID">
              <a:latin typeface="Verdana" pitchFamily="34" charset="0"/>
            </a:endParaRPr>
          </a:p>
        </p:txBody>
      </p:sp>
      <p:pic>
        <p:nvPicPr>
          <p:cNvPr id="51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3413" y="188913"/>
            <a:ext cx="203517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/>
          <p:cNvSpPr/>
          <p:nvPr/>
        </p:nvSpPr>
        <p:spPr>
          <a:xfrm>
            <a:off x="1381125" y="4708525"/>
            <a:ext cx="1260475" cy="120173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200" dirty="0">
                <a:solidFill>
                  <a:schemeClr val="tx1"/>
                </a:solidFill>
              </a:rPr>
              <a:t>BP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dirty="0">
                <a:solidFill>
                  <a:srgbClr val="FF0000"/>
                </a:solidFill>
              </a:rPr>
              <a:t>B</a:t>
            </a:r>
            <a:r>
              <a:rPr lang="id-ID" sz="1400" dirty="0">
                <a:solidFill>
                  <a:schemeClr val="tx1"/>
                </a:solidFill>
              </a:rPr>
              <a:t>ukan </a:t>
            </a:r>
            <a:r>
              <a:rPr lang="id-ID" sz="1400" dirty="0">
                <a:solidFill>
                  <a:srgbClr val="FF0000"/>
                </a:solidFill>
              </a:rPr>
              <a:t>P</a:t>
            </a:r>
            <a:r>
              <a:rPr lang="id-ID" sz="1400" dirty="0">
                <a:solidFill>
                  <a:schemeClr val="tx1"/>
                </a:solidFill>
              </a:rPr>
              <a:t>ekerja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295400" y="1463675"/>
            <a:ext cx="1511300" cy="139223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800" dirty="0">
                <a:solidFill>
                  <a:schemeClr val="tx1"/>
                </a:solidFill>
              </a:rPr>
              <a:t>PBPU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dirty="0">
                <a:solidFill>
                  <a:srgbClr val="FF0000"/>
                </a:solidFill>
              </a:rPr>
              <a:t>P</a:t>
            </a:r>
            <a:r>
              <a:rPr lang="id-ID" sz="1400" dirty="0">
                <a:solidFill>
                  <a:schemeClr val="tx1"/>
                </a:solidFill>
              </a:rPr>
              <a:t>ekerja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dirty="0">
                <a:solidFill>
                  <a:srgbClr val="FF0000"/>
                </a:solidFill>
              </a:rPr>
              <a:t>B</a:t>
            </a:r>
            <a:r>
              <a:rPr lang="id-ID" sz="1400" dirty="0">
                <a:solidFill>
                  <a:schemeClr val="tx1"/>
                </a:solidFill>
              </a:rPr>
              <a:t>ukan </a:t>
            </a:r>
            <a:r>
              <a:rPr lang="id-ID" sz="1400" dirty="0">
                <a:solidFill>
                  <a:srgbClr val="FF0000"/>
                </a:solidFill>
              </a:rPr>
              <a:t>P</a:t>
            </a:r>
            <a:r>
              <a:rPr lang="id-ID" sz="1400" dirty="0">
                <a:solidFill>
                  <a:schemeClr val="tx1"/>
                </a:solidFill>
              </a:rPr>
              <a:t>enerima </a:t>
            </a:r>
            <a:r>
              <a:rPr lang="id-ID" sz="1400" dirty="0">
                <a:solidFill>
                  <a:srgbClr val="FF0000"/>
                </a:solidFill>
              </a:rPr>
              <a:t>U</a:t>
            </a:r>
            <a:r>
              <a:rPr lang="id-ID" sz="1400" dirty="0">
                <a:solidFill>
                  <a:schemeClr val="tx1"/>
                </a:solidFill>
              </a:rPr>
              <a:t>pah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054475" y="615950"/>
            <a:ext cx="1554163" cy="15573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PPU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id-ID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ekerja </a:t>
            </a:r>
            <a:r>
              <a:rPr lang="id-ID" sz="1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id-ID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enerima </a:t>
            </a:r>
            <a:r>
              <a:rPr lang="id-ID" sz="1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id-ID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pah</a:t>
            </a:r>
            <a:endParaRPr lang="en-US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7129463" y="4884738"/>
            <a:ext cx="1152525" cy="11668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TNI/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</a:rPr>
              <a:t>Polri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1013" y="1165225"/>
            <a:ext cx="1855787" cy="1687513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5400" dirty="0">
                <a:solidFill>
                  <a:schemeClr val="bg1"/>
                </a:solidFill>
              </a:rPr>
              <a:t>PBI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dirty="0">
                <a:solidFill>
                  <a:srgbClr val="FFC000"/>
                </a:solidFill>
              </a:rPr>
              <a:t>P</a:t>
            </a:r>
            <a:r>
              <a:rPr lang="id-ID" sz="1600" dirty="0">
                <a:solidFill>
                  <a:schemeClr val="bg1"/>
                </a:solidFill>
              </a:rPr>
              <a:t>enerima </a:t>
            </a:r>
            <a:r>
              <a:rPr lang="id-ID" sz="1600" dirty="0">
                <a:solidFill>
                  <a:srgbClr val="FFC000"/>
                </a:solidFill>
              </a:rPr>
              <a:t>b</a:t>
            </a:r>
            <a:r>
              <a:rPr lang="id-ID" sz="1600" dirty="0">
                <a:solidFill>
                  <a:schemeClr val="bg1"/>
                </a:solidFill>
              </a:rPr>
              <a:t>antuan </a:t>
            </a:r>
            <a:r>
              <a:rPr lang="id-ID" sz="1600" dirty="0">
                <a:solidFill>
                  <a:srgbClr val="FFC000"/>
                </a:solidFill>
              </a:rPr>
              <a:t>I</a:t>
            </a:r>
            <a:r>
              <a:rPr lang="id-ID" sz="1600" dirty="0">
                <a:solidFill>
                  <a:schemeClr val="bg1"/>
                </a:solidFill>
              </a:rPr>
              <a:t>uran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6" grpId="0" animBg="1"/>
      <p:bldP spid="19" grpId="0" animBg="1"/>
      <p:bldP spid="22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84313"/>
            <a:ext cx="800100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458200" cy="739775"/>
          </a:xfrm>
        </p:spPr>
        <p:txBody>
          <a:bodyPr anchor="t"/>
          <a:lstStyle/>
          <a:p>
            <a:pPr algn="l" eaLnBrk="1" hangingPunct="1"/>
            <a:r>
              <a:rPr lang="en-US" altLang="en-US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Regionalisasi </a:t>
            </a:r>
            <a:r>
              <a:rPr lang="en-US" altLang="en-US" sz="240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Rujukan DIY</a:t>
            </a:r>
            <a:endParaRPr lang="id-ID" altLang="en-US" sz="200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758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04800"/>
            <a:ext cx="203676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981075"/>
            <a:ext cx="7920037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1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153400" cy="990600"/>
          </a:xfrm>
        </p:spPr>
        <p:txBody>
          <a:bodyPr/>
          <a:lstStyle/>
          <a:p>
            <a:pPr algn="l" eaLnBrk="1" hangingPunct="1"/>
            <a:r>
              <a:rPr lang="en-US" altLang="id-ID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Regionalisasi </a:t>
            </a:r>
            <a:r>
              <a:rPr lang="en-US" altLang="id-ID" sz="240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Kota Yogyakarta</a:t>
            </a:r>
          </a:p>
        </p:txBody>
      </p:sp>
      <p:pic>
        <p:nvPicPr>
          <p:cNvPr id="686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04800"/>
            <a:ext cx="203676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153400" cy="990600"/>
          </a:xfrm>
        </p:spPr>
        <p:txBody>
          <a:bodyPr/>
          <a:lstStyle/>
          <a:p>
            <a:pPr algn="l" eaLnBrk="1" hangingPunct="1"/>
            <a:r>
              <a:rPr lang="en-US" altLang="id-ID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Regionalisasi </a:t>
            </a:r>
            <a:r>
              <a:rPr lang="en-US" altLang="id-ID" sz="240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Kab. Bantul</a:t>
            </a:r>
          </a:p>
        </p:txBody>
      </p:sp>
      <p:pic>
        <p:nvPicPr>
          <p:cNvPr id="696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304800"/>
            <a:ext cx="203676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196975"/>
            <a:ext cx="8424863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153400" cy="990600"/>
          </a:xfrm>
        </p:spPr>
        <p:txBody>
          <a:bodyPr/>
          <a:lstStyle/>
          <a:p>
            <a:pPr algn="l" eaLnBrk="1" hangingPunct="1"/>
            <a:r>
              <a:rPr lang="en-US" altLang="id-ID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Regionalisasi </a:t>
            </a:r>
            <a:r>
              <a:rPr lang="en-US" altLang="id-ID" sz="240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Kab. Kulon Progo</a:t>
            </a:r>
          </a:p>
        </p:txBody>
      </p:sp>
      <p:pic>
        <p:nvPicPr>
          <p:cNvPr id="706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304800"/>
            <a:ext cx="203676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Picture 2"/>
          <p:cNvPicPr>
            <a:picLocks noChangeAspect="1" noChangeArrowheads="1"/>
          </p:cNvPicPr>
          <p:nvPr/>
        </p:nvPicPr>
        <p:blipFill>
          <a:blip r:embed="rId3" cstate="print"/>
          <a:srcRect t="3384"/>
          <a:stretch>
            <a:fillRect/>
          </a:stretch>
        </p:blipFill>
        <p:spPr bwMode="auto">
          <a:xfrm>
            <a:off x="323850" y="1430338"/>
            <a:ext cx="8570913" cy="487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153400" cy="990600"/>
          </a:xfrm>
        </p:spPr>
        <p:txBody>
          <a:bodyPr/>
          <a:lstStyle/>
          <a:p>
            <a:pPr algn="l" eaLnBrk="1" hangingPunct="1"/>
            <a:r>
              <a:rPr lang="en-US" altLang="id-ID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Regionalisasi </a:t>
            </a:r>
            <a:r>
              <a:rPr lang="en-US" altLang="id-ID" sz="240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Kab. Gunung Kidul</a:t>
            </a:r>
          </a:p>
        </p:txBody>
      </p:sp>
      <p:pic>
        <p:nvPicPr>
          <p:cNvPr id="716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304800"/>
            <a:ext cx="203676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052513"/>
            <a:ext cx="8280400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153400" cy="990600"/>
          </a:xfrm>
        </p:spPr>
        <p:txBody>
          <a:bodyPr/>
          <a:lstStyle/>
          <a:p>
            <a:pPr algn="l" eaLnBrk="1" hangingPunct="1"/>
            <a:r>
              <a:rPr lang="en-US" altLang="id-ID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Regionalisasi </a:t>
            </a:r>
            <a:r>
              <a:rPr lang="en-US" altLang="id-ID" sz="240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Kab. Sleman</a:t>
            </a:r>
          </a:p>
        </p:txBody>
      </p:sp>
      <p:pic>
        <p:nvPicPr>
          <p:cNvPr id="727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304800"/>
            <a:ext cx="203676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557338"/>
            <a:ext cx="82804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6"/>
          <p:cNvSpPr>
            <a:spLocks noChangeArrowheads="1"/>
          </p:cNvSpPr>
          <p:nvPr/>
        </p:nvSpPr>
        <p:spPr bwMode="auto">
          <a:xfrm>
            <a:off x="179388" y="438150"/>
            <a:ext cx="5905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id-ID" sz="2400">
                <a:solidFill>
                  <a:srgbClr val="000000"/>
                </a:solidFill>
                <a:latin typeface="Verdana" pitchFamily="34" charset="0"/>
              </a:rPr>
              <a:t>Jumlah </a:t>
            </a:r>
            <a:r>
              <a:rPr lang="en-US" altLang="id-ID" sz="2400">
                <a:solidFill>
                  <a:srgbClr val="FF0000"/>
                </a:solidFill>
                <a:latin typeface="Verdana" pitchFamily="34" charset="0"/>
              </a:rPr>
              <a:t>FKTL</a:t>
            </a:r>
          </a:p>
          <a:p>
            <a:r>
              <a:rPr lang="en-US" altLang="id-ID" sz="1600">
                <a:solidFill>
                  <a:srgbClr val="000000"/>
                </a:solidFill>
                <a:latin typeface="Calibri" pitchFamily="34" charset="0"/>
              </a:rPr>
              <a:t>Capaian DIY sd  </a:t>
            </a:r>
            <a:r>
              <a:rPr lang="id-ID" altLang="id-ID" sz="1600">
                <a:solidFill>
                  <a:srgbClr val="000000"/>
                </a:solidFill>
                <a:latin typeface="Calibri" pitchFamily="34" charset="0"/>
              </a:rPr>
              <a:t>1</a:t>
            </a:r>
            <a:r>
              <a:rPr lang="en-US" altLang="id-ID" sz="160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id-ID" altLang="id-ID" sz="1600">
                <a:solidFill>
                  <a:srgbClr val="000000"/>
                </a:solidFill>
                <a:latin typeface="Calibri" pitchFamily="34" charset="0"/>
              </a:rPr>
              <a:t>Januari</a:t>
            </a:r>
            <a:r>
              <a:rPr lang="en-US" altLang="id-ID" sz="1600">
                <a:solidFill>
                  <a:srgbClr val="000000"/>
                </a:solidFill>
                <a:latin typeface="Calibri" pitchFamily="34" charset="0"/>
              </a:rPr>
              <a:t> 201</a:t>
            </a:r>
            <a:r>
              <a:rPr lang="id-ID" altLang="id-ID" sz="1600">
                <a:solidFill>
                  <a:srgbClr val="000000"/>
                </a:solidFill>
                <a:latin typeface="Calibri" pitchFamily="34" charset="0"/>
              </a:rPr>
              <a:t>5</a:t>
            </a:r>
            <a:endParaRPr lang="en-US" altLang="id-ID" sz="16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737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3413" y="188913"/>
            <a:ext cx="203517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600200"/>
          <a:ext cx="8534398" cy="3656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784"/>
                <a:gridCol w="1834759"/>
                <a:gridCol w="1235371"/>
                <a:gridCol w="1235371"/>
                <a:gridCol w="1235371"/>
                <a:gridCol w="1235371"/>
                <a:gridCol w="1235371"/>
              </a:tblGrid>
              <a:tr h="70112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Jenis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Faskes</a:t>
                      </a:r>
                      <a:endParaRPr lang="en-US" sz="20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RS </a:t>
                      </a:r>
                      <a:r>
                        <a:rPr lang="en-US" sz="2000" dirty="0" err="1" smtClean="0"/>
                        <a:t>Kelas</a:t>
                      </a:r>
                      <a:r>
                        <a:rPr lang="en-US" sz="2000" dirty="0" smtClean="0"/>
                        <a:t> A</a:t>
                      </a:r>
                      <a:endParaRPr lang="en-US" sz="20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RS </a:t>
                      </a:r>
                      <a:r>
                        <a:rPr lang="en-US" sz="2000" dirty="0" err="1" smtClean="0"/>
                        <a:t>Kelas</a:t>
                      </a:r>
                      <a:r>
                        <a:rPr lang="en-US" sz="2000" dirty="0" smtClean="0"/>
                        <a:t> B</a:t>
                      </a:r>
                      <a:endParaRPr lang="en-US" sz="20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RS </a:t>
                      </a:r>
                      <a:r>
                        <a:rPr lang="en-US" sz="2000" dirty="0" err="1" smtClean="0"/>
                        <a:t>Kelas</a:t>
                      </a:r>
                      <a:r>
                        <a:rPr lang="en-US" sz="2000" dirty="0" smtClean="0"/>
                        <a:t> C</a:t>
                      </a:r>
                      <a:endParaRPr lang="en-US" sz="20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RS </a:t>
                      </a:r>
                      <a:r>
                        <a:rPr lang="en-US" sz="2000" dirty="0" err="1" smtClean="0"/>
                        <a:t>Kelas</a:t>
                      </a:r>
                      <a:r>
                        <a:rPr lang="en-US" sz="2000" dirty="0" smtClean="0"/>
                        <a:t> D</a:t>
                      </a:r>
                      <a:endParaRPr lang="en-US" sz="20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Total</a:t>
                      </a:r>
                      <a:endParaRPr lang="en-US" sz="2000" dirty="0"/>
                    </a:p>
                  </a:txBody>
                  <a:tcPr marT="45719" marB="45719"/>
                </a:tc>
              </a:tr>
              <a:tr h="48093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Kab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Bantul</a:t>
                      </a:r>
                      <a:endParaRPr lang="en-US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11</a:t>
                      </a:r>
                      <a:endParaRPr lang="en-US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b="1" dirty="0" smtClean="0"/>
                        <a:t>14</a:t>
                      </a:r>
                      <a:endParaRPr lang="en-US" sz="1800" b="1" dirty="0"/>
                    </a:p>
                  </a:txBody>
                  <a:tcPr marT="45719" marB="45719"/>
                </a:tc>
              </a:tr>
              <a:tr h="55020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Kab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Gunungkidul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</a:tr>
              <a:tr h="48093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Kab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Kulonprogo</a:t>
                      </a:r>
                      <a:endParaRPr lang="en-US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3</a:t>
                      </a:r>
                      <a:endParaRPr lang="en-US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b="1" dirty="0" smtClean="0"/>
                        <a:t>4</a:t>
                      </a:r>
                      <a:endParaRPr lang="en-US" sz="1800" b="1" dirty="0"/>
                    </a:p>
                  </a:txBody>
                  <a:tcPr marT="45719" marB="45719"/>
                </a:tc>
              </a:tr>
              <a:tr h="48093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Kab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Sleman</a:t>
                      </a:r>
                      <a:endParaRPr lang="en-US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18</a:t>
                      </a:r>
                      <a:endParaRPr lang="en-US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22</a:t>
                      </a:r>
                      <a:endParaRPr lang="en-US" sz="1800" b="1" dirty="0"/>
                    </a:p>
                  </a:txBody>
                  <a:tcPr marT="45719" marB="45719"/>
                </a:tc>
              </a:tr>
              <a:tr h="48093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Kota</a:t>
                      </a:r>
                      <a:r>
                        <a:rPr lang="en-US" sz="1800" baseline="0" dirty="0" smtClean="0"/>
                        <a:t> Yogyakarta</a:t>
                      </a:r>
                      <a:endParaRPr lang="en-US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15</a:t>
                      </a:r>
                      <a:endParaRPr lang="en-US" sz="1800" b="1" dirty="0"/>
                    </a:p>
                  </a:txBody>
                  <a:tcPr marT="45719" marB="45719"/>
                </a:tc>
              </a:tr>
              <a:tr h="480936">
                <a:tc gridSpan="2">
                  <a:txBody>
                    <a:bodyPr/>
                    <a:lstStyle/>
                    <a:p>
                      <a:r>
                        <a:rPr lang="en-US" sz="1800" b="1" dirty="0" smtClean="0"/>
                        <a:t>TOTAL</a:t>
                      </a:r>
                      <a:endParaRPr lang="en-US" sz="1800" b="1" dirty="0"/>
                    </a:p>
                  </a:txBody>
                  <a:tcPr marT="45719" marB="45719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</a:t>
                      </a:r>
                      <a:endParaRPr lang="en-US" sz="1800" b="1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9</a:t>
                      </a:r>
                      <a:endParaRPr lang="en-US" sz="1800" b="1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9</a:t>
                      </a:r>
                      <a:endParaRPr lang="en-US" sz="1800" b="1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31</a:t>
                      </a:r>
                      <a:endParaRPr lang="en-US" sz="1800" b="1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b="1" dirty="0" smtClean="0"/>
                        <a:t>58</a:t>
                      </a:r>
                      <a:endParaRPr lang="en-US" sz="1800" b="1" dirty="0"/>
                    </a:p>
                  </a:txBody>
                  <a:tcPr marT="45719" marB="45719"/>
                </a:tc>
              </a:tr>
            </a:tbl>
          </a:graphicData>
        </a:graphic>
      </p:graphicFrame>
      <p:sp>
        <p:nvSpPr>
          <p:cNvPr id="73797" name="Rectangle 5"/>
          <p:cNvSpPr>
            <a:spLocks noChangeArrowheads="1"/>
          </p:cNvSpPr>
          <p:nvPr/>
        </p:nvSpPr>
        <p:spPr bwMode="auto">
          <a:xfrm>
            <a:off x="323850" y="5445125"/>
            <a:ext cx="85693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id-ID" sz="1600">
                <a:solidFill>
                  <a:srgbClr val="000000"/>
                </a:solidFill>
                <a:latin typeface="Verdana" pitchFamily="34" charset="0"/>
              </a:rPr>
              <a:t>Dari 74 RS : </a:t>
            </a:r>
            <a:r>
              <a:rPr lang="en-US" altLang="id-ID" sz="1600" i="1">
                <a:solidFill>
                  <a:srgbClr val="FF0000"/>
                </a:solidFill>
                <a:latin typeface="Verdana" pitchFamily="34" charset="0"/>
              </a:rPr>
              <a:t>5</a:t>
            </a:r>
            <a:r>
              <a:rPr lang="id-ID" altLang="id-ID" sz="1600" i="1">
                <a:solidFill>
                  <a:srgbClr val="FF0000"/>
                </a:solidFill>
                <a:latin typeface="Verdana" pitchFamily="34" charset="0"/>
              </a:rPr>
              <a:t>6</a:t>
            </a:r>
            <a:r>
              <a:rPr lang="en-US" altLang="id-ID" sz="1600" i="1">
                <a:solidFill>
                  <a:srgbClr val="000000"/>
                </a:solidFill>
                <a:latin typeface="Verdana" pitchFamily="34" charset="0"/>
              </a:rPr>
              <a:t> RS sdh Kerjasama, </a:t>
            </a:r>
            <a:r>
              <a:rPr lang="id-ID" altLang="id-ID" sz="1600" i="1">
                <a:solidFill>
                  <a:srgbClr val="FF0000"/>
                </a:solidFill>
                <a:latin typeface="Verdana" pitchFamily="34" charset="0"/>
              </a:rPr>
              <a:t>9</a:t>
            </a:r>
            <a:r>
              <a:rPr lang="en-US" altLang="id-ID" sz="1600" i="1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id-ID" altLang="id-ID" sz="1600" i="1">
                <a:solidFill>
                  <a:srgbClr val="000000"/>
                </a:solidFill>
                <a:latin typeface="Verdana" pitchFamily="34" charset="0"/>
              </a:rPr>
              <a:t>proses</a:t>
            </a:r>
            <a:r>
              <a:rPr lang="en-US" altLang="id-ID" sz="1600" i="1">
                <a:solidFill>
                  <a:srgbClr val="000000"/>
                </a:solidFill>
                <a:latin typeface="Verdana" pitchFamily="34" charset="0"/>
              </a:rPr>
              <a:t> dan </a:t>
            </a:r>
            <a:r>
              <a:rPr lang="en-US" altLang="id-ID" sz="1600" i="1">
                <a:solidFill>
                  <a:srgbClr val="FF0000"/>
                </a:solidFill>
                <a:latin typeface="Verdana" pitchFamily="34" charset="0"/>
              </a:rPr>
              <a:t>9</a:t>
            </a:r>
            <a:r>
              <a:rPr lang="en-US" altLang="id-ID" sz="1600" i="1">
                <a:solidFill>
                  <a:srgbClr val="000000"/>
                </a:solidFill>
                <a:latin typeface="Verdana" pitchFamily="34" charset="0"/>
              </a:rPr>
              <a:t> belum mengajukan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3413" y="188913"/>
            <a:ext cx="203517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5" name="Rectangle 4"/>
          <p:cNvSpPr>
            <a:spLocks noChangeArrowheads="1"/>
          </p:cNvSpPr>
          <p:nvPr/>
        </p:nvSpPr>
        <p:spPr bwMode="auto">
          <a:xfrm>
            <a:off x="323850" y="188913"/>
            <a:ext cx="39862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altLang="en-US" sz="2400">
                <a:solidFill>
                  <a:srgbClr val="000000"/>
                </a:solidFill>
                <a:latin typeface="Verdana" pitchFamily="34" charset="0"/>
              </a:rPr>
              <a:t>Diagnosa </a:t>
            </a:r>
            <a:r>
              <a:rPr lang="id-ID" altLang="en-US" sz="2400">
                <a:solidFill>
                  <a:srgbClr val="FF0000"/>
                </a:solidFill>
                <a:latin typeface="Verdana" pitchFamily="34" charset="0"/>
              </a:rPr>
              <a:t>Gawat Darurat</a:t>
            </a:r>
            <a:endParaRPr lang="en-US" altLang="en-US" sz="240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74756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0988" y="1976438"/>
            <a:ext cx="4162425" cy="470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7" name="TextBox 3"/>
          <p:cNvSpPr txBox="1">
            <a:spLocks noChangeArrowheads="1"/>
          </p:cNvSpPr>
          <p:nvPr/>
        </p:nvSpPr>
        <p:spPr bwMode="auto">
          <a:xfrm>
            <a:off x="350838" y="874713"/>
            <a:ext cx="839787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altLang="id-ID">
                <a:latin typeface="Verdana" pitchFamily="34" charset="0"/>
              </a:rPr>
              <a:t>Pelayanan Kesehatan Darurat Medis </a:t>
            </a:r>
            <a:r>
              <a:rPr lang="id-ID" altLang="id-ID">
                <a:latin typeface="Calibri" pitchFamily="34" charset="0"/>
              </a:rPr>
              <a:t>adalah Pelayanan kesehatan yang harus diberikan secepatnya  untuk mencegah kematian, keparahan, dan/atau kecacatan sesuai dengan kemampuan fasilitas kesehatan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125538"/>
            <a:ext cx="4189413" cy="522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9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6288" y="1125538"/>
            <a:ext cx="4160837" cy="522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323850" y="188913"/>
            <a:ext cx="39862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altLang="en-US" sz="2400">
                <a:solidFill>
                  <a:srgbClr val="000000"/>
                </a:solidFill>
                <a:latin typeface="Verdana" pitchFamily="34" charset="0"/>
              </a:rPr>
              <a:t>Diagnosa </a:t>
            </a:r>
            <a:r>
              <a:rPr lang="id-ID" altLang="en-US" sz="2400">
                <a:solidFill>
                  <a:srgbClr val="FF0000"/>
                </a:solidFill>
                <a:latin typeface="Verdana" pitchFamily="34" charset="0"/>
              </a:rPr>
              <a:t>Gawat Darurat</a:t>
            </a:r>
            <a:endParaRPr lang="en-US" altLang="en-US" sz="240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7578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3413" y="188913"/>
            <a:ext cx="203517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001713"/>
            <a:ext cx="4141788" cy="547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3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001713"/>
            <a:ext cx="4200525" cy="548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323850" y="188913"/>
            <a:ext cx="39862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altLang="en-US" sz="2400">
                <a:solidFill>
                  <a:srgbClr val="000000"/>
                </a:solidFill>
                <a:latin typeface="Verdana" pitchFamily="34" charset="0"/>
              </a:rPr>
              <a:t>Diagnosa </a:t>
            </a:r>
            <a:r>
              <a:rPr lang="id-ID" altLang="en-US" sz="2400">
                <a:solidFill>
                  <a:srgbClr val="FF0000"/>
                </a:solidFill>
                <a:latin typeface="Verdana" pitchFamily="34" charset="0"/>
              </a:rPr>
              <a:t>Gawat Darurat</a:t>
            </a:r>
            <a:endParaRPr lang="en-US" altLang="en-US" sz="240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7680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3413" y="188913"/>
            <a:ext cx="203517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938213"/>
            <a:ext cx="8351837" cy="573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173038" y="476250"/>
            <a:ext cx="84248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>
                <a:latin typeface="Verdana" pitchFamily="34" charset="0"/>
              </a:rPr>
              <a:t>Regulasi </a:t>
            </a:r>
            <a:r>
              <a:rPr lang="en-US" altLang="en-US" sz="2400">
                <a:solidFill>
                  <a:srgbClr val="FF0000"/>
                </a:solidFill>
                <a:latin typeface="Verdana" pitchFamily="34" charset="0"/>
              </a:rPr>
              <a:t>Pelaksanaan (</a:t>
            </a:r>
            <a:r>
              <a:rPr lang="en-US" altLang="en-US" sz="2400" i="1">
                <a:solidFill>
                  <a:srgbClr val="FF0000"/>
                </a:solidFill>
                <a:latin typeface="Verdana" pitchFamily="34" charset="0"/>
              </a:rPr>
              <a:t>Polis JKN</a:t>
            </a:r>
            <a:r>
              <a:rPr lang="en-US" altLang="en-US" sz="2400">
                <a:solidFill>
                  <a:srgbClr val="FF0000"/>
                </a:solidFill>
                <a:latin typeface="Verdana" pitchFamily="34" charset="0"/>
              </a:rPr>
              <a:t>)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3413" y="188913"/>
            <a:ext cx="203517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125538"/>
            <a:ext cx="4133850" cy="539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7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125538"/>
            <a:ext cx="4133850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323850" y="188913"/>
            <a:ext cx="39862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altLang="en-US" sz="2400">
                <a:solidFill>
                  <a:srgbClr val="000000"/>
                </a:solidFill>
                <a:latin typeface="Verdana" pitchFamily="34" charset="0"/>
              </a:rPr>
              <a:t>Diagnosa </a:t>
            </a:r>
            <a:r>
              <a:rPr lang="id-ID" altLang="en-US" sz="2400">
                <a:solidFill>
                  <a:srgbClr val="FF0000"/>
                </a:solidFill>
                <a:latin typeface="Verdana" pitchFamily="34" charset="0"/>
              </a:rPr>
              <a:t>Gawat Darurat</a:t>
            </a:r>
            <a:endParaRPr lang="en-US" altLang="en-US" sz="240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7782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3413" y="188913"/>
            <a:ext cx="203517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052513"/>
            <a:ext cx="409575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1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052513"/>
            <a:ext cx="4143375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323850" y="188913"/>
            <a:ext cx="39862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altLang="en-US" sz="2400">
                <a:solidFill>
                  <a:srgbClr val="000000"/>
                </a:solidFill>
                <a:latin typeface="Verdana" pitchFamily="34" charset="0"/>
              </a:rPr>
              <a:t>Diagnosa </a:t>
            </a:r>
            <a:r>
              <a:rPr lang="id-ID" altLang="en-US" sz="2400">
                <a:solidFill>
                  <a:srgbClr val="FF0000"/>
                </a:solidFill>
                <a:latin typeface="Verdana" pitchFamily="34" charset="0"/>
              </a:rPr>
              <a:t>Gawat Darurat</a:t>
            </a:r>
            <a:endParaRPr lang="en-US" altLang="en-US" sz="240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7885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3413" y="188913"/>
            <a:ext cx="203517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1412875"/>
            <a:ext cx="414178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5" name="Rectangle 4"/>
          <p:cNvSpPr>
            <a:spLocks noChangeArrowheads="1"/>
          </p:cNvSpPr>
          <p:nvPr/>
        </p:nvSpPr>
        <p:spPr bwMode="auto">
          <a:xfrm>
            <a:off x="323850" y="188913"/>
            <a:ext cx="39862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altLang="en-US" sz="2400">
                <a:solidFill>
                  <a:srgbClr val="000000"/>
                </a:solidFill>
                <a:latin typeface="Verdana" pitchFamily="34" charset="0"/>
              </a:rPr>
              <a:t>Diagnosa </a:t>
            </a:r>
            <a:r>
              <a:rPr lang="id-ID" altLang="en-US" sz="2400">
                <a:solidFill>
                  <a:srgbClr val="FF0000"/>
                </a:solidFill>
                <a:latin typeface="Verdana" pitchFamily="34" charset="0"/>
              </a:rPr>
              <a:t>Gawat Darurat</a:t>
            </a:r>
            <a:endParaRPr lang="en-US" altLang="en-US" sz="240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7987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3413" y="188913"/>
            <a:ext cx="203517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 l="7828" t="18538" r="4272"/>
          <a:stretch>
            <a:fillRect/>
          </a:stretch>
        </p:blipFill>
        <p:spPr bwMode="auto">
          <a:xfrm>
            <a:off x="1600200" y="0"/>
            <a:ext cx="7140575" cy="681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246063" y="228600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id-ID" sz="2400">
                <a:solidFill>
                  <a:srgbClr val="000000"/>
                </a:solidFill>
                <a:latin typeface="Verdana" pitchFamily="34" charset="0"/>
              </a:rPr>
              <a:t>Formularium</a:t>
            </a:r>
            <a:r>
              <a:rPr lang="id-ID" altLang="id-ID" sz="240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id-ID" sz="2400">
                <a:solidFill>
                  <a:srgbClr val="FF0000"/>
                </a:solidFill>
                <a:latin typeface="Verdana" pitchFamily="34" charset="0"/>
              </a:rPr>
              <a:t>Nasional</a:t>
            </a:r>
          </a:p>
          <a:p>
            <a:r>
              <a:rPr lang="en-US" altLang="en-US" sz="1600">
                <a:solidFill>
                  <a:srgbClr val="000000"/>
                </a:solidFill>
              </a:rPr>
              <a:t>Perlindungan Konsumen</a:t>
            </a:r>
            <a:endParaRPr lang="en-US" alt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 t="4877"/>
          <a:stretch>
            <a:fillRect/>
          </a:stretch>
        </p:blipFill>
        <p:spPr bwMode="auto">
          <a:xfrm>
            <a:off x="336550" y="914400"/>
            <a:ext cx="8474075" cy="577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3" name="Title 1"/>
          <p:cNvSpPr txBox="1">
            <a:spLocks/>
          </p:cNvSpPr>
          <p:nvPr/>
        </p:nvSpPr>
        <p:spPr bwMode="auto">
          <a:xfrm>
            <a:off x="230188" y="307975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nn-NO" altLang="en-US" sz="2400">
                <a:latin typeface="Verdana" pitchFamily="34" charset="0"/>
              </a:rPr>
              <a:t>Pelayanan </a:t>
            </a:r>
            <a:r>
              <a:rPr lang="nn-NO" altLang="en-US" sz="2400">
                <a:solidFill>
                  <a:srgbClr val="FF0000"/>
                </a:solidFill>
                <a:latin typeface="Verdana" pitchFamily="34" charset="0"/>
              </a:rPr>
              <a:t>Suplemen</a:t>
            </a:r>
            <a:endParaRPr lang="en-US" altLang="en-US" sz="240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819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3413" y="188913"/>
            <a:ext cx="203517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5"/>
          <p:cNvSpPr>
            <a:spLocks noChangeArrowheads="1"/>
          </p:cNvSpPr>
          <p:nvPr/>
        </p:nvSpPr>
        <p:spPr bwMode="auto">
          <a:xfrm>
            <a:off x="381000" y="381000"/>
            <a:ext cx="457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id-ID" sz="2400">
                <a:solidFill>
                  <a:srgbClr val="FF0000"/>
                </a:solidFill>
                <a:latin typeface="Verdana" pitchFamily="34" charset="0"/>
              </a:rPr>
              <a:t>RS Mitra </a:t>
            </a:r>
            <a:r>
              <a:rPr lang="en-US" altLang="id-ID" sz="2400">
                <a:solidFill>
                  <a:srgbClr val="000000"/>
                </a:solidFill>
                <a:latin typeface="Verdana" pitchFamily="34" charset="0"/>
              </a:rPr>
              <a:t>BPJS</a:t>
            </a:r>
            <a:endParaRPr lang="en-US" altLang="id-ID" sz="240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829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3413" y="188913"/>
            <a:ext cx="203517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TextBox 4"/>
          <p:cNvSpPr txBox="1">
            <a:spLocks noChangeArrowheads="1"/>
          </p:cNvSpPr>
          <p:nvPr/>
        </p:nvSpPr>
        <p:spPr bwMode="auto">
          <a:xfrm>
            <a:off x="381000" y="719138"/>
            <a:ext cx="3733800" cy="369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800" dirty="0">
                <a:latin typeface="+mj-lt"/>
                <a:cs typeface="+mn-cs"/>
              </a:rPr>
              <a:t>Kota Yogyakarta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46075" y="1341438"/>
          <a:ext cx="8637588" cy="357504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628188"/>
                <a:gridCol w="2041612"/>
                <a:gridCol w="2282963"/>
                <a:gridCol w="1142945"/>
                <a:gridCol w="914356"/>
                <a:gridCol w="1627524"/>
              </a:tblGrid>
              <a:tr h="73599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Black" panose="020B0A04020102020204" pitchFamily="34" charset="0"/>
                        </a:rPr>
                        <a:t>No</a:t>
                      </a:r>
                      <a:endParaRPr lang="id-ID" sz="1400" b="1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91436" marR="91436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  <a:latin typeface="Arial Black" panose="020B0A04020102020204" pitchFamily="34" charset="0"/>
                        </a:rPr>
                        <a:t>Nama Fasilitas Kesehatan</a:t>
                      </a:r>
                      <a:endParaRPr lang="id-ID" sz="1400" b="1" i="0" u="none" strike="noStrike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  <a:latin typeface="Arial Black" panose="020B0A04020102020204" pitchFamily="34" charset="0"/>
                        </a:rPr>
                        <a:t>Alamat</a:t>
                      </a:r>
                      <a:endParaRPr lang="id-ID" sz="1400" b="1" i="0" u="none" strike="noStrike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  <a:latin typeface="Arial Black" panose="020B0A04020102020204" pitchFamily="34" charset="0"/>
                        </a:rPr>
                        <a:t>Telepon</a:t>
                      </a:r>
                      <a:endParaRPr lang="id-ID" sz="1400" b="1" i="0" u="none" strike="noStrike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  <a:latin typeface="Arial Black" panose="020B0A04020102020204" pitchFamily="34" charset="0"/>
                        </a:rPr>
                        <a:t>Kelas RS</a:t>
                      </a:r>
                      <a:endParaRPr lang="id-ID" sz="1400" b="1" i="0" u="none" strike="noStrike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Arial Black" panose="020B0A04020102020204" pitchFamily="34" charset="0"/>
                        </a:rPr>
                        <a:t>Kepemilikan</a:t>
                      </a:r>
                      <a:endParaRPr lang="id-ID" sz="1400" b="1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91436" marR="91436" anchor="ctr"/>
                </a:tc>
              </a:tr>
              <a:tr h="471293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10</a:t>
                      </a:r>
                      <a:endParaRPr lang="id-ID" sz="1400" dirty="0"/>
                    </a:p>
                  </a:txBody>
                  <a:tcPr marL="91436" marR="91436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</a:rPr>
                        <a:t>RS MATA DR. YAP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>
                          <a:effectLst/>
                        </a:rPr>
                        <a:t>Jl. Teuku Cik Ditiro No. 5 Yogyakarta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</a:rPr>
                        <a:t>0274-562054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</a:rPr>
                        <a:t>B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 smtClean="0">
                          <a:effectLst/>
                        </a:rPr>
                        <a:t>KHUSUS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71293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11</a:t>
                      </a:r>
                      <a:endParaRPr lang="id-ID" sz="1400" dirty="0"/>
                    </a:p>
                  </a:txBody>
                  <a:tcPr marL="91436" marR="91436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RSKB Soedirman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</a:rPr>
                        <a:t>Jl. Sidobali UH III/ 402 Muja muju Yk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</a:rPr>
                        <a:t>0274-589090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</a:rPr>
                        <a:t>C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 smtClean="0">
                          <a:effectLst/>
                        </a:rPr>
                        <a:t>KHUSUS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36" marR="91436" anchor="ctr"/>
                </a:tc>
              </a:tr>
              <a:tr h="471293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12</a:t>
                      </a:r>
                      <a:endParaRPr lang="id-ID" sz="1400" dirty="0"/>
                    </a:p>
                  </a:txBody>
                  <a:tcPr marL="91436" marR="91436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RSK Anak 45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>
                          <a:effectLst/>
                        </a:rPr>
                        <a:t>Jl. Patang puluhan 45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</a:rPr>
                        <a:t>0274-376962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</a:rPr>
                        <a:t>D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 smtClean="0">
                          <a:effectLst/>
                        </a:rPr>
                        <a:t>KHUSUS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36" marR="91436" anchor="ctr"/>
                </a:tc>
              </a:tr>
              <a:tr h="476942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13</a:t>
                      </a:r>
                      <a:endParaRPr lang="id-ID" sz="1400" dirty="0"/>
                    </a:p>
                  </a:txBody>
                  <a:tcPr marL="91436" marR="91436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RSKIA PKU Muhammadiyah Kotagede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Jl. Kemasan 43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</a:rPr>
                        <a:t>0274-371201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</a:rPr>
                        <a:t>C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 smtClean="0">
                          <a:effectLst/>
                        </a:rPr>
                        <a:t>KHUSUS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36" marR="91436" anchor="ctr"/>
                </a:tc>
              </a:tr>
              <a:tr h="471293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14</a:t>
                      </a:r>
                      <a:endParaRPr lang="id-ID" sz="1400" dirty="0"/>
                    </a:p>
                  </a:txBody>
                  <a:tcPr marL="91436" marR="91436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RSKIA Permata Bunda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Jl. Ngeksi Gondo No.56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</a:rPr>
                        <a:t>0274-376092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</a:rPr>
                        <a:t>C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 smtClean="0">
                          <a:effectLst/>
                        </a:rPr>
                        <a:t>KHUSUS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36" marR="91436" anchor="ctr"/>
                </a:tc>
              </a:tr>
              <a:tr h="476942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15</a:t>
                      </a:r>
                      <a:endParaRPr lang="id-ID" sz="1400" dirty="0"/>
                    </a:p>
                  </a:txBody>
                  <a:tcPr marL="91436" marR="91436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Balai Paru </a:t>
                      </a:r>
                      <a:r>
                        <a:rPr lang="fr-FR" sz="1400" u="none" strike="noStrike" dirty="0" err="1">
                          <a:effectLst/>
                        </a:rPr>
                        <a:t>Yk</a:t>
                      </a:r>
                      <a:r>
                        <a:rPr lang="fr-FR" sz="1400" u="none" strike="noStrike" dirty="0">
                          <a:effectLst/>
                        </a:rPr>
                        <a:t> ( BP4 )/RSK Paru Respira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</a:rPr>
                        <a:t> Jl. DI Pandjaitan No. 49 Yogyakarta 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</a:rPr>
                        <a:t>0274-3768941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</a:rPr>
                        <a:t>C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 smtClean="0">
                          <a:effectLst/>
                        </a:rPr>
                        <a:t>KHUSUS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36" marR="91436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5"/>
          <p:cNvSpPr>
            <a:spLocks noChangeArrowheads="1"/>
          </p:cNvSpPr>
          <p:nvPr/>
        </p:nvSpPr>
        <p:spPr bwMode="auto">
          <a:xfrm>
            <a:off x="381000" y="381000"/>
            <a:ext cx="457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id-ID" sz="2400">
                <a:solidFill>
                  <a:srgbClr val="FF0000"/>
                </a:solidFill>
                <a:latin typeface="Verdana" pitchFamily="34" charset="0"/>
              </a:rPr>
              <a:t>RS Mitra </a:t>
            </a:r>
            <a:r>
              <a:rPr lang="en-US" altLang="id-ID" sz="2400">
                <a:solidFill>
                  <a:srgbClr val="000000"/>
                </a:solidFill>
                <a:latin typeface="Verdana" pitchFamily="34" charset="0"/>
              </a:rPr>
              <a:t>BPJS</a:t>
            </a:r>
            <a:endParaRPr lang="en-US" altLang="id-ID" sz="240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839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3413" y="188913"/>
            <a:ext cx="203517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TextBox 4"/>
          <p:cNvSpPr txBox="1">
            <a:spLocks noChangeArrowheads="1"/>
          </p:cNvSpPr>
          <p:nvPr/>
        </p:nvSpPr>
        <p:spPr bwMode="auto">
          <a:xfrm>
            <a:off x="381000" y="719138"/>
            <a:ext cx="3733800" cy="369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800" dirty="0" err="1">
                <a:latin typeface="+mn-lt"/>
                <a:cs typeface="+mn-cs"/>
              </a:rPr>
              <a:t>Kab</a:t>
            </a:r>
            <a:r>
              <a:rPr lang="en-US" altLang="en-US" sz="1800" dirty="0">
                <a:latin typeface="+mn-lt"/>
                <a:cs typeface="+mn-cs"/>
              </a:rPr>
              <a:t>. </a:t>
            </a:r>
            <a:r>
              <a:rPr lang="en-US" altLang="en-US" sz="1800" dirty="0" err="1">
                <a:latin typeface="+mn-lt"/>
                <a:cs typeface="+mn-cs"/>
              </a:rPr>
              <a:t>Sleman</a:t>
            </a:r>
            <a:endParaRPr lang="en-US" altLang="en-US" sz="1800" dirty="0">
              <a:latin typeface="+mn-lt"/>
              <a:cs typeface="+mn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28600" y="1447800"/>
          <a:ext cx="8637588" cy="395446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47467"/>
                <a:gridCol w="1798819"/>
                <a:gridCol w="2758869"/>
                <a:gridCol w="1327033"/>
                <a:gridCol w="806464"/>
                <a:gridCol w="1398936"/>
              </a:tblGrid>
              <a:tr h="43938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 Black" panose="020B0A04020102020204" pitchFamily="34" charset="0"/>
                        </a:rPr>
                        <a:t>No</a:t>
                      </a:r>
                      <a:endParaRPr lang="id-ID" sz="1400" b="1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6" marB="45716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  <a:latin typeface="Arial Black" panose="020B0A04020102020204" pitchFamily="34" charset="0"/>
                        </a:rPr>
                        <a:t>Nama Fasilitas Kesehatan</a:t>
                      </a:r>
                      <a:endParaRPr lang="id-ID" sz="1400" b="1" i="0" u="none" strike="noStrike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  <a:latin typeface="Arial Black" panose="020B0A04020102020204" pitchFamily="34" charset="0"/>
                        </a:rPr>
                        <a:t>Alamat</a:t>
                      </a:r>
                      <a:endParaRPr lang="id-ID" sz="1400" b="1" i="0" u="none" strike="noStrike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  <a:latin typeface="Arial Black" panose="020B0A04020102020204" pitchFamily="34" charset="0"/>
                        </a:rPr>
                        <a:t>Telepon</a:t>
                      </a:r>
                      <a:endParaRPr lang="id-ID" sz="1400" b="1" i="0" u="none" strike="noStrike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  <a:latin typeface="Arial Black" panose="020B0A04020102020204" pitchFamily="34" charset="0"/>
                        </a:rPr>
                        <a:t>Kelas RS</a:t>
                      </a:r>
                      <a:endParaRPr lang="id-ID" sz="1400" b="1" i="0" u="none" strike="noStrike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Arial Black" panose="020B0A04020102020204" pitchFamily="34" charset="0"/>
                        </a:rPr>
                        <a:t>Kepemilikan</a:t>
                      </a:r>
                      <a:endParaRPr lang="id-ID" sz="1400" b="1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6" marB="45716" anchor="ctr"/>
                </a:tc>
              </a:tr>
              <a:tr h="439385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1</a:t>
                      </a:r>
                      <a:endParaRPr lang="id-ID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6" marB="45716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</a:rPr>
                        <a:t>RSUP DR. SARDJITO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 dirty="0">
                          <a:effectLst/>
                        </a:rPr>
                        <a:t>Jl. Kesehatan No. 1 Sekip Yogyakarta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</a:rPr>
                        <a:t>0274-587333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</a:rPr>
                        <a:t>A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 smtClean="0">
                          <a:effectLst/>
                        </a:rPr>
                        <a:t>PEMERINTAH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/>
                </a:tc>
              </a:tr>
              <a:tr h="439385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2</a:t>
                      </a:r>
                      <a:endParaRPr lang="id-ID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6" marB="45716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</a:rPr>
                        <a:t>RSUD SLEMAN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 dirty="0">
                          <a:effectLst/>
                        </a:rPr>
                        <a:t>Jl. Bhayangkara No.48 Sleman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</a:rPr>
                        <a:t>0274-868437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</a:rPr>
                        <a:t>B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smtClean="0">
                          <a:effectLst/>
                        </a:rPr>
                        <a:t>PEMERINTAH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/>
                </a:tc>
              </a:tr>
              <a:tr h="439385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3</a:t>
                      </a:r>
                      <a:endParaRPr lang="id-ID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6" marB="45716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</a:rPr>
                        <a:t>RSUD PRAMBANAN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 dirty="0">
                          <a:effectLst/>
                        </a:rPr>
                        <a:t>Jl. Prambanan-Piyungan KM.7 Delegan Sleman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</a:rPr>
                        <a:t>0274-4398570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</a:rPr>
                        <a:t>D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 smtClean="0">
                          <a:effectLst/>
                        </a:rPr>
                        <a:t>PEMERINTAH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/>
                </a:tc>
              </a:tr>
              <a:tr h="439385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4</a:t>
                      </a:r>
                      <a:endParaRPr lang="id-ID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6" marB="45716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</a:rPr>
                        <a:t>RS BHAYANGKARA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>
                          <a:effectLst/>
                        </a:rPr>
                        <a:t>Jl. Solo KM 14 Kalasan Sleman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</a:rPr>
                        <a:t>0274-498278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</a:rPr>
                        <a:t>D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POLRI</a:t>
                      </a:r>
                      <a:endParaRPr lang="id-ID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6" marB="45716" anchor="ctr"/>
                </a:tc>
              </a:tr>
              <a:tr h="439385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5</a:t>
                      </a:r>
                      <a:endParaRPr lang="id-ID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6" marB="45716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</a:rPr>
                        <a:t>RS PANTI NUGROHO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>
                          <a:effectLst/>
                        </a:rPr>
                        <a:t>Jl.Kaliurang, Pakem, Sleman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</a:rPr>
                        <a:t>0274-897231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</a:rPr>
                        <a:t>D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SWASTA</a:t>
                      </a:r>
                      <a:endParaRPr lang="id-ID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6" marB="45716" anchor="ctr"/>
                </a:tc>
              </a:tr>
              <a:tr h="439385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6</a:t>
                      </a:r>
                      <a:endParaRPr lang="id-ID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6" marB="45716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</a:rPr>
                        <a:t>RS PANTI RINI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>
                          <a:effectLst/>
                        </a:rPr>
                        <a:t>Jl. Solo KM 13,2 Kalasan Sleman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</a:rPr>
                        <a:t>0274-496022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</a:rPr>
                        <a:t>D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smtClean="0"/>
                        <a:t>SWASTA</a:t>
                      </a:r>
                      <a:endParaRPr lang="id-ID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6" marB="45716" anchor="ctr"/>
                </a:tc>
              </a:tr>
              <a:tr h="43938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</a:t>
                      </a:r>
                      <a:endParaRPr lang="id-ID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6" marB="45716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</a:rPr>
                        <a:t>RS ISLAM YOGYAKARTA PDHI 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>
                          <a:effectLst/>
                        </a:rPr>
                        <a:t>Jl. Solo KM.12,5 Kalasan Sleman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</a:rPr>
                        <a:t>0274-498000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</a:rPr>
                        <a:t>D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smtClean="0"/>
                        <a:t>SWASTA</a:t>
                      </a:r>
                      <a:endParaRPr lang="id-ID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6" marB="45716" anchor="ctr"/>
                </a:tc>
              </a:tr>
              <a:tr h="43938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id-ID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6" marB="45716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</a:rPr>
                        <a:t>RS CONDONG CATUR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>
                          <a:effectLst/>
                        </a:rPr>
                        <a:t>Jl. Manggis No.6 Gempol Condong Catur Sleman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</a:rPr>
                        <a:t>0274-887494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</a:rPr>
                        <a:t>D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SWASTA</a:t>
                      </a:r>
                      <a:endParaRPr lang="id-ID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6" marB="45716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5"/>
          <p:cNvSpPr>
            <a:spLocks noChangeArrowheads="1"/>
          </p:cNvSpPr>
          <p:nvPr/>
        </p:nvSpPr>
        <p:spPr bwMode="auto">
          <a:xfrm>
            <a:off x="381000" y="381000"/>
            <a:ext cx="457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id-ID" sz="2400">
                <a:solidFill>
                  <a:srgbClr val="FF0000"/>
                </a:solidFill>
                <a:latin typeface="Verdana" pitchFamily="34" charset="0"/>
              </a:rPr>
              <a:t>RS Mitra </a:t>
            </a:r>
            <a:r>
              <a:rPr lang="en-US" altLang="id-ID" sz="2400">
                <a:solidFill>
                  <a:srgbClr val="000000"/>
                </a:solidFill>
                <a:latin typeface="Verdana" pitchFamily="34" charset="0"/>
              </a:rPr>
              <a:t>BPJS</a:t>
            </a:r>
            <a:endParaRPr lang="en-US" altLang="id-ID" sz="240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849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3413" y="188913"/>
            <a:ext cx="203517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TextBox 4"/>
          <p:cNvSpPr txBox="1">
            <a:spLocks noChangeArrowheads="1"/>
          </p:cNvSpPr>
          <p:nvPr/>
        </p:nvSpPr>
        <p:spPr bwMode="auto">
          <a:xfrm>
            <a:off x="381000" y="719138"/>
            <a:ext cx="3733800" cy="369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800" dirty="0" err="1">
                <a:latin typeface="+mj-lt"/>
                <a:cs typeface="+mn-cs"/>
              </a:rPr>
              <a:t>Kab</a:t>
            </a:r>
            <a:r>
              <a:rPr lang="en-US" altLang="en-US" sz="1800" dirty="0">
                <a:latin typeface="+mj-lt"/>
                <a:cs typeface="+mn-cs"/>
              </a:rPr>
              <a:t>. </a:t>
            </a:r>
            <a:r>
              <a:rPr lang="en-US" altLang="en-US" sz="1800" dirty="0" err="1">
                <a:latin typeface="+mj-lt"/>
                <a:cs typeface="+mn-cs"/>
              </a:rPr>
              <a:t>Sleman</a:t>
            </a:r>
            <a:endParaRPr lang="en-US" altLang="en-US" sz="1800" dirty="0">
              <a:latin typeface="+mj-lt"/>
              <a:cs typeface="+mn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90513" y="1295400"/>
          <a:ext cx="8534400" cy="487997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65513"/>
                <a:gridCol w="2017221"/>
                <a:gridCol w="2999523"/>
                <a:gridCol w="1012109"/>
                <a:gridCol w="643494"/>
                <a:gridCol w="1396540"/>
              </a:tblGrid>
              <a:tr h="43630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Black" panose="020B0A04020102020204" pitchFamily="34" charset="0"/>
                        </a:rPr>
                        <a:t>No</a:t>
                      </a:r>
                      <a:endParaRPr lang="id-ID" sz="1400" b="1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  <a:latin typeface="Arial Black" panose="020B0A04020102020204" pitchFamily="34" charset="0"/>
                        </a:rPr>
                        <a:t>Nama Fasilitas Kesehatan</a:t>
                      </a:r>
                      <a:endParaRPr lang="id-ID" sz="1400" b="1" i="0" u="none" strike="noStrike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  <a:latin typeface="Arial Black" panose="020B0A04020102020204" pitchFamily="34" charset="0"/>
                        </a:rPr>
                        <a:t>Alamat</a:t>
                      </a:r>
                      <a:endParaRPr lang="id-ID" sz="1400" b="1" i="0" u="none" strike="noStrike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  <a:latin typeface="Arial Black" panose="020B0A04020102020204" pitchFamily="34" charset="0"/>
                        </a:rPr>
                        <a:t>Telepon</a:t>
                      </a:r>
                      <a:endParaRPr lang="id-ID" sz="1400" b="1" i="0" u="none" strike="noStrike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  <a:latin typeface="Arial Black" panose="020B0A04020102020204" pitchFamily="34" charset="0"/>
                        </a:rPr>
                        <a:t>Kelas RS</a:t>
                      </a:r>
                      <a:endParaRPr lang="id-ID" sz="1400" b="1" i="0" u="none" strike="noStrike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Arial Black" panose="020B0A04020102020204" pitchFamily="34" charset="0"/>
                        </a:rPr>
                        <a:t>Kepemilikan</a:t>
                      </a:r>
                      <a:endParaRPr lang="id-ID" sz="1400" b="1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27" marB="45727" anchor="ctr"/>
                </a:tc>
              </a:tr>
              <a:tr h="51823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</a:t>
                      </a:r>
                      <a:endParaRPr lang="id-ID" sz="1400" dirty="0" smtClean="0"/>
                    </a:p>
                    <a:p>
                      <a:pPr algn="ctr"/>
                      <a:endParaRPr lang="id-ID" sz="1400" dirty="0" smtClean="0">
                        <a:latin typeface="+mn-lt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RS Puri Husada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</a:rPr>
                        <a:t>JL. PALAGAN TENTARA PELAJAR NO 67 KM 11 REJODANI NGAGLIK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</a:rPr>
                        <a:t>0274-867270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</a:rPr>
                        <a:t>D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 smtClean="0">
                          <a:effectLst/>
                        </a:rPr>
                        <a:t>SWASTA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/>
                </a:tc>
              </a:tr>
              <a:tr h="436308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1</a:t>
                      </a:r>
                      <a:r>
                        <a:rPr lang="en-US" sz="1400" dirty="0" smtClean="0"/>
                        <a:t>0</a:t>
                      </a:r>
                      <a:endParaRPr lang="id-ID" sz="1400" dirty="0">
                        <a:latin typeface="+mn-lt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RS Queen Latifa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</a:rPr>
                        <a:t>JL RING ROAD BARAT MLANGI NOGOTIRTO GAMPING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</a:rPr>
                        <a:t>0274-626309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</a:rPr>
                        <a:t>D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 smtClean="0">
                          <a:effectLst/>
                        </a:rPr>
                        <a:t>SWASTA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/>
                </a:tc>
              </a:tr>
              <a:tr h="436308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1</a:t>
                      </a:r>
                      <a:r>
                        <a:rPr lang="en-US" sz="1400" dirty="0" smtClean="0"/>
                        <a:t>1</a:t>
                      </a:r>
                      <a:endParaRPr lang="id-ID" sz="1400" dirty="0">
                        <a:latin typeface="+mn-lt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RS Mitra Paramedika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</a:rPr>
                        <a:t>Jl. Raya Ngempalk, Kemasan, Ngemplak Sleman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</a:rPr>
                        <a:t>0274-4461098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</a:rPr>
                        <a:t>D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 smtClean="0">
                          <a:effectLst/>
                        </a:rPr>
                        <a:t>SWASTA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/>
                </a:tc>
              </a:tr>
              <a:tr h="436308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1</a:t>
                      </a:r>
                      <a:r>
                        <a:rPr lang="en-US" sz="1400" dirty="0" smtClean="0"/>
                        <a:t>2</a:t>
                      </a:r>
                      <a:endParaRPr lang="id-ID" sz="1400" dirty="0">
                        <a:latin typeface="+mn-lt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>
                          <a:effectLst/>
                        </a:rPr>
                        <a:t>RS At Turots Al Islamy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</a:rPr>
                        <a:t>Klaci I Margoluwih Seyegan Sleman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</a:rPr>
                        <a:t>0274-6496677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</a:rPr>
                        <a:t>D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 smtClean="0">
                          <a:effectLst/>
                        </a:rPr>
                        <a:t>SWASTA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/>
                </a:tc>
              </a:tr>
              <a:tr h="436308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1</a:t>
                      </a:r>
                      <a:r>
                        <a:rPr lang="en-US" sz="1400" dirty="0" smtClean="0"/>
                        <a:t>3</a:t>
                      </a:r>
                      <a:endParaRPr lang="id-ID" sz="1400" dirty="0">
                        <a:latin typeface="+mn-lt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RS Gramedika 10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</a:rPr>
                        <a:t>Jl. Kaliurang Km. 12,5 - Jalan Raya Besi Jangkang, Ngaglik, Sleman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</a:rPr>
                        <a:t>0274-7475402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</a:rPr>
                        <a:t>D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 smtClean="0">
                          <a:effectLst/>
                        </a:rPr>
                        <a:t>SWASTA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/>
                </a:tc>
              </a:tr>
              <a:tr h="436308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1</a:t>
                      </a:r>
                      <a:r>
                        <a:rPr lang="en-US" sz="1400" dirty="0" smtClean="0"/>
                        <a:t>4</a:t>
                      </a:r>
                      <a:endParaRPr lang="id-ID" sz="1400" dirty="0">
                        <a:latin typeface="+mn-lt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>
                          <a:effectLst/>
                        </a:rPr>
                        <a:t>RS Dharma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</a:rPr>
                        <a:t>Jl. Jogja - Wonosari KM.8,5 Gandu Berbah Sleman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</a:rPr>
                        <a:t>0274-4353501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</a:rPr>
                        <a:t>D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 smtClean="0">
                          <a:effectLst/>
                        </a:rPr>
                        <a:t>SWASTA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/>
                </a:tc>
              </a:tr>
              <a:tr h="436308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1</a:t>
                      </a:r>
                      <a:r>
                        <a:rPr lang="en-US" sz="1400" dirty="0" smtClean="0"/>
                        <a:t>5</a:t>
                      </a:r>
                      <a:endParaRPr lang="id-ID" sz="1400" dirty="0">
                        <a:latin typeface="+mn-lt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>
                          <a:effectLst/>
                        </a:rPr>
                        <a:t>RSU Panti Baktiningsih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</a:rPr>
                        <a:t>Klepu, Sendangmulyo, Minggir, Sleman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</a:rPr>
                        <a:t>0274-6497209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</a:rPr>
                        <a:t>D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 smtClean="0">
                          <a:effectLst/>
                        </a:rPr>
                        <a:t>SWASTA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/>
                </a:tc>
              </a:tr>
              <a:tr h="434971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1</a:t>
                      </a:r>
                      <a:r>
                        <a:rPr lang="en-US" sz="1400" dirty="0" smtClean="0"/>
                        <a:t>6</a:t>
                      </a:r>
                      <a:endParaRPr lang="id-ID" sz="1400" dirty="0">
                        <a:latin typeface="+mn-lt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</a:rPr>
                        <a:t>RS JIWA GRHASIA DIY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>
                          <a:effectLst/>
                        </a:rPr>
                        <a:t>Jl.Kaliurang kM. 17  Yogyakarta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</a:rPr>
                        <a:t>0274-895142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</a:rPr>
                        <a:t>A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KHUSUS</a:t>
                      </a:r>
                      <a:endParaRPr lang="id-ID" sz="1400" dirty="0">
                        <a:latin typeface="+mn-lt"/>
                      </a:endParaRPr>
                    </a:p>
                  </a:txBody>
                  <a:tcPr marT="45727" marB="45727"/>
                </a:tc>
              </a:tr>
              <a:tr h="436308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1</a:t>
                      </a:r>
                      <a:r>
                        <a:rPr lang="en-US" sz="1400" dirty="0" smtClean="0"/>
                        <a:t>7</a:t>
                      </a:r>
                      <a:endParaRPr lang="id-ID" sz="1400" dirty="0">
                        <a:latin typeface="+mn-lt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>
                          <a:effectLst/>
                        </a:rPr>
                        <a:t>RSIA Sakina Idaman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</a:rPr>
                        <a:t>Jl. Nyi Condrolukito No.60 Blunyahgede Sleman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</a:rPr>
                        <a:t>0274-582039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</a:rPr>
                        <a:t>C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KHUSUS</a:t>
                      </a:r>
                      <a:endParaRPr lang="id-ID" sz="1400" dirty="0">
                        <a:latin typeface="+mn-lt"/>
                      </a:endParaRPr>
                    </a:p>
                  </a:txBody>
                  <a:tcPr marT="45727" marB="45727"/>
                </a:tc>
              </a:tr>
              <a:tr h="436308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1</a:t>
                      </a:r>
                      <a:r>
                        <a:rPr lang="en-US" sz="1400" dirty="0" smtClean="0"/>
                        <a:t>8</a:t>
                      </a:r>
                      <a:endParaRPr lang="id-ID" sz="1400" dirty="0">
                        <a:latin typeface="+mn-lt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Klinik Hemodialisis Golden PMI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</a:rPr>
                        <a:t>Ringroad Barat No.3 Kaliabu Banyuraden Gamping Sleman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</a:rPr>
                        <a:t>0274-6499650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</a:rPr>
                        <a:t>D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KLINIK UTAMA</a:t>
                      </a:r>
                      <a:endParaRPr lang="id-ID" sz="1400" dirty="0">
                        <a:latin typeface="+mn-lt"/>
                      </a:endParaRPr>
                    </a:p>
                  </a:txBody>
                  <a:tcPr marT="45727" marB="45727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5"/>
          <p:cNvSpPr>
            <a:spLocks noChangeArrowheads="1"/>
          </p:cNvSpPr>
          <p:nvPr/>
        </p:nvSpPr>
        <p:spPr bwMode="auto">
          <a:xfrm>
            <a:off x="381000" y="381000"/>
            <a:ext cx="457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id-ID" sz="2400">
                <a:solidFill>
                  <a:srgbClr val="FF0000"/>
                </a:solidFill>
                <a:latin typeface="Verdana" pitchFamily="34" charset="0"/>
              </a:rPr>
              <a:t>RS Mitra </a:t>
            </a:r>
            <a:r>
              <a:rPr lang="en-US" altLang="id-ID" sz="2400">
                <a:solidFill>
                  <a:srgbClr val="000000"/>
                </a:solidFill>
                <a:latin typeface="Verdana" pitchFamily="34" charset="0"/>
              </a:rPr>
              <a:t>BPJS</a:t>
            </a:r>
            <a:endParaRPr lang="en-US" altLang="id-ID" sz="240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860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3413" y="188913"/>
            <a:ext cx="203517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TextBox 4"/>
          <p:cNvSpPr txBox="1">
            <a:spLocks noChangeArrowheads="1"/>
          </p:cNvSpPr>
          <p:nvPr/>
        </p:nvSpPr>
        <p:spPr bwMode="auto">
          <a:xfrm>
            <a:off x="381000" y="719138"/>
            <a:ext cx="3733800" cy="369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800" dirty="0" err="1">
                <a:latin typeface="+mj-lt"/>
                <a:cs typeface="+mn-cs"/>
              </a:rPr>
              <a:t>Kab</a:t>
            </a:r>
            <a:r>
              <a:rPr lang="en-US" altLang="en-US" sz="1800" dirty="0">
                <a:latin typeface="+mj-lt"/>
                <a:cs typeface="+mn-cs"/>
              </a:rPr>
              <a:t>. </a:t>
            </a:r>
            <a:r>
              <a:rPr lang="en-US" altLang="en-US" sz="1800" dirty="0" err="1">
                <a:latin typeface="+mj-lt"/>
                <a:cs typeface="+mn-cs"/>
              </a:rPr>
              <a:t>Sleman</a:t>
            </a:r>
            <a:endParaRPr lang="en-US" altLang="en-US" sz="1800" dirty="0">
              <a:latin typeface="+mj-lt"/>
              <a:cs typeface="+mn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90513" y="1295400"/>
          <a:ext cx="8534400" cy="226377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65513"/>
                <a:gridCol w="2017221"/>
                <a:gridCol w="2999523"/>
                <a:gridCol w="1012109"/>
                <a:gridCol w="643494"/>
                <a:gridCol w="1396540"/>
              </a:tblGrid>
              <a:tr h="43637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Black" panose="020B0A04020102020204" pitchFamily="34" charset="0"/>
                        </a:rPr>
                        <a:t>No</a:t>
                      </a:r>
                      <a:endParaRPr lang="id-ID" sz="1400" b="1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34" marB="4573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  <a:latin typeface="Arial Black" panose="020B0A04020102020204" pitchFamily="34" charset="0"/>
                        </a:rPr>
                        <a:t>Nama Fasilitas Kesehatan</a:t>
                      </a:r>
                      <a:endParaRPr lang="id-ID" sz="1400" b="1" i="0" u="none" strike="noStrike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  <a:latin typeface="Arial Black" panose="020B0A04020102020204" pitchFamily="34" charset="0"/>
                        </a:rPr>
                        <a:t>Alamat</a:t>
                      </a:r>
                      <a:endParaRPr lang="id-ID" sz="1400" b="1" i="0" u="none" strike="noStrike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  <a:latin typeface="Arial Black" panose="020B0A04020102020204" pitchFamily="34" charset="0"/>
                        </a:rPr>
                        <a:t>Telepon</a:t>
                      </a:r>
                      <a:endParaRPr lang="id-ID" sz="1400" b="1" i="0" u="none" strike="noStrike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  <a:latin typeface="Arial Black" panose="020B0A04020102020204" pitchFamily="34" charset="0"/>
                        </a:rPr>
                        <a:t>Kelas RS</a:t>
                      </a:r>
                      <a:endParaRPr lang="id-ID" sz="1400" b="1" i="0" u="none" strike="noStrike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Arial Black" panose="020B0A04020102020204" pitchFamily="34" charset="0"/>
                        </a:rPr>
                        <a:t>Kepemilikan</a:t>
                      </a:r>
                      <a:endParaRPr lang="id-ID" sz="1400" b="1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34" marB="45734" anchor="ctr"/>
                </a:tc>
              </a:tr>
              <a:tr h="518258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1</a:t>
                      </a:r>
                      <a:r>
                        <a:rPr lang="en-US" sz="1400" dirty="0" smtClean="0"/>
                        <a:t>9</a:t>
                      </a:r>
                      <a:endParaRPr lang="id-ID" sz="1400" dirty="0" smtClean="0"/>
                    </a:p>
                    <a:p>
                      <a:pPr algn="ctr"/>
                      <a:endParaRPr lang="id-ID" sz="1400" dirty="0" smtClean="0">
                        <a:latin typeface="+mn-lt"/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RS </a:t>
                      </a:r>
                      <a:r>
                        <a:rPr lang="id-ID" sz="1400" u="none" strike="noStrike" dirty="0" smtClean="0">
                          <a:effectLst/>
                        </a:rPr>
                        <a:t> KIA Sadewa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 smtClean="0">
                          <a:effectLst/>
                        </a:rPr>
                        <a:t>Jl Babarsari TB 16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8" marB="0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 smtClean="0">
                          <a:effectLst/>
                        </a:rPr>
                        <a:t>SWASTA KHUSUS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8" marB="0"/>
                </a:tc>
              </a:tr>
              <a:tr h="436379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2</a:t>
                      </a:r>
                      <a:r>
                        <a:rPr lang="en-US" sz="1400" dirty="0" smtClean="0"/>
                        <a:t>0</a:t>
                      </a:r>
                      <a:endParaRPr lang="id-ID" sz="1400" dirty="0">
                        <a:latin typeface="+mn-lt"/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 smtClean="0">
                          <a:effectLst/>
                        </a:rPr>
                        <a:t>RS PKU Muhammadiyah Yk Unit II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 smtClean="0">
                          <a:effectLst/>
                        </a:rPr>
                        <a:t>Jl Wates km 5,5 Gamping</a:t>
                      </a:r>
                    </a:p>
                  </a:txBody>
                  <a:tcPr marL="9525" marR="9525" marT="9528" marB="0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 smtClean="0">
                          <a:effectLst/>
                        </a:rPr>
                        <a:t>C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 smtClean="0">
                          <a:effectLst/>
                        </a:rPr>
                        <a:t>SWASTA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8" marB="0"/>
                </a:tc>
              </a:tr>
              <a:tr h="436379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2</a:t>
                      </a:r>
                      <a:r>
                        <a:rPr lang="en-US" sz="1400" dirty="0" smtClean="0"/>
                        <a:t>1</a:t>
                      </a:r>
                      <a:endParaRPr lang="id-ID" sz="1400" dirty="0">
                        <a:latin typeface="+mn-lt"/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 smtClean="0">
                          <a:effectLst/>
                        </a:rPr>
                        <a:t>RS Mitra Sehat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 smtClean="0">
                          <a:effectLst/>
                        </a:rPr>
                        <a:t>Jl Wates km 10</a:t>
                      </a:r>
                    </a:p>
                  </a:txBody>
                  <a:tcPr marL="9525" marR="9525" marT="9528" marB="0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</a:rPr>
                        <a:t>D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 smtClean="0">
                          <a:effectLst/>
                        </a:rPr>
                        <a:t>SWASTA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8" marB="0"/>
                </a:tc>
              </a:tr>
              <a:tr h="436379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2</a:t>
                      </a:r>
                      <a:r>
                        <a:rPr lang="en-US" sz="1400" dirty="0" smtClean="0"/>
                        <a:t>2</a:t>
                      </a:r>
                      <a:endParaRPr lang="id-ID" sz="1400" dirty="0">
                        <a:latin typeface="+mn-lt"/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 smtClean="0">
                          <a:effectLst/>
                        </a:rPr>
                        <a:t>RS Akademik UGM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smtClean="0">
                          <a:effectLst/>
                        </a:rPr>
                        <a:t>JL Kabupaten Trihanggo Gamping Sleman</a:t>
                      </a:r>
                      <a:endParaRPr lang="id-ID" sz="1400" u="none" strike="noStrike" dirty="0">
                        <a:effectLst/>
                      </a:endParaRPr>
                    </a:p>
                  </a:txBody>
                  <a:tcPr marL="9525" marR="9525" marT="9528" marB="0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 smtClean="0">
                          <a:effectLst/>
                        </a:rPr>
                        <a:t>B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 smtClean="0">
                          <a:effectLst/>
                        </a:rPr>
                        <a:t>SWASTA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34" marB="45734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5"/>
          <p:cNvSpPr>
            <a:spLocks noChangeArrowheads="1"/>
          </p:cNvSpPr>
          <p:nvPr/>
        </p:nvSpPr>
        <p:spPr bwMode="auto">
          <a:xfrm>
            <a:off x="381000" y="381000"/>
            <a:ext cx="457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id-ID" sz="2400">
                <a:solidFill>
                  <a:srgbClr val="FF0000"/>
                </a:solidFill>
                <a:latin typeface="Verdana" pitchFamily="34" charset="0"/>
              </a:rPr>
              <a:t>RS Mitra </a:t>
            </a:r>
            <a:r>
              <a:rPr lang="en-US" altLang="id-ID" sz="2400">
                <a:solidFill>
                  <a:srgbClr val="000000"/>
                </a:solidFill>
                <a:latin typeface="Verdana" pitchFamily="34" charset="0"/>
              </a:rPr>
              <a:t>BPJS</a:t>
            </a:r>
            <a:endParaRPr lang="en-US" altLang="id-ID" sz="240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870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3413" y="188913"/>
            <a:ext cx="203517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TextBox 4"/>
          <p:cNvSpPr txBox="1">
            <a:spLocks noChangeArrowheads="1"/>
          </p:cNvSpPr>
          <p:nvPr/>
        </p:nvSpPr>
        <p:spPr bwMode="auto">
          <a:xfrm>
            <a:off x="381000" y="719138"/>
            <a:ext cx="3733800" cy="369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800" dirty="0" err="1">
                <a:latin typeface="+mj-lt"/>
                <a:cs typeface="+mn-cs"/>
              </a:rPr>
              <a:t>Kab</a:t>
            </a:r>
            <a:r>
              <a:rPr lang="en-US" altLang="en-US" sz="1800" dirty="0">
                <a:latin typeface="+mj-lt"/>
                <a:cs typeface="+mn-cs"/>
              </a:rPr>
              <a:t>. </a:t>
            </a:r>
            <a:r>
              <a:rPr lang="en-US" altLang="en-US" sz="1800" dirty="0" err="1">
                <a:latin typeface="+mj-lt"/>
                <a:cs typeface="+mn-cs"/>
              </a:rPr>
              <a:t>Bantul</a:t>
            </a:r>
            <a:endParaRPr lang="en-US" altLang="en-US" sz="1800" dirty="0">
              <a:latin typeface="+mj-lt"/>
              <a:cs typeface="+mn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81000" y="1341438"/>
          <a:ext cx="8458201" cy="509270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83543"/>
                <a:gridCol w="2412057"/>
                <a:gridCol w="2362200"/>
                <a:gridCol w="990600"/>
                <a:gridCol w="685800"/>
                <a:gridCol w="1524001"/>
              </a:tblGrid>
              <a:tr h="59311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 Black" panose="020B0A04020102020204" pitchFamily="34" charset="0"/>
                        </a:rPr>
                        <a:t>No</a:t>
                      </a:r>
                      <a:endParaRPr lang="id-ID" sz="1400" b="1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  <a:latin typeface="Arial Black" panose="020B0A04020102020204" pitchFamily="34" charset="0"/>
                        </a:rPr>
                        <a:t>Nama Fasilitas Kesehatan</a:t>
                      </a:r>
                      <a:endParaRPr lang="id-ID" sz="1400" b="1" i="0" u="none" strike="noStrike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  <a:latin typeface="Arial Black" panose="020B0A04020102020204" pitchFamily="34" charset="0"/>
                        </a:rPr>
                        <a:t>Alamat</a:t>
                      </a:r>
                      <a:endParaRPr lang="id-ID" sz="1400" b="1" i="0" u="none" strike="noStrike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  <a:latin typeface="Arial Black" panose="020B0A04020102020204" pitchFamily="34" charset="0"/>
                        </a:rPr>
                        <a:t>Telepon</a:t>
                      </a:r>
                      <a:endParaRPr lang="id-ID" sz="1400" b="1" i="0" u="none" strike="noStrike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  <a:latin typeface="Arial Black" panose="020B0A04020102020204" pitchFamily="34" charset="0"/>
                        </a:rPr>
                        <a:t>Kelas RS</a:t>
                      </a:r>
                      <a:endParaRPr lang="id-ID" sz="1400" b="1" i="0" u="none" strike="noStrike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Arial Black" panose="020B0A04020102020204" pitchFamily="34" charset="0"/>
                        </a:rPr>
                        <a:t>Kepemilikan</a:t>
                      </a:r>
                      <a:endParaRPr lang="id-ID" sz="1400" b="1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25" marB="45725" anchor="ctr"/>
                </a:tc>
              </a:tr>
              <a:tr h="436289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1</a:t>
                      </a:r>
                      <a:endParaRPr lang="id-ID" sz="1400" dirty="0">
                        <a:latin typeface="+mn-lt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</a:rPr>
                        <a:t>RSUD PANEMBAHAN SENOPATI BANTUL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>
                          <a:effectLst/>
                        </a:rPr>
                        <a:t>Jl.Wahidin Sudiro Husodo Bantul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</a:rPr>
                        <a:t>0274-367386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</a:rPr>
                        <a:t>B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 smtClean="0">
                          <a:effectLst/>
                        </a:rPr>
                        <a:t>PEMERINTAH 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 anchor="ctr"/>
                </a:tc>
              </a:tr>
              <a:tr h="370066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2</a:t>
                      </a:r>
                      <a:endParaRPr lang="id-ID" sz="1400" dirty="0">
                        <a:latin typeface="+mn-lt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</a:rPr>
                        <a:t>RSPAU dr. Suhardi Hardjolukito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400" u="none" strike="noStrike" dirty="0">
                          <a:effectLst/>
                        </a:rPr>
                        <a:t>Jl. Raya Janti Blok O Yogyakarta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</a:rPr>
                        <a:t>0274-444702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</a:rPr>
                        <a:t>B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 smtClean="0">
                          <a:effectLst/>
                        </a:rPr>
                        <a:t>TNI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 anchor="ctr"/>
                </a:tc>
              </a:tr>
              <a:tr h="436289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3</a:t>
                      </a:r>
                      <a:endParaRPr lang="id-ID" sz="1400" dirty="0">
                        <a:latin typeface="+mn-lt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</a:rPr>
                        <a:t>RS PKU MUHAMMADIYAH BANTUL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 dirty="0">
                          <a:effectLst/>
                        </a:rPr>
                        <a:t>Jl. Jenderal Sudirman No.124 Bantul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</a:rPr>
                        <a:t>0274-367437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</a:rPr>
                        <a:t>C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 smtClean="0">
                          <a:effectLst/>
                        </a:rPr>
                        <a:t>SWASTA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 anchor="ctr"/>
                </a:tc>
              </a:tr>
              <a:tr h="436289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4</a:t>
                      </a:r>
                      <a:endParaRPr lang="id-ID" sz="1400" dirty="0">
                        <a:latin typeface="+mn-lt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>
                          <a:effectLst/>
                        </a:rPr>
                        <a:t>RS Nur Hidayah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</a:rPr>
                        <a:t>Jl. Imogiri Timur KM.11 Bantul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</a:rPr>
                        <a:t>0274-7472941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</a:rPr>
                        <a:t>D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 smtClean="0">
                          <a:effectLst/>
                        </a:rPr>
                        <a:t>SWASTA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25" marB="45725" anchor="ctr"/>
                </a:tc>
              </a:tr>
              <a:tr h="425828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5</a:t>
                      </a:r>
                      <a:endParaRPr lang="id-ID" sz="1400" dirty="0">
                        <a:latin typeface="+mn-lt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>
                          <a:effectLst/>
                        </a:rPr>
                        <a:t>RS Patmasuri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</a:rPr>
                        <a:t>Krapyak Yogyakarta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</a:rPr>
                        <a:t>0274-372021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</a:rPr>
                        <a:t>D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 smtClean="0">
                          <a:effectLst/>
                        </a:rPr>
                        <a:t>SWASTA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25" marB="45725" anchor="ctr"/>
                </a:tc>
              </a:tr>
              <a:tr h="436289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6</a:t>
                      </a:r>
                      <a:endParaRPr lang="id-ID" sz="1400" dirty="0">
                        <a:latin typeface="+mn-lt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>
                          <a:effectLst/>
                        </a:rPr>
                        <a:t>RS Rachma Husada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</a:rPr>
                        <a:t>Jl. Parangtritis KM.17 Bantul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</a:rPr>
                        <a:t>0274-6460091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</a:rPr>
                        <a:t>D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 smtClean="0">
                          <a:effectLst/>
                        </a:rPr>
                        <a:t>SWASTA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25" marB="45725" anchor="ctr"/>
                </a:tc>
              </a:tr>
              <a:tr h="649669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7</a:t>
                      </a:r>
                      <a:endParaRPr lang="id-ID" sz="1400" dirty="0">
                        <a:latin typeface="+mn-lt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>
                          <a:effectLst/>
                        </a:rPr>
                        <a:t>RSU Rajawali Citra Bantul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</a:rPr>
                        <a:t>JL.PLERET KM 2,5 BANJARDADAP POTORONO BANGUNTAPAN BANTUL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</a:rPr>
                        <a:t>0274-7482003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</a:rPr>
                        <a:t>D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 smtClean="0">
                          <a:effectLst/>
                        </a:rPr>
                        <a:t>SWASTA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25" marB="45725" anchor="ctr"/>
                </a:tc>
              </a:tr>
              <a:tr h="436289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8</a:t>
                      </a:r>
                      <a:endParaRPr lang="id-ID" sz="1400" dirty="0">
                        <a:latin typeface="+mn-lt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>
                          <a:effectLst/>
                        </a:rPr>
                        <a:t>RS Santa Elisabeth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</a:rPr>
                        <a:t>Ganjuran, Sumbermulyo, Bambanglipuro, Bantul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</a:rPr>
                        <a:t>0274-367502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</a:rPr>
                        <a:t>D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 smtClean="0">
                          <a:effectLst/>
                        </a:rPr>
                        <a:t>SWASTA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25" marB="45725" anchor="ctr"/>
                </a:tc>
              </a:tr>
              <a:tr h="436289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9</a:t>
                      </a:r>
                      <a:endParaRPr lang="id-ID" sz="1400" dirty="0">
                        <a:latin typeface="+mn-lt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RS KBIA Permata Husada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 dirty="0">
                          <a:effectLst/>
                        </a:rPr>
                        <a:t>Jl. Raya Pleret Kotagede KM.5 Kauman Pleret Bantul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</a:rPr>
                        <a:t>0274-441212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</a:rPr>
                        <a:t>D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KHUSUS</a:t>
                      </a:r>
                      <a:endParaRPr lang="id-ID" sz="1400" dirty="0">
                        <a:latin typeface="+mn-lt"/>
                      </a:endParaRPr>
                    </a:p>
                  </a:txBody>
                  <a:tcPr marT="45725" marB="45725" anchor="ctr"/>
                </a:tc>
              </a:tr>
              <a:tr h="436289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>
                          <a:latin typeface="+mn-lt"/>
                        </a:rPr>
                        <a:t>10</a:t>
                      </a:r>
                      <a:endParaRPr lang="id-ID" sz="1400" dirty="0">
                        <a:latin typeface="+mn-lt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Balai Paru </a:t>
                      </a:r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Yk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 BP4 )/RSK Paru Respira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Jl. DI Pandjaitan No. 49 Yogyakarta 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0274-3768941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 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4"/>
          <p:cNvSpPr txBox="1">
            <a:spLocks noChangeArrowheads="1"/>
          </p:cNvSpPr>
          <p:nvPr/>
        </p:nvSpPr>
        <p:spPr bwMode="auto">
          <a:xfrm>
            <a:off x="7042150" y="6565900"/>
            <a:ext cx="22082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altLang="en-US" sz="1400">
                <a:solidFill>
                  <a:srgbClr val="FFFFFF"/>
                </a:solidFill>
                <a:latin typeface="Calibri" pitchFamily="34" charset="0"/>
              </a:rPr>
              <a:t>www.bpjs-kesehatan.go.id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3413" y="188913"/>
            <a:ext cx="203517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Box 1"/>
          <p:cNvSpPr txBox="1">
            <a:spLocks noChangeArrowheads="1"/>
          </p:cNvSpPr>
          <p:nvPr/>
        </p:nvSpPr>
        <p:spPr bwMode="auto">
          <a:xfrm>
            <a:off x="71438" y="320675"/>
            <a:ext cx="4875212" cy="7080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id-ID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Pentahapan</a:t>
            </a:r>
            <a:r>
              <a:rPr lang="en-US" altLang="id-ID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id-ID" sz="24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Kepesertaan</a:t>
            </a:r>
            <a:endParaRPr lang="en-US" altLang="id-ID" sz="2400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id-ID" altLang="id-ID" sz="1600" dirty="0" smtClean="0">
                <a:latin typeface="+mj-lt"/>
                <a:cs typeface="+mn-cs"/>
              </a:rPr>
              <a:t>PerPres </a:t>
            </a:r>
            <a:r>
              <a:rPr lang="id-ID" altLang="id-ID" sz="1600" dirty="0">
                <a:latin typeface="+mj-lt"/>
                <a:cs typeface="+mn-cs"/>
              </a:rPr>
              <a:t>no 111/2013 Psl </a:t>
            </a:r>
            <a:r>
              <a:rPr lang="id-ID" altLang="id-ID" sz="1600" dirty="0" smtClean="0">
                <a:latin typeface="+mj-lt"/>
                <a:cs typeface="+mn-cs"/>
              </a:rPr>
              <a:t>6</a:t>
            </a:r>
            <a:endParaRPr lang="id-ID" altLang="id-ID" sz="1600" dirty="0">
              <a:latin typeface="+mj-lt"/>
              <a:cs typeface="+mn-cs"/>
            </a:endParaRPr>
          </a:p>
        </p:txBody>
      </p:sp>
      <p:sp>
        <p:nvSpPr>
          <p:cNvPr id="8197" name="Rectangle 3"/>
          <p:cNvSpPr>
            <a:spLocks noChangeArrowheads="1"/>
          </p:cNvSpPr>
          <p:nvPr/>
        </p:nvSpPr>
        <p:spPr bwMode="auto">
          <a:xfrm>
            <a:off x="76200" y="2498725"/>
            <a:ext cx="2706688" cy="25542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id-ID" altLang="id-ID" sz="2000" b="1" i="1">
                <a:latin typeface="Calibri" pitchFamily="34" charset="0"/>
              </a:rPr>
              <a:t>PBI (Jamkesmas)</a:t>
            </a:r>
          </a:p>
          <a:p>
            <a:pPr marL="285750" indent="-285750">
              <a:buFont typeface="Arial" charset="0"/>
              <a:buChar char="•"/>
            </a:pPr>
            <a:r>
              <a:rPr lang="id-ID" altLang="id-ID" sz="2000" b="1" i="1">
                <a:latin typeface="Calibri" pitchFamily="34" charset="0"/>
              </a:rPr>
              <a:t>TNI/POLRI dan Pensiunan</a:t>
            </a:r>
          </a:p>
          <a:p>
            <a:pPr marL="285750" indent="-285750">
              <a:buFont typeface="Arial" charset="0"/>
              <a:buChar char="•"/>
            </a:pPr>
            <a:r>
              <a:rPr lang="id-ID" altLang="id-ID" sz="2000" b="1" i="1">
                <a:latin typeface="Calibri" pitchFamily="34" charset="0"/>
              </a:rPr>
              <a:t>PNS &amp; Pensiunan</a:t>
            </a:r>
          </a:p>
          <a:p>
            <a:pPr marL="285750" indent="-285750">
              <a:buFont typeface="Arial" charset="0"/>
              <a:buChar char="•"/>
            </a:pPr>
            <a:r>
              <a:rPr lang="id-ID" altLang="id-ID" sz="2000" b="1" i="1">
                <a:latin typeface="Calibri" pitchFamily="34" charset="0"/>
              </a:rPr>
              <a:t>JPK JAMSOSTEK</a:t>
            </a:r>
            <a:endParaRPr lang="en-US" altLang="id-ID" sz="2000" b="1" i="1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altLang="id-ID" sz="2000" b="1" i="1">
                <a:latin typeface="Calibri" pitchFamily="34" charset="0"/>
              </a:rPr>
              <a:t>BU Pemerintah &amp; Swasta*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id-ID" sz="2000" b="1" i="1">
                <a:latin typeface="Calibri" pitchFamily="34" charset="0"/>
              </a:rPr>
              <a:t>Masyarakat Umum*</a:t>
            </a:r>
            <a:endParaRPr lang="id-ID" altLang="id-ID" sz="2000" b="1" i="1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9888" y="1628775"/>
            <a:ext cx="213836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j-lt"/>
                <a:cs typeface="+mn-cs"/>
              </a:rPr>
              <a:t>1Januari</a:t>
            </a:r>
          </a:p>
        </p:txBody>
      </p:sp>
      <p:sp>
        <p:nvSpPr>
          <p:cNvPr id="8199" name="TextBox 8"/>
          <p:cNvSpPr txBox="1">
            <a:spLocks noChangeArrowheads="1"/>
          </p:cNvSpPr>
          <p:nvPr/>
        </p:nvSpPr>
        <p:spPr bwMode="auto">
          <a:xfrm>
            <a:off x="800100" y="2009775"/>
            <a:ext cx="12588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id-ID" sz="2800">
                <a:latin typeface="Arial Black" pitchFamily="34" charset="0"/>
              </a:rPr>
              <a:t>2014</a:t>
            </a:r>
          </a:p>
        </p:txBody>
      </p:sp>
      <p:sp>
        <p:nvSpPr>
          <p:cNvPr id="8200" name="TextBox 16"/>
          <p:cNvSpPr txBox="1">
            <a:spLocks noChangeArrowheads="1"/>
          </p:cNvSpPr>
          <p:nvPr/>
        </p:nvSpPr>
        <p:spPr bwMode="auto">
          <a:xfrm>
            <a:off x="3783013" y="2009775"/>
            <a:ext cx="12588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id-ID" sz="2800">
                <a:latin typeface="Arial Black" pitchFamily="34" charset="0"/>
              </a:rPr>
              <a:t>2015</a:t>
            </a:r>
          </a:p>
        </p:txBody>
      </p:sp>
      <p:sp>
        <p:nvSpPr>
          <p:cNvPr id="8201" name="TextBox 17"/>
          <p:cNvSpPr txBox="1">
            <a:spLocks noChangeArrowheads="1"/>
          </p:cNvSpPr>
          <p:nvPr/>
        </p:nvSpPr>
        <p:spPr bwMode="auto">
          <a:xfrm>
            <a:off x="6886575" y="2009775"/>
            <a:ext cx="12588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id-ID" sz="2800">
                <a:latin typeface="Arial Black" pitchFamily="34" charset="0"/>
              </a:rPr>
              <a:t>2016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782888" y="2498725"/>
            <a:ext cx="3360737" cy="1016000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i="1" dirty="0">
                <a:latin typeface="+mn-lt"/>
                <a:cs typeface="+mn-cs"/>
              </a:rPr>
              <a:t>BU </a:t>
            </a:r>
            <a:r>
              <a:rPr lang="en-US" sz="2000" b="1" i="1" dirty="0" err="1">
                <a:latin typeface="+mn-lt"/>
                <a:cs typeface="+mn-cs"/>
              </a:rPr>
              <a:t>Pemerintah</a:t>
            </a:r>
            <a:r>
              <a:rPr lang="en-US" sz="2000" b="1" i="1" dirty="0">
                <a:latin typeface="+mn-lt"/>
                <a:cs typeface="+mn-cs"/>
              </a:rPr>
              <a:t>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i="1" dirty="0">
                <a:latin typeface="+mn-lt"/>
                <a:cs typeface="+mn-cs"/>
              </a:rPr>
              <a:t>BU </a:t>
            </a:r>
            <a:r>
              <a:rPr lang="en-US" sz="2000" b="1" i="1" dirty="0" err="1">
                <a:latin typeface="+mn-lt"/>
                <a:cs typeface="+mn-cs"/>
              </a:rPr>
              <a:t>Swasta</a:t>
            </a:r>
            <a:endParaRPr lang="en-US" sz="2000" b="1" i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latin typeface="+mn-lt"/>
                <a:cs typeface="+mn-cs"/>
              </a:rPr>
              <a:t>     </a:t>
            </a:r>
            <a:r>
              <a:rPr lang="en-US" sz="2000" b="1" i="1" dirty="0" err="1">
                <a:latin typeface="+mn-lt"/>
                <a:cs typeface="+mn-cs"/>
              </a:rPr>
              <a:t>Besar</a:t>
            </a:r>
            <a:r>
              <a:rPr lang="en-US" sz="2000" b="1" i="1" dirty="0">
                <a:latin typeface="+mn-lt"/>
                <a:cs typeface="+mn-cs"/>
              </a:rPr>
              <a:t>, </a:t>
            </a:r>
            <a:r>
              <a:rPr lang="en-US" sz="2000" b="1" i="1" dirty="0" err="1">
                <a:latin typeface="+mn-lt"/>
                <a:cs typeface="+mn-cs"/>
              </a:rPr>
              <a:t>Menengah</a:t>
            </a:r>
            <a:r>
              <a:rPr lang="en-US" sz="2000" b="1" i="1" dirty="0">
                <a:latin typeface="+mn-lt"/>
                <a:cs typeface="+mn-cs"/>
              </a:rPr>
              <a:t>, Kecil</a:t>
            </a:r>
            <a:endParaRPr lang="id-ID" sz="2000" b="1" i="1" dirty="0">
              <a:latin typeface="+mn-lt"/>
              <a:cs typeface="+mn-cs"/>
            </a:endParaRPr>
          </a:p>
        </p:txBody>
      </p:sp>
      <p:sp>
        <p:nvSpPr>
          <p:cNvPr id="8203" name="Rectangle 20"/>
          <p:cNvSpPr>
            <a:spLocks noChangeArrowheads="1"/>
          </p:cNvSpPr>
          <p:nvPr/>
        </p:nvSpPr>
        <p:spPr bwMode="auto">
          <a:xfrm>
            <a:off x="6143625" y="2498725"/>
            <a:ext cx="2706688" cy="40005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altLang="id-ID" sz="2000" b="1" i="1">
                <a:latin typeface="Calibri" pitchFamily="34" charset="0"/>
              </a:rPr>
              <a:t>Usaha Mikro </a:t>
            </a:r>
            <a:endParaRPr lang="id-ID" altLang="id-ID" sz="2000" b="1" i="1">
              <a:latin typeface="Calibri" pitchFamily="34" charset="0"/>
            </a:endParaRPr>
          </a:p>
        </p:txBody>
      </p:sp>
      <p:sp>
        <p:nvSpPr>
          <p:cNvPr id="8204" name="TextBox 12"/>
          <p:cNvSpPr txBox="1">
            <a:spLocks noChangeArrowheads="1"/>
          </p:cNvSpPr>
          <p:nvPr/>
        </p:nvSpPr>
        <p:spPr bwMode="auto">
          <a:xfrm>
            <a:off x="76200" y="5053013"/>
            <a:ext cx="2706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id-ID">
                <a:latin typeface="Calibri" pitchFamily="34" charset="0"/>
              </a:rPr>
              <a:t>* </a:t>
            </a:r>
            <a:r>
              <a:rPr lang="en-US" altLang="id-ID" i="1">
                <a:latin typeface="Calibri" pitchFamily="34" charset="0"/>
              </a:rPr>
              <a:t>Voluntary</a:t>
            </a:r>
          </a:p>
        </p:txBody>
      </p:sp>
      <p:sp>
        <p:nvSpPr>
          <p:cNvPr id="8205" name="TextBox 22"/>
          <p:cNvSpPr txBox="1">
            <a:spLocks noChangeArrowheads="1"/>
          </p:cNvSpPr>
          <p:nvPr/>
        </p:nvSpPr>
        <p:spPr bwMode="auto">
          <a:xfrm>
            <a:off x="492125" y="6229350"/>
            <a:ext cx="12588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id-ID" sz="2800">
                <a:solidFill>
                  <a:srgbClr val="FF0000"/>
                </a:solidFill>
                <a:latin typeface="Arial Black" pitchFamily="34" charset="0"/>
              </a:rPr>
              <a:t>2019</a:t>
            </a:r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1735138" y="6138863"/>
            <a:ext cx="58245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id-ID" sz="2000">
                <a:latin typeface="Verdana" pitchFamily="34" charset="0"/>
              </a:rPr>
              <a:t>Semua masyarakat  </a:t>
            </a:r>
            <a:r>
              <a:rPr lang="en-US" altLang="id-ID" sz="2000">
                <a:solidFill>
                  <a:srgbClr val="FF0000"/>
                </a:solidFill>
                <a:latin typeface="Verdana" pitchFamily="34" charset="0"/>
              </a:rPr>
              <a:t>wajib menjadi peserta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43275" y="1703388"/>
            <a:ext cx="213995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j-lt"/>
                <a:cs typeface="+mn-cs"/>
              </a:rPr>
              <a:t>1Januari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46838" y="1703388"/>
            <a:ext cx="213995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j-lt"/>
                <a:cs typeface="+mn-cs"/>
              </a:rPr>
              <a:t>1Januari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388" y="5864225"/>
            <a:ext cx="213836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j-lt"/>
                <a:cs typeface="+mn-cs"/>
              </a:rPr>
              <a:t>1Januari</a:t>
            </a:r>
          </a:p>
        </p:txBody>
      </p:sp>
      <p:sp>
        <p:nvSpPr>
          <p:cNvPr id="8210" name="Rectangle 1"/>
          <p:cNvSpPr>
            <a:spLocks noChangeArrowheads="1"/>
          </p:cNvSpPr>
          <p:nvPr/>
        </p:nvSpPr>
        <p:spPr bwMode="auto">
          <a:xfrm>
            <a:off x="3316288" y="4775200"/>
            <a:ext cx="56530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id-ID" sz="1600">
                <a:latin typeface="Calibri" pitchFamily="34" charset="0"/>
              </a:rPr>
              <a:t>Setiap orang bukan pekerja  wajib mendaftarkan dirinya dan anggota  keluarganya dengan membayar iuran.</a:t>
            </a:r>
          </a:p>
        </p:txBody>
      </p:sp>
      <p:sp>
        <p:nvSpPr>
          <p:cNvPr id="8211" name="TextBox 43"/>
          <p:cNvSpPr txBox="1">
            <a:spLocks noChangeArrowheads="1"/>
          </p:cNvSpPr>
          <p:nvPr/>
        </p:nvSpPr>
        <p:spPr bwMode="auto">
          <a:xfrm>
            <a:off x="4191000" y="4076700"/>
            <a:ext cx="46593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en-US" sz="4800" b="1">
                <a:solidFill>
                  <a:srgbClr val="FF0000"/>
                </a:solidFill>
                <a:latin typeface="Arial Black" pitchFamily="34" charset="0"/>
              </a:rPr>
              <a:t>*</a:t>
            </a:r>
            <a:r>
              <a:rPr lang="en-US" altLang="en-US" sz="1600" b="1">
                <a:latin typeface="Arial Black" pitchFamily="34" charset="0"/>
              </a:rPr>
              <a:t>Perpres no 111/2013 Pasal 11 ayat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5"/>
          <p:cNvSpPr>
            <a:spLocks noChangeArrowheads="1"/>
          </p:cNvSpPr>
          <p:nvPr/>
        </p:nvSpPr>
        <p:spPr bwMode="auto">
          <a:xfrm>
            <a:off x="381000" y="381000"/>
            <a:ext cx="457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id-ID" sz="2400">
                <a:solidFill>
                  <a:srgbClr val="FF0000"/>
                </a:solidFill>
                <a:latin typeface="Verdana" pitchFamily="34" charset="0"/>
              </a:rPr>
              <a:t>RS Mitra </a:t>
            </a:r>
            <a:r>
              <a:rPr lang="en-US" altLang="id-ID" sz="2400">
                <a:solidFill>
                  <a:srgbClr val="000000"/>
                </a:solidFill>
                <a:latin typeface="Verdana" pitchFamily="34" charset="0"/>
              </a:rPr>
              <a:t>BPJS</a:t>
            </a:r>
            <a:endParaRPr lang="en-US" altLang="id-ID" sz="240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880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3413" y="188913"/>
            <a:ext cx="203517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TextBox 4"/>
          <p:cNvSpPr txBox="1">
            <a:spLocks noChangeArrowheads="1"/>
          </p:cNvSpPr>
          <p:nvPr/>
        </p:nvSpPr>
        <p:spPr bwMode="auto">
          <a:xfrm>
            <a:off x="381000" y="719138"/>
            <a:ext cx="3733800" cy="369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800" dirty="0" err="1">
                <a:latin typeface="+mj-lt"/>
                <a:cs typeface="+mn-cs"/>
              </a:rPr>
              <a:t>Kab</a:t>
            </a:r>
            <a:r>
              <a:rPr lang="en-US" altLang="en-US" sz="1800" dirty="0">
                <a:latin typeface="+mj-lt"/>
                <a:cs typeface="+mn-cs"/>
              </a:rPr>
              <a:t>. </a:t>
            </a:r>
            <a:r>
              <a:rPr lang="id-ID" altLang="en-US" sz="1800" dirty="0" smtClean="0">
                <a:latin typeface="+mj-lt"/>
                <a:cs typeface="+mn-cs"/>
              </a:rPr>
              <a:t>Bantul</a:t>
            </a:r>
            <a:endParaRPr lang="en-US" altLang="en-US" sz="1800" dirty="0">
              <a:latin typeface="+mj-lt"/>
              <a:cs typeface="+mn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90513" y="1295400"/>
          <a:ext cx="8534400" cy="226377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65513"/>
                <a:gridCol w="2017221"/>
                <a:gridCol w="2999523"/>
                <a:gridCol w="1012109"/>
                <a:gridCol w="643494"/>
                <a:gridCol w="1396540"/>
              </a:tblGrid>
              <a:tr h="43637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Black" panose="020B0A04020102020204" pitchFamily="34" charset="0"/>
                        </a:rPr>
                        <a:t>No</a:t>
                      </a:r>
                      <a:endParaRPr lang="id-ID" sz="1400" b="1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34" marB="4573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  <a:latin typeface="Arial Black" panose="020B0A04020102020204" pitchFamily="34" charset="0"/>
                        </a:rPr>
                        <a:t>Nama Fasilitas Kesehatan</a:t>
                      </a:r>
                      <a:endParaRPr lang="id-ID" sz="1400" b="1" i="0" u="none" strike="noStrike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  <a:latin typeface="Arial Black" panose="020B0A04020102020204" pitchFamily="34" charset="0"/>
                        </a:rPr>
                        <a:t>Alamat</a:t>
                      </a:r>
                      <a:endParaRPr lang="id-ID" sz="1400" b="1" i="0" u="none" strike="noStrike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  <a:latin typeface="Arial Black" panose="020B0A04020102020204" pitchFamily="34" charset="0"/>
                        </a:rPr>
                        <a:t>Telepon</a:t>
                      </a:r>
                      <a:endParaRPr lang="id-ID" sz="1400" b="1" i="0" u="none" strike="noStrike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  <a:latin typeface="Arial Black" panose="020B0A04020102020204" pitchFamily="34" charset="0"/>
                        </a:rPr>
                        <a:t>Kelas RS</a:t>
                      </a:r>
                      <a:endParaRPr lang="id-ID" sz="1400" b="1" i="0" u="none" strike="noStrike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Arial Black" panose="020B0A04020102020204" pitchFamily="34" charset="0"/>
                        </a:rPr>
                        <a:t>Kepemilikan</a:t>
                      </a:r>
                      <a:endParaRPr lang="id-ID" sz="1400" b="1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34" marB="45734" anchor="ctr"/>
                </a:tc>
              </a:tr>
              <a:tr h="518258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11</a:t>
                      </a:r>
                    </a:p>
                    <a:p>
                      <a:pPr algn="ctr"/>
                      <a:endParaRPr lang="id-ID" sz="1400" dirty="0" smtClean="0">
                        <a:latin typeface="+mn-lt"/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RSU Griya Mahardhika</a:t>
                      </a:r>
                    </a:p>
                  </a:txBody>
                  <a:tcPr marL="9525" marR="9525" marT="9527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Jl Parangtritis km 4,5 Gg Wijayakusuma Yogyakarta</a:t>
                      </a:r>
                    </a:p>
                  </a:txBody>
                  <a:tcPr marL="9525" marR="9525" marT="952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SWASTA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/>
                </a:tc>
              </a:tr>
              <a:tr h="436379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12</a:t>
                      </a:r>
                      <a:endParaRPr lang="id-ID" sz="1400" dirty="0">
                        <a:latin typeface="+mn-lt"/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RSKB Ring Road Selatan</a:t>
                      </a:r>
                    </a:p>
                  </a:txBody>
                  <a:tcPr marL="9525" marR="9525" marT="9527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Ring road Selatan, Glugo </a:t>
                      </a:r>
                    </a:p>
                  </a:txBody>
                  <a:tcPr marL="9525" marR="9525" marT="952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SWASTA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/>
                </a:tc>
              </a:tr>
              <a:tr h="436379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13</a:t>
                      </a:r>
                      <a:endParaRPr lang="id-ID" sz="1400" dirty="0">
                        <a:latin typeface="+mn-lt"/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Klinik Hemodialisis Nitipuran</a:t>
                      </a:r>
                    </a:p>
                  </a:txBody>
                  <a:tcPr marL="9525" marR="9525" marT="9527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Jl Nitipuran Yogyakarta</a:t>
                      </a:r>
                    </a:p>
                  </a:txBody>
                  <a:tcPr marL="9525" marR="9525" marT="952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KLINIK</a:t>
                      </a:r>
                      <a:r>
                        <a:rPr lang="id-ID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UTAMA HD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/>
                </a:tc>
              </a:tr>
              <a:tr h="436379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14</a:t>
                      </a:r>
                      <a:endParaRPr lang="id-ID" sz="1400" dirty="0">
                        <a:latin typeface="+mn-lt"/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Klinik Utama Bedah Adelia</a:t>
                      </a:r>
                    </a:p>
                  </a:txBody>
                  <a:tcPr marL="9525" marR="9525" marT="9527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Donoloyo IA Krobokan Tamanan Banguntapan Bantul </a:t>
                      </a:r>
                    </a:p>
                  </a:txBody>
                  <a:tcPr marL="9525" marR="9525" marT="952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KLINIK UTAMA SWASTA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5"/>
          <p:cNvSpPr>
            <a:spLocks noChangeArrowheads="1"/>
          </p:cNvSpPr>
          <p:nvPr/>
        </p:nvSpPr>
        <p:spPr bwMode="auto">
          <a:xfrm>
            <a:off x="381000" y="381000"/>
            <a:ext cx="457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id-ID" sz="2400">
                <a:solidFill>
                  <a:srgbClr val="FF0000"/>
                </a:solidFill>
                <a:latin typeface="Verdana" pitchFamily="34" charset="0"/>
              </a:rPr>
              <a:t>RS Mitra </a:t>
            </a:r>
            <a:r>
              <a:rPr lang="en-US" altLang="id-ID" sz="2400">
                <a:solidFill>
                  <a:srgbClr val="000000"/>
                </a:solidFill>
                <a:latin typeface="Verdana" pitchFamily="34" charset="0"/>
              </a:rPr>
              <a:t>BPJS</a:t>
            </a:r>
            <a:endParaRPr lang="en-US" altLang="id-ID" sz="240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890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3413" y="188913"/>
            <a:ext cx="203517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TextBox 4"/>
          <p:cNvSpPr txBox="1">
            <a:spLocks noChangeArrowheads="1"/>
          </p:cNvSpPr>
          <p:nvPr/>
        </p:nvSpPr>
        <p:spPr bwMode="auto">
          <a:xfrm>
            <a:off x="381000" y="719138"/>
            <a:ext cx="3733800" cy="369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800" dirty="0" err="1">
                <a:latin typeface="+mn-lt"/>
                <a:cs typeface="+mn-cs"/>
              </a:rPr>
              <a:t>Kab</a:t>
            </a:r>
            <a:r>
              <a:rPr lang="en-US" altLang="en-US" sz="1800" dirty="0">
                <a:latin typeface="+mn-lt"/>
                <a:cs typeface="+mn-cs"/>
              </a:rPr>
              <a:t>. </a:t>
            </a:r>
            <a:r>
              <a:rPr lang="en-US" altLang="en-US" sz="1800" dirty="0" err="1">
                <a:latin typeface="+mn-lt"/>
                <a:cs typeface="+mn-cs"/>
              </a:rPr>
              <a:t>Kulon</a:t>
            </a:r>
            <a:r>
              <a:rPr lang="en-US" altLang="en-US" sz="1800" dirty="0">
                <a:latin typeface="+mn-lt"/>
                <a:cs typeface="+mn-cs"/>
              </a:rPr>
              <a:t> </a:t>
            </a:r>
            <a:r>
              <a:rPr lang="en-US" altLang="en-US" sz="1800" dirty="0" err="1">
                <a:latin typeface="+mn-lt"/>
                <a:cs typeface="+mn-cs"/>
              </a:rPr>
              <a:t>Progo</a:t>
            </a:r>
            <a:endParaRPr lang="en-US" altLang="en-US" sz="1800" dirty="0">
              <a:latin typeface="+mn-lt"/>
              <a:cs typeface="+mn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33400" y="1371600"/>
          <a:ext cx="7772400" cy="320992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77139"/>
                <a:gridCol w="2042055"/>
                <a:gridCol w="1798806"/>
                <a:gridCol w="1295400"/>
                <a:gridCol w="690880"/>
                <a:gridCol w="1468120"/>
              </a:tblGrid>
              <a:tr h="572104"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latin typeface="Arial Black" panose="020B0A04020102020204" pitchFamily="34" charset="0"/>
                        </a:rPr>
                        <a:t>N</a:t>
                      </a:r>
                      <a:r>
                        <a:rPr lang="en-US" sz="1400" dirty="0" smtClean="0">
                          <a:latin typeface="Arial Black" panose="020B0A04020102020204" pitchFamily="34" charset="0"/>
                        </a:rPr>
                        <a:t>o</a:t>
                      </a:r>
                      <a:endParaRPr lang="id-ID" sz="1400" b="1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  <a:latin typeface="Arial Black" panose="020B0A04020102020204" pitchFamily="34" charset="0"/>
                        </a:rPr>
                        <a:t>Nama Fasilitas Kesehatan</a:t>
                      </a:r>
                      <a:endParaRPr lang="id-ID" sz="1400" b="1" i="0" u="none" strike="noStrike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  <a:latin typeface="Arial Black" panose="020B0A04020102020204" pitchFamily="34" charset="0"/>
                        </a:rPr>
                        <a:t>Alamat</a:t>
                      </a:r>
                      <a:endParaRPr lang="id-ID" sz="1400" b="1" i="0" u="none" strike="noStrike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  <a:latin typeface="Arial Black" panose="020B0A04020102020204" pitchFamily="34" charset="0"/>
                        </a:rPr>
                        <a:t>Telepon</a:t>
                      </a:r>
                      <a:endParaRPr lang="id-ID" sz="1400" b="1" i="0" u="none" strike="noStrike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  <a:latin typeface="Arial Black" panose="020B0A04020102020204" pitchFamily="34" charset="0"/>
                        </a:rPr>
                        <a:t>Kelas RS</a:t>
                      </a:r>
                      <a:endParaRPr lang="id-ID" sz="1400" b="1" i="0" u="none" strike="noStrike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Arial Black" panose="020B0A04020102020204" pitchFamily="34" charset="0"/>
                        </a:rPr>
                        <a:t>Kepemilikan</a:t>
                      </a:r>
                      <a:endParaRPr lang="id-ID" sz="1400" b="1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26" marB="45726" anchor="ctr"/>
                </a:tc>
              </a:tr>
              <a:tr h="578962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1</a:t>
                      </a:r>
                      <a:endParaRPr lang="id-ID" sz="1400" dirty="0">
                        <a:latin typeface="+mn-lt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</a:rPr>
                        <a:t>RSUD WATES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 dirty="0">
                          <a:effectLst/>
                        </a:rPr>
                        <a:t>Jl.Tentara Pelajar KM. 1 No.5 Kulon Progo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</a:rPr>
                        <a:t>0274-773169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</a:rPr>
                        <a:t>B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 smtClean="0">
                          <a:effectLst/>
                        </a:rPr>
                        <a:t>PEMERINTAH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 anchor="ctr"/>
                </a:tc>
              </a:tr>
              <a:tr h="578962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2</a:t>
                      </a:r>
                      <a:endParaRPr lang="id-ID" sz="1400" dirty="0">
                        <a:latin typeface="+mn-lt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RSKB Kharisma Paramedika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Jl Khudori no 34, Wates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</a:rPr>
                        <a:t>0274-774633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</a:rPr>
                        <a:t>D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 smtClean="0">
                          <a:effectLst/>
                        </a:rPr>
                        <a:t>KHUSUS</a:t>
                      </a:r>
                    </a:p>
                    <a:p>
                      <a:pPr algn="ctr" fontAlgn="b"/>
                      <a:endParaRPr lang="id-ID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 anchor="ctr"/>
                </a:tc>
              </a:tr>
              <a:tr h="861094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3</a:t>
                      </a:r>
                      <a:endParaRPr lang="id-ID" sz="1400" dirty="0">
                        <a:latin typeface="+mn-lt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RSKB, BP &amp; RB Rizki Amalia Medika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</a:rPr>
                        <a:t>JL BROSOT - WATES KM 5 JOGAHAN BUMIREJO LENDAH KULON PROGO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</a:rPr>
                        <a:t>0274-945422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</a:rPr>
                        <a:t>D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 smtClean="0">
                          <a:effectLst/>
                        </a:rPr>
                        <a:t>KHUSUS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 anchor="ctr"/>
                </a:tc>
              </a:tr>
              <a:tr h="618804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>
                          <a:latin typeface="+mn-lt"/>
                        </a:rPr>
                        <a:t>4</a:t>
                      </a:r>
                      <a:endParaRPr lang="id-ID" sz="1400" dirty="0">
                        <a:latin typeface="+mn-lt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RSU Rizki Amalia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Jl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Wates-Purworejo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km 10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Purworejo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SWASTA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5"/>
          <p:cNvSpPr>
            <a:spLocks noChangeArrowheads="1"/>
          </p:cNvSpPr>
          <p:nvPr/>
        </p:nvSpPr>
        <p:spPr bwMode="auto">
          <a:xfrm>
            <a:off x="381000" y="381000"/>
            <a:ext cx="457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id-ID" sz="2400">
                <a:solidFill>
                  <a:srgbClr val="FF0000"/>
                </a:solidFill>
                <a:latin typeface="Verdana" pitchFamily="34" charset="0"/>
              </a:rPr>
              <a:t>RS Mitra </a:t>
            </a:r>
            <a:r>
              <a:rPr lang="en-US" altLang="id-ID" sz="2400">
                <a:solidFill>
                  <a:srgbClr val="000000"/>
                </a:solidFill>
                <a:latin typeface="Verdana" pitchFamily="34" charset="0"/>
              </a:rPr>
              <a:t>BPJS</a:t>
            </a:r>
            <a:endParaRPr lang="en-US" altLang="id-ID" sz="240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901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3413" y="188913"/>
            <a:ext cx="203517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TextBox 4"/>
          <p:cNvSpPr txBox="1">
            <a:spLocks noChangeArrowheads="1"/>
          </p:cNvSpPr>
          <p:nvPr/>
        </p:nvSpPr>
        <p:spPr bwMode="auto">
          <a:xfrm>
            <a:off x="381000" y="719138"/>
            <a:ext cx="3733800" cy="369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800" dirty="0" err="1">
                <a:latin typeface="+mn-lt"/>
                <a:cs typeface="+mn-cs"/>
              </a:rPr>
              <a:t>Kab</a:t>
            </a:r>
            <a:r>
              <a:rPr lang="en-US" altLang="en-US" sz="1800" dirty="0">
                <a:latin typeface="+mn-lt"/>
                <a:cs typeface="+mn-cs"/>
              </a:rPr>
              <a:t>. </a:t>
            </a:r>
            <a:r>
              <a:rPr lang="en-US" altLang="en-US" sz="1800" dirty="0" err="1">
                <a:latin typeface="+mn-lt"/>
                <a:cs typeface="+mn-cs"/>
              </a:rPr>
              <a:t>Gunung</a:t>
            </a:r>
            <a:r>
              <a:rPr lang="en-US" altLang="en-US" sz="1800" dirty="0">
                <a:latin typeface="+mn-lt"/>
                <a:cs typeface="+mn-cs"/>
              </a:rPr>
              <a:t> </a:t>
            </a:r>
            <a:r>
              <a:rPr lang="en-US" altLang="en-US" sz="1800" dirty="0" err="1">
                <a:latin typeface="+mn-lt"/>
                <a:cs typeface="+mn-cs"/>
              </a:rPr>
              <a:t>Kidul</a:t>
            </a:r>
            <a:endParaRPr lang="en-US" altLang="en-US" sz="1800" dirty="0">
              <a:latin typeface="+mn-lt"/>
              <a:cs typeface="+mn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57200" y="1524000"/>
          <a:ext cx="8153400" cy="244316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46003"/>
                <a:gridCol w="2117979"/>
                <a:gridCol w="2289018"/>
                <a:gridCol w="990600"/>
                <a:gridCol w="685800"/>
                <a:gridCol w="1524000"/>
              </a:tblGrid>
              <a:tr h="60715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Black" panose="020B0A04020102020204" pitchFamily="34" charset="0"/>
                        </a:rPr>
                        <a:t>No</a:t>
                      </a:r>
                      <a:endParaRPr lang="id-ID" sz="1400" b="1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  <a:latin typeface="Arial Black" panose="020B0A04020102020204" pitchFamily="34" charset="0"/>
                        </a:rPr>
                        <a:t>Nama Fasilitas Kesehatan</a:t>
                      </a:r>
                      <a:endParaRPr lang="id-ID" sz="1400" b="1" i="0" u="none" strike="noStrike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  <a:latin typeface="Arial Black" panose="020B0A04020102020204" pitchFamily="34" charset="0"/>
                        </a:rPr>
                        <a:t>Alamat</a:t>
                      </a:r>
                      <a:endParaRPr lang="id-ID" sz="1400" b="1" i="0" u="none" strike="noStrike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  <a:latin typeface="Arial Black" panose="020B0A04020102020204" pitchFamily="34" charset="0"/>
                        </a:rPr>
                        <a:t>Telepon</a:t>
                      </a:r>
                      <a:endParaRPr lang="id-ID" sz="1400" b="1" i="0" u="none" strike="noStrike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  <a:latin typeface="Arial Black" panose="020B0A04020102020204" pitchFamily="34" charset="0"/>
                        </a:rPr>
                        <a:t>Kelas RS</a:t>
                      </a:r>
                      <a:endParaRPr lang="id-ID" sz="1400" b="1" i="0" u="none" strike="noStrike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Arial Black" panose="020B0A04020102020204" pitchFamily="34" charset="0"/>
                        </a:rPr>
                        <a:t>Kepemilikan</a:t>
                      </a:r>
                      <a:endParaRPr lang="id-ID" sz="1400" b="1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18" marB="45718" anchor="ctr"/>
                </a:tc>
              </a:tr>
              <a:tr h="607152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1</a:t>
                      </a:r>
                      <a:endParaRPr lang="id-ID" sz="1400" dirty="0"/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</a:rPr>
                        <a:t>RSUD WONOSARI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 dirty="0">
                          <a:effectLst/>
                        </a:rPr>
                        <a:t>Jl.Taman Bhakti No.6 Wonosari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</a:rPr>
                        <a:t>0274-391007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</a:rPr>
                        <a:t>C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 smtClean="0">
                          <a:effectLst/>
                        </a:rPr>
                        <a:t>PEMERINTAH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14430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2</a:t>
                      </a:r>
                      <a:endParaRPr lang="id-ID" sz="1400" dirty="0"/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RS Nur Rohmah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</a:rPr>
                        <a:t>Jl. Wonosari - Yogya, Gading Gunung Kidul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</a:rPr>
                        <a:t>0274-394574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</a:rPr>
                        <a:t>D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 smtClean="0">
                          <a:effectLst/>
                        </a:rPr>
                        <a:t>SWASTA</a:t>
                      </a:r>
                      <a:endParaRPr lang="id-ID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14430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3</a:t>
                      </a:r>
                      <a:endParaRPr lang="id-ID" sz="1400" dirty="0"/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 Panti Rahayu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</a:rPr>
                        <a:t>D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 smtClean="0">
                          <a:effectLst/>
                        </a:rPr>
                        <a:t>SWASTA</a:t>
                      </a:r>
                      <a:endParaRPr lang="id-ID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900" y="1196975"/>
            <a:ext cx="8712200" cy="535463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2416175" algn="l"/>
              </a:tabLst>
              <a:defRPr/>
            </a:pPr>
            <a:r>
              <a:rPr lang="fi-FI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pelayanan kesehatan yang dilakukan </a:t>
            </a:r>
            <a:r>
              <a:rPr lang="fi-FI" sz="1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tanpa melalui</a:t>
            </a:r>
            <a:r>
              <a:rPr lang="id-ID" sz="1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prosedur </a:t>
            </a:r>
            <a:r>
              <a:rPr lang="it-IT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sebagaimana diatur dalam peraturan yang</a:t>
            </a:r>
            <a:r>
              <a:rPr lang="id-ID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berlaku;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2416175" algn="l"/>
              </a:tabLst>
              <a:defRPr/>
            </a:pPr>
            <a:r>
              <a:rPr lang="id-ID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pelayanan kesehatan yang dilakukan </a:t>
            </a:r>
            <a:r>
              <a:rPr lang="id-ID" sz="1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Fasilitas Kesehatan yang tidak bekerjasama</a:t>
            </a:r>
            <a:r>
              <a:rPr lang="id-ID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dengan BPJS Kesehatan, kecuali dalam keadaan darurat;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2416175" algn="l"/>
              </a:tabLst>
              <a:defRPr/>
            </a:pPr>
            <a:r>
              <a:rPr lang="id-ID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pelayanan kesehatan yang telah dijamin oleh program </a:t>
            </a:r>
            <a:r>
              <a:rPr lang="fi-FI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jaminan </a:t>
            </a:r>
            <a:r>
              <a:rPr lang="fi-FI" sz="1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kecelakaan kerja </a:t>
            </a:r>
            <a:r>
              <a:rPr lang="fi-FI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terhadap penyakit atau</a:t>
            </a:r>
            <a:r>
              <a:rPr lang="id-ID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cedera akibat kecelakaan kerja atau hubungan kerja;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2416175" algn="l"/>
              </a:tabLst>
              <a:defRPr/>
            </a:pPr>
            <a:r>
              <a:rPr lang="id-ID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Pelayanan Kesehatan yang dijamin oleh program </a:t>
            </a:r>
            <a:r>
              <a:rPr lang="id-ID" sz="1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kecelakaan lalu lintas </a:t>
            </a:r>
            <a:r>
              <a:rPr lang="id-ID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 besifat wajib sampai nilai yang ditanggung oleh program jaminan kecelakaan lalu lintas.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2416175" algn="l"/>
              </a:tabLst>
              <a:defRPr/>
            </a:pPr>
            <a:r>
              <a:rPr lang="id-ID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pelayanan kesehatan yang dilakukan di </a:t>
            </a:r>
            <a:r>
              <a:rPr lang="id-ID" sz="1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luar negeri</a:t>
            </a:r>
            <a:r>
              <a:rPr lang="id-ID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2416175" algn="l"/>
              </a:tabLst>
              <a:defRPr/>
            </a:pPr>
            <a:r>
              <a:rPr lang="fi-FI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pelayanan kesehatan untuk tujuan </a:t>
            </a:r>
            <a:r>
              <a:rPr lang="fi-FI" sz="1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estetik</a:t>
            </a:r>
            <a:r>
              <a:rPr lang="fi-FI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id-ID" sz="1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2416175" algn="l"/>
              </a:tabLst>
              <a:defRPr/>
            </a:pPr>
            <a:r>
              <a:rPr lang="id-ID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pelayanan untuk mengatasi </a:t>
            </a:r>
            <a:r>
              <a:rPr lang="id-ID" sz="1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infertilitas</a:t>
            </a:r>
            <a:r>
              <a:rPr lang="id-ID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2416175" algn="l"/>
              </a:tabLst>
              <a:defRPr/>
            </a:pPr>
            <a:r>
              <a:rPr lang="id-ID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Pelayanan </a:t>
            </a:r>
            <a:r>
              <a:rPr lang="id-ID" sz="1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meratakan gigi </a:t>
            </a:r>
            <a:r>
              <a:rPr lang="id-ID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(ortodonsi);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2416175" algn="l"/>
              </a:tabLst>
              <a:defRPr/>
            </a:pPr>
            <a:r>
              <a:rPr lang="id-ID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gangguan kesehatan/penyakit akibat ketergantungan obat dan/atau alkohol;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2416175" algn="l"/>
              </a:tabLst>
              <a:defRPr/>
            </a:pPr>
            <a:r>
              <a:rPr lang="id-ID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gangguan kesehatan akibat sengaja </a:t>
            </a:r>
            <a:r>
              <a:rPr lang="id-ID" sz="1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menyakiti diri </a:t>
            </a:r>
            <a:r>
              <a:rPr lang="nn-NO" sz="1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sendiri</a:t>
            </a:r>
            <a:r>
              <a:rPr lang="nn-NO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atau akibat melakukan hobi yang</a:t>
            </a:r>
            <a:r>
              <a:rPr lang="id-ID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membahayakan diri sendiri;</a:t>
            </a:r>
          </a:p>
        </p:txBody>
      </p:sp>
      <p:sp>
        <p:nvSpPr>
          <p:cNvPr id="91139" name="TextBox 7"/>
          <p:cNvSpPr txBox="1">
            <a:spLocks noChangeArrowheads="1"/>
          </p:cNvSpPr>
          <p:nvPr/>
        </p:nvSpPr>
        <p:spPr bwMode="auto">
          <a:xfrm>
            <a:off x="7042150" y="6565900"/>
            <a:ext cx="22082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altLang="en-US" sz="1400">
                <a:solidFill>
                  <a:srgbClr val="FFFFFF"/>
                </a:solidFill>
                <a:latin typeface="Calibri" pitchFamily="34" charset="0"/>
              </a:rPr>
              <a:t>www.bpjs-kesehatan.go.id</a:t>
            </a:r>
          </a:p>
        </p:txBody>
      </p:sp>
      <p:sp>
        <p:nvSpPr>
          <p:cNvPr id="91140" name="TextBox 4"/>
          <p:cNvSpPr txBox="1">
            <a:spLocks noChangeArrowheads="1"/>
          </p:cNvSpPr>
          <p:nvPr/>
        </p:nvSpPr>
        <p:spPr bwMode="auto">
          <a:xfrm>
            <a:off x="304800" y="442913"/>
            <a:ext cx="8534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>
                <a:latin typeface="Verdana" pitchFamily="34" charset="0"/>
              </a:rPr>
              <a:t>Kondisi </a:t>
            </a:r>
            <a:r>
              <a:rPr lang="en-US" altLang="en-US" sz="2400">
                <a:solidFill>
                  <a:srgbClr val="FF0000"/>
                </a:solidFill>
                <a:latin typeface="Verdana" pitchFamily="34" charset="0"/>
              </a:rPr>
              <a:t>Yang Tidak Dijamin</a:t>
            </a:r>
          </a:p>
        </p:txBody>
      </p:sp>
      <p:pic>
        <p:nvPicPr>
          <p:cNvPr id="9114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3413" y="188913"/>
            <a:ext cx="203517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258763" y="1404938"/>
            <a:ext cx="8712200" cy="389413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 startAt="11"/>
              <a:defRPr/>
            </a:pPr>
            <a:r>
              <a:rPr lang="id-ID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pengobatan </a:t>
            </a:r>
            <a:r>
              <a:rPr lang="id-ID" sz="1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komplementer</a:t>
            </a:r>
            <a:r>
              <a:rPr lang="id-ID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alternatif dan tradisional, </a:t>
            </a:r>
            <a:r>
              <a:rPr lang="en-US" sz="1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termasuk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akupuntur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shin she, chiropractic, yang</a:t>
            </a:r>
            <a:r>
              <a:rPr lang="id-ID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belum dinyatakan efektif berdasarkan penilaian</a:t>
            </a:r>
            <a:r>
              <a:rPr lang="id-ID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teknologi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kesehatan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(health technology assessment);</a:t>
            </a:r>
            <a:endParaRPr lang="id-ID" sz="1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 startAt="11"/>
              <a:defRPr/>
            </a:pPr>
            <a:r>
              <a:rPr lang="id-ID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pengobatan dan tindakan medis yang dikategorikan sebagai </a:t>
            </a:r>
            <a:r>
              <a:rPr lang="id-ID" sz="1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percobaan</a:t>
            </a:r>
            <a:r>
              <a:rPr lang="id-ID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(eksperimen);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 startAt="11"/>
              <a:defRPr/>
            </a:pPr>
            <a:r>
              <a:rPr lang="id-ID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i-FI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 kontrasepsi, kosmetik, makanan bayi, dan susu;</a:t>
            </a:r>
            <a:endParaRPr lang="id-ID" sz="1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 startAt="11"/>
              <a:defRPr/>
            </a:pPr>
            <a:r>
              <a:rPr lang="fi-FI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perbekalan kesehatan rumah tangga;</a:t>
            </a:r>
            <a:endParaRPr lang="id-ID" sz="1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 startAt="11"/>
              <a:defRPr/>
            </a:pPr>
            <a:r>
              <a:rPr lang="fi-FI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pelayanan kesehatan akibat </a:t>
            </a:r>
            <a:r>
              <a:rPr lang="fi-FI" sz="1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bencana</a:t>
            </a:r>
            <a:r>
              <a:rPr lang="fi-FI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pada masa</a:t>
            </a:r>
            <a:r>
              <a:rPr lang="id-ID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tanggap darurat, kejadian luar biasa/wabah;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 startAt="11"/>
              <a:defRPr/>
            </a:pPr>
            <a:r>
              <a:rPr lang="id-ID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biaya pelayanan kesehatan pada kejadian </a:t>
            </a:r>
            <a:r>
              <a:rPr lang="id-ID" sz="1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 diharapkan yang dapat dicegah </a:t>
            </a:r>
            <a:r>
              <a:rPr lang="id-ID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d-ID" sz="1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preventable adverse events</a:t>
            </a:r>
            <a:r>
              <a:rPr lang="id-ID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 dan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 startAt="11"/>
              <a:defRPr/>
            </a:pPr>
            <a:r>
              <a:rPr lang="sv-SE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biaya pelayanan lainnya yang tidak ada hubungan</a:t>
            </a:r>
            <a:r>
              <a:rPr lang="id-ID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 Manfaat Jaminan Kesehatan yang diberikan.</a:t>
            </a:r>
            <a:endParaRPr lang="id-ID" sz="1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63" name="TextBox 8"/>
          <p:cNvSpPr txBox="1">
            <a:spLocks noChangeArrowheads="1"/>
          </p:cNvSpPr>
          <p:nvPr/>
        </p:nvSpPr>
        <p:spPr bwMode="auto">
          <a:xfrm>
            <a:off x="7042150" y="6565900"/>
            <a:ext cx="22082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altLang="en-US" sz="1400">
                <a:solidFill>
                  <a:srgbClr val="FFFFFF"/>
                </a:solidFill>
                <a:latin typeface="Calibri" pitchFamily="34" charset="0"/>
              </a:rPr>
              <a:t>www.bpjs-kesehatan.go.id</a:t>
            </a:r>
          </a:p>
        </p:txBody>
      </p:sp>
      <p:sp>
        <p:nvSpPr>
          <p:cNvPr id="92164" name="TextBox 4"/>
          <p:cNvSpPr txBox="1">
            <a:spLocks noChangeArrowheads="1"/>
          </p:cNvSpPr>
          <p:nvPr/>
        </p:nvSpPr>
        <p:spPr bwMode="auto">
          <a:xfrm>
            <a:off x="304800" y="442913"/>
            <a:ext cx="8534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>
                <a:latin typeface="Verdana" pitchFamily="34" charset="0"/>
              </a:rPr>
              <a:t>Kondisi </a:t>
            </a:r>
            <a:r>
              <a:rPr lang="en-US" altLang="en-US" sz="2400">
                <a:solidFill>
                  <a:srgbClr val="FF0000"/>
                </a:solidFill>
                <a:latin typeface="Verdana" pitchFamily="34" charset="0"/>
              </a:rPr>
              <a:t>Yang Tidak Dijamin</a:t>
            </a:r>
          </a:p>
        </p:txBody>
      </p:sp>
      <p:pic>
        <p:nvPicPr>
          <p:cNvPr id="9216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3413" y="188913"/>
            <a:ext cx="203517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2" descr="circuler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620713" y="1082675"/>
            <a:ext cx="46799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1" name="TextBox 2"/>
          <p:cNvSpPr txBox="1">
            <a:spLocks noChangeArrowheads="1"/>
          </p:cNvSpPr>
          <p:nvPr/>
        </p:nvSpPr>
        <p:spPr bwMode="auto">
          <a:xfrm>
            <a:off x="611188" y="2349500"/>
            <a:ext cx="7993062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id-ID" sz="2800" b="1" i="1">
                <a:solidFill>
                  <a:srgbClr val="000000"/>
                </a:solidFill>
              </a:rPr>
              <a:t>Coordination of Benefit </a:t>
            </a:r>
            <a:r>
              <a:rPr lang="en-US" altLang="id-ID" sz="2800" b="1">
                <a:solidFill>
                  <a:srgbClr val="000000"/>
                </a:solidFill>
              </a:rPr>
              <a:t>(COB) adalah suatu proses dimana </a:t>
            </a:r>
            <a:r>
              <a:rPr lang="en-US" altLang="id-ID" sz="2800" b="1">
                <a:solidFill>
                  <a:srgbClr val="FF0000"/>
                </a:solidFill>
              </a:rPr>
              <a:t>dua atau lebih penang</a:t>
            </a:r>
            <a:r>
              <a:rPr lang="id-ID" altLang="id-ID" sz="2800" b="1">
                <a:solidFill>
                  <a:srgbClr val="FF0000"/>
                </a:solidFill>
              </a:rPr>
              <a:t>g</a:t>
            </a:r>
            <a:r>
              <a:rPr lang="en-US" altLang="id-ID" sz="2800" b="1">
                <a:solidFill>
                  <a:srgbClr val="FF0000"/>
                </a:solidFill>
              </a:rPr>
              <a:t>ung  </a:t>
            </a:r>
            <a:r>
              <a:rPr lang="en-US" altLang="id-ID" sz="2800" b="1">
                <a:solidFill>
                  <a:srgbClr val="000000"/>
                </a:solidFill>
              </a:rPr>
              <a:t>(</a:t>
            </a:r>
            <a:r>
              <a:rPr lang="en-US" altLang="id-ID" sz="2800" b="1" i="1">
                <a:solidFill>
                  <a:srgbClr val="000000"/>
                </a:solidFill>
              </a:rPr>
              <a:t>payer</a:t>
            </a:r>
            <a:r>
              <a:rPr lang="en-US" altLang="id-ID" sz="2800" b="1">
                <a:solidFill>
                  <a:srgbClr val="000000"/>
                </a:solidFill>
              </a:rPr>
              <a:t>) yang menanggung </a:t>
            </a:r>
            <a:r>
              <a:rPr lang="en-US" altLang="id-ID" sz="2800" b="1">
                <a:solidFill>
                  <a:srgbClr val="FF0000"/>
                </a:solidFill>
              </a:rPr>
              <a:t>orang yang sama </a:t>
            </a:r>
            <a:r>
              <a:rPr lang="en-US" altLang="id-ID" sz="2800" b="1">
                <a:solidFill>
                  <a:srgbClr val="000000"/>
                </a:solidFill>
              </a:rPr>
              <a:t>untuk benefit asuransi kesehatan </a:t>
            </a:r>
            <a:r>
              <a:rPr lang="sv-SE" altLang="id-ID" sz="2800" b="1">
                <a:solidFill>
                  <a:srgbClr val="000000"/>
                </a:solidFill>
              </a:rPr>
              <a:t>yang sama, </a:t>
            </a:r>
            <a:r>
              <a:rPr lang="sv-SE" altLang="id-ID" sz="2800" b="1">
                <a:solidFill>
                  <a:srgbClr val="FF0000"/>
                </a:solidFill>
              </a:rPr>
              <a:t>membatasi total benefit </a:t>
            </a:r>
            <a:r>
              <a:rPr lang="sv-SE" altLang="id-ID" sz="2800" b="1">
                <a:solidFill>
                  <a:srgbClr val="000000"/>
                </a:solidFill>
              </a:rPr>
              <a:t>dalam jumlah tertentu yang tidak melebihi </a:t>
            </a:r>
            <a:r>
              <a:rPr lang="en-US" altLang="id-ID" sz="2800" b="1">
                <a:solidFill>
                  <a:srgbClr val="000000"/>
                </a:solidFill>
              </a:rPr>
              <a:t>jumlah pelayanan kesehatan yang dibiayakan.</a:t>
            </a:r>
            <a:endParaRPr lang="en-US" altLang="id-ID" sz="2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4212" name="TextBox 6"/>
          <p:cNvSpPr txBox="1">
            <a:spLocks noChangeArrowheads="1"/>
          </p:cNvSpPr>
          <p:nvPr/>
        </p:nvSpPr>
        <p:spPr bwMode="auto">
          <a:xfrm>
            <a:off x="1225550" y="1149350"/>
            <a:ext cx="33543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id-ID" sz="4000" b="1">
                <a:solidFill>
                  <a:srgbClr val="000000"/>
                </a:solidFill>
                <a:latin typeface="Century Gothic" pitchFamily="34" charset="0"/>
              </a:rPr>
              <a:t>Definisi COB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4E7EC"/>
              </a:clrFrom>
              <a:clrTo>
                <a:srgbClr val="E4E7EC">
                  <a:alpha val="0"/>
                </a:srgbClr>
              </a:clrTo>
            </a:clrChange>
          </a:blip>
          <a:srcRect l="27208" r="35049" b="74931"/>
          <a:stretch>
            <a:fillRect/>
          </a:stretch>
        </p:blipFill>
        <p:spPr bwMode="auto">
          <a:xfrm>
            <a:off x="6875463" y="188913"/>
            <a:ext cx="1978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4EC87-1AC8-4DB7-A406-B37332ED9C05}" type="slidenum">
              <a:rPr lang="en-US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3"/>
          <p:cNvSpPr>
            <a:spLocks noChangeArrowheads="1"/>
          </p:cNvSpPr>
          <p:nvPr/>
        </p:nvSpPr>
        <p:spPr bwMode="auto">
          <a:xfrm>
            <a:off x="179388" y="1412875"/>
            <a:ext cx="4537075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en-US" altLang="en-US"/>
              <a:t>PT Asuransi Sinar Mas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altLang="en-US"/>
              <a:t>PT Asuransi Mitra Maparya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altLang="en-US"/>
              <a:t>PT Asuransi Tugu Mandiri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altLang="en-US"/>
              <a:t>PT Asuransi AXA Mandiri Financial Service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altLang="en-US"/>
              <a:t>PT Asuransi AXA Financial Indonesia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altLang="en-US"/>
              <a:t>PT Lippo General Insurance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altLang="en-US"/>
              <a:t>PT Inhealth.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altLang="en-US"/>
              <a:t>PT Avrist Assurance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altLang="en-US"/>
              <a:t>PT Arthagraha General Insurance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altLang="en-US"/>
              <a:t>PT Asuransi Astra Buana</a:t>
            </a:r>
          </a:p>
          <a:p>
            <a:pPr marL="342900" indent="-342900">
              <a:buFont typeface="Calibri" pitchFamily="34" charset="0"/>
              <a:buAutoNum type="arabicPeriod" startAt="11"/>
            </a:pPr>
            <a:r>
              <a:rPr lang="en-US" altLang="en-US"/>
              <a:t>PT Asuransi Umum Mega</a:t>
            </a:r>
          </a:p>
          <a:p>
            <a:pPr marL="342900" indent="-342900">
              <a:buFont typeface="Calibri" pitchFamily="34" charset="0"/>
              <a:buAutoNum type="arabicPeriod" startAt="11"/>
            </a:pPr>
            <a:r>
              <a:rPr lang="en-US" altLang="en-US"/>
              <a:t>PT Asuransi Jiwa Central Asia Raya</a:t>
            </a:r>
          </a:p>
          <a:p>
            <a:pPr marL="342900" indent="-342900">
              <a:buFont typeface="Calibri" pitchFamily="34" charset="0"/>
              <a:buAutoNum type="arabicPeriod" startAt="11"/>
            </a:pPr>
            <a:r>
              <a:rPr lang="en-US" altLang="en-US"/>
              <a:t>PT Asuransi Takaful Keluarga</a:t>
            </a:r>
          </a:p>
          <a:p>
            <a:pPr marL="342900" indent="-342900">
              <a:buFont typeface="Calibri" pitchFamily="34" charset="0"/>
              <a:buAutoNum type="arabicPeriod" startAt="11"/>
            </a:pPr>
            <a:r>
              <a:rPr lang="en-US" altLang="en-US"/>
              <a:t>PT Asuransi Bina Dana Arta</a:t>
            </a:r>
          </a:p>
          <a:p>
            <a:pPr marL="342900" indent="-342900">
              <a:buFont typeface="Calibri" pitchFamily="34" charset="0"/>
              <a:buAutoNum type="arabicPeriod" startAt="11"/>
            </a:pPr>
            <a:r>
              <a:rPr lang="en-US" altLang="en-US"/>
              <a:t>PT Asuransi Jiwasraya</a:t>
            </a:r>
          </a:p>
        </p:txBody>
      </p:sp>
      <p:sp>
        <p:nvSpPr>
          <p:cNvPr id="5" name="Rectangle 4"/>
          <p:cNvSpPr/>
          <p:nvPr/>
        </p:nvSpPr>
        <p:spPr>
          <a:xfrm>
            <a:off x="4556125" y="1412875"/>
            <a:ext cx="4572000" cy="42465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16"/>
              <a:defRPr/>
            </a:pPr>
            <a:r>
              <a:rPr lang="en-US" dirty="0">
                <a:latin typeface="+mj-lt"/>
                <a:cs typeface="+mn-cs"/>
              </a:rPr>
              <a:t>PT </a:t>
            </a:r>
            <a:r>
              <a:rPr lang="en-US" dirty="0" err="1">
                <a:latin typeface="+mj-lt"/>
                <a:cs typeface="+mn-cs"/>
              </a:rPr>
              <a:t>Asuransi</a:t>
            </a:r>
            <a:r>
              <a:rPr lang="en-US" dirty="0">
                <a:latin typeface="+mj-lt"/>
                <a:cs typeface="+mn-cs"/>
              </a:rPr>
              <a:t> </a:t>
            </a:r>
            <a:r>
              <a:rPr lang="en-US" dirty="0" err="1">
                <a:latin typeface="+mj-lt"/>
                <a:cs typeface="+mn-cs"/>
              </a:rPr>
              <a:t>Jiwa</a:t>
            </a:r>
            <a:r>
              <a:rPr lang="en-US" dirty="0">
                <a:latin typeface="+mj-lt"/>
                <a:cs typeface="+mn-cs"/>
              </a:rPr>
              <a:t> </a:t>
            </a:r>
            <a:r>
              <a:rPr lang="en-US" dirty="0" err="1">
                <a:latin typeface="+mj-lt"/>
                <a:cs typeface="+mn-cs"/>
              </a:rPr>
              <a:t>Sinarmas</a:t>
            </a:r>
            <a:r>
              <a:rPr lang="en-US" dirty="0">
                <a:latin typeface="+mj-lt"/>
                <a:cs typeface="+mn-cs"/>
              </a:rPr>
              <a:t> MSIG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16"/>
              <a:defRPr/>
            </a:pPr>
            <a:r>
              <a:rPr lang="en-US" dirty="0">
                <a:latin typeface="+mj-lt"/>
                <a:cs typeface="+mn-cs"/>
              </a:rPr>
              <a:t>PT </a:t>
            </a:r>
            <a:r>
              <a:rPr lang="en-US" dirty="0" err="1">
                <a:latin typeface="+mj-lt"/>
                <a:cs typeface="+mn-cs"/>
              </a:rPr>
              <a:t>Asuransi</a:t>
            </a:r>
            <a:r>
              <a:rPr lang="en-US" dirty="0">
                <a:latin typeface="+mj-lt"/>
                <a:cs typeface="+mn-cs"/>
              </a:rPr>
              <a:t> </a:t>
            </a:r>
            <a:r>
              <a:rPr lang="en-US" dirty="0" err="1">
                <a:latin typeface="+mj-lt"/>
                <a:cs typeface="+mn-cs"/>
              </a:rPr>
              <a:t>Jiwa</a:t>
            </a:r>
            <a:r>
              <a:rPr lang="en-US" dirty="0">
                <a:latin typeface="+mj-lt"/>
                <a:cs typeface="+mn-cs"/>
              </a:rPr>
              <a:t> </a:t>
            </a:r>
            <a:r>
              <a:rPr lang="en-US" dirty="0" err="1">
                <a:latin typeface="+mj-lt"/>
                <a:cs typeface="+mn-cs"/>
              </a:rPr>
              <a:t>Generali</a:t>
            </a:r>
            <a:r>
              <a:rPr lang="en-US" dirty="0">
                <a:latin typeface="+mj-lt"/>
                <a:cs typeface="+mn-cs"/>
              </a:rPr>
              <a:t> Indonesia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16"/>
              <a:defRPr/>
            </a:pPr>
            <a:r>
              <a:rPr lang="en-US" dirty="0">
                <a:latin typeface="+mj-lt"/>
                <a:cs typeface="+mn-cs"/>
              </a:rPr>
              <a:t>PT </a:t>
            </a:r>
            <a:r>
              <a:rPr lang="en-US" dirty="0" err="1">
                <a:latin typeface="+mj-lt"/>
                <a:cs typeface="+mn-cs"/>
              </a:rPr>
              <a:t>Tugu</a:t>
            </a:r>
            <a:r>
              <a:rPr lang="en-US" dirty="0">
                <a:latin typeface="+mj-lt"/>
                <a:cs typeface="+mn-cs"/>
              </a:rPr>
              <a:t> </a:t>
            </a:r>
            <a:r>
              <a:rPr lang="en-US" dirty="0" err="1">
                <a:latin typeface="+mj-lt"/>
                <a:cs typeface="+mn-cs"/>
              </a:rPr>
              <a:t>Pratama</a:t>
            </a:r>
            <a:r>
              <a:rPr lang="en-US" dirty="0">
                <a:latin typeface="+mj-lt"/>
                <a:cs typeface="+mn-cs"/>
              </a:rPr>
              <a:t> Indonesia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16"/>
              <a:defRPr/>
            </a:pPr>
            <a:r>
              <a:rPr lang="en-US" dirty="0">
                <a:latin typeface="+mj-lt"/>
                <a:cs typeface="+mn-cs"/>
              </a:rPr>
              <a:t>PT </a:t>
            </a:r>
            <a:r>
              <a:rPr lang="en-US" dirty="0" err="1">
                <a:latin typeface="+mj-lt"/>
                <a:cs typeface="+mn-cs"/>
              </a:rPr>
              <a:t>Asuransi</a:t>
            </a:r>
            <a:r>
              <a:rPr lang="en-US" dirty="0">
                <a:latin typeface="+mj-lt"/>
                <a:cs typeface="+mn-cs"/>
              </a:rPr>
              <a:t> Multi </a:t>
            </a:r>
            <a:r>
              <a:rPr lang="en-US" dirty="0" err="1">
                <a:latin typeface="+mj-lt"/>
                <a:cs typeface="+mn-cs"/>
              </a:rPr>
              <a:t>Artha</a:t>
            </a:r>
            <a:r>
              <a:rPr lang="en-US" dirty="0">
                <a:latin typeface="+mj-lt"/>
                <a:cs typeface="+mn-cs"/>
              </a:rPr>
              <a:t> </a:t>
            </a:r>
            <a:r>
              <a:rPr lang="en-US" dirty="0" err="1">
                <a:latin typeface="+mj-lt"/>
                <a:cs typeface="+mn-cs"/>
              </a:rPr>
              <a:t>Guna</a:t>
            </a:r>
            <a:endParaRPr lang="en-US" dirty="0">
              <a:latin typeface="+mj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16"/>
              <a:defRPr/>
            </a:pPr>
            <a:r>
              <a:rPr lang="id-ID" dirty="0">
                <a:latin typeface="+mj-lt"/>
                <a:cs typeface="+mn-cs"/>
              </a:rPr>
              <a:t>PT A</a:t>
            </a:r>
            <a:r>
              <a:rPr lang="en-US" dirty="0" err="1">
                <a:latin typeface="+mj-lt"/>
                <a:cs typeface="+mn-cs"/>
              </a:rPr>
              <a:t>suransi</a:t>
            </a:r>
            <a:r>
              <a:rPr lang="en-US" dirty="0">
                <a:latin typeface="+mj-lt"/>
                <a:cs typeface="+mn-cs"/>
              </a:rPr>
              <a:t> Central Asia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16"/>
              <a:defRPr/>
            </a:pPr>
            <a:r>
              <a:rPr lang="en-US" dirty="0">
                <a:latin typeface="+mj-lt"/>
                <a:cs typeface="+mn-cs"/>
              </a:rPr>
              <a:t>PT AIA Financial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16"/>
              <a:defRPr/>
            </a:pPr>
            <a:r>
              <a:rPr lang="id-ID" dirty="0">
                <a:latin typeface="+mj-lt"/>
                <a:cs typeface="+mn-cs"/>
              </a:rPr>
              <a:t>PT Asuransi </a:t>
            </a:r>
            <a:r>
              <a:rPr lang="en-US" dirty="0" err="1">
                <a:latin typeface="+mj-lt"/>
                <a:cs typeface="+mn-cs"/>
              </a:rPr>
              <a:t>Jiwa</a:t>
            </a:r>
            <a:r>
              <a:rPr lang="en-US" dirty="0">
                <a:latin typeface="+mj-lt"/>
                <a:cs typeface="+mn-cs"/>
              </a:rPr>
              <a:t> </a:t>
            </a:r>
            <a:r>
              <a:rPr lang="en-US" dirty="0" err="1">
                <a:latin typeface="+mj-lt"/>
                <a:cs typeface="+mn-cs"/>
              </a:rPr>
              <a:t>Recapital</a:t>
            </a:r>
            <a:endParaRPr lang="en-US" dirty="0">
              <a:latin typeface="+mj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16"/>
              <a:defRPr/>
            </a:pPr>
            <a:r>
              <a:rPr lang="id-ID" dirty="0">
                <a:latin typeface="+mj-lt"/>
                <a:cs typeface="+mn-cs"/>
              </a:rPr>
              <a:t>PT Asuransi </a:t>
            </a:r>
            <a:r>
              <a:rPr lang="en-US" dirty="0">
                <a:latin typeface="+mj-lt"/>
                <a:cs typeface="+mn-cs"/>
              </a:rPr>
              <a:t>Allianz Life Indonesia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16"/>
              <a:defRPr/>
            </a:pPr>
            <a:r>
              <a:rPr lang="id-ID" dirty="0">
                <a:latin typeface="+mj-lt"/>
                <a:cs typeface="+mn-cs"/>
              </a:rPr>
              <a:t>PT As</a:t>
            </a:r>
            <a:r>
              <a:rPr lang="en-US" dirty="0" err="1">
                <a:latin typeface="+mj-lt"/>
                <a:cs typeface="+mn-cs"/>
              </a:rPr>
              <a:t>tra</a:t>
            </a:r>
            <a:r>
              <a:rPr lang="en-US" dirty="0">
                <a:latin typeface="+mj-lt"/>
                <a:cs typeface="+mn-cs"/>
              </a:rPr>
              <a:t> Aviva Life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16"/>
              <a:defRPr/>
            </a:pPr>
            <a:r>
              <a:rPr lang="id-ID" dirty="0">
                <a:latin typeface="+mj-lt"/>
                <a:cs typeface="+mn-cs"/>
              </a:rPr>
              <a:t>PT </a:t>
            </a:r>
            <a:r>
              <a:rPr lang="en-US" dirty="0" err="1">
                <a:latin typeface="+mj-lt"/>
                <a:cs typeface="+mn-cs"/>
              </a:rPr>
              <a:t>Bosowa</a:t>
            </a:r>
            <a:r>
              <a:rPr lang="en-US" dirty="0">
                <a:latin typeface="+mj-lt"/>
                <a:cs typeface="+mn-cs"/>
              </a:rPr>
              <a:t> </a:t>
            </a:r>
            <a:r>
              <a:rPr lang="en-US" dirty="0" err="1">
                <a:latin typeface="+mj-lt"/>
                <a:cs typeface="+mn-cs"/>
              </a:rPr>
              <a:t>Asuransi</a:t>
            </a:r>
            <a:endParaRPr lang="en-US" dirty="0">
              <a:latin typeface="+mj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16"/>
              <a:defRPr/>
            </a:pPr>
            <a:r>
              <a:rPr lang="id-ID" dirty="0">
                <a:latin typeface="+mj-lt"/>
                <a:cs typeface="+mn-cs"/>
              </a:rPr>
              <a:t>PT Asuransi </a:t>
            </a:r>
            <a:r>
              <a:rPr lang="en-US" dirty="0" err="1">
                <a:latin typeface="+mj-lt"/>
                <a:cs typeface="+mn-cs"/>
              </a:rPr>
              <a:t>Jiwa</a:t>
            </a:r>
            <a:r>
              <a:rPr lang="en-US" dirty="0">
                <a:latin typeface="+mj-lt"/>
                <a:cs typeface="+mn-cs"/>
              </a:rPr>
              <a:t> </a:t>
            </a:r>
            <a:r>
              <a:rPr lang="en-US" dirty="0" err="1">
                <a:latin typeface="+mj-lt"/>
                <a:cs typeface="+mn-cs"/>
              </a:rPr>
              <a:t>Bringin</a:t>
            </a:r>
            <a:r>
              <a:rPr lang="en-US" dirty="0">
                <a:latin typeface="+mj-lt"/>
                <a:cs typeface="+mn-cs"/>
              </a:rPr>
              <a:t> </a:t>
            </a:r>
            <a:r>
              <a:rPr lang="en-US" dirty="0" err="1">
                <a:latin typeface="+mj-lt"/>
                <a:cs typeface="+mn-cs"/>
              </a:rPr>
              <a:t>Jiwa</a:t>
            </a:r>
            <a:r>
              <a:rPr lang="en-US" dirty="0">
                <a:latin typeface="+mj-lt"/>
                <a:cs typeface="+mn-cs"/>
              </a:rPr>
              <a:t> Sejahtera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16"/>
              <a:defRPr/>
            </a:pPr>
            <a:r>
              <a:rPr lang="id-ID" dirty="0">
                <a:latin typeface="+mj-lt"/>
                <a:cs typeface="+mn-cs"/>
              </a:rPr>
              <a:t>PT </a:t>
            </a:r>
            <a:r>
              <a:rPr lang="en-US" dirty="0">
                <a:latin typeface="+mj-lt"/>
                <a:cs typeface="+mn-cs"/>
              </a:rPr>
              <a:t>Equity Life Indonesia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16"/>
              <a:defRPr/>
            </a:pPr>
            <a:r>
              <a:rPr lang="id-ID" dirty="0">
                <a:latin typeface="+mj-lt"/>
                <a:cs typeface="+mn-cs"/>
              </a:rPr>
              <a:t>PT </a:t>
            </a:r>
            <a:r>
              <a:rPr lang="en-US" dirty="0">
                <a:latin typeface="+mj-lt"/>
                <a:cs typeface="+mn-cs"/>
              </a:rPr>
              <a:t>Great Eastern Life Indonesia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16"/>
              <a:defRPr/>
            </a:pPr>
            <a:r>
              <a:rPr lang="en-US" dirty="0">
                <a:latin typeface="+mj-lt"/>
                <a:cs typeface="+mn-cs"/>
              </a:rPr>
              <a:t>PT MNC Life Assurance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16"/>
              <a:defRPr/>
            </a:pPr>
            <a:r>
              <a:rPr lang="en-US" dirty="0">
                <a:latin typeface="+mj-lt"/>
                <a:cs typeface="+mn-cs"/>
              </a:rPr>
              <a:t>PT </a:t>
            </a:r>
            <a:r>
              <a:rPr lang="en-US" dirty="0" err="1">
                <a:latin typeface="+mj-lt"/>
                <a:cs typeface="+mn-cs"/>
              </a:rPr>
              <a:t>Asuransi</a:t>
            </a:r>
            <a:r>
              <a:rPr lang="en-US" dirty="0">
                <a:latin typeface="+mj-lt"/>
                <a:cs typeface="+mn-cs"/>
              </a:rPr>
              <a:t> </a:t>
            </a:r>
            <a:r>
              <a:rPr lang="en-US" dirty="0" err="1">
                <a:latin typeface="+mj-lt"/>
                <a:cs typeface="+mn-cs"/>
              </a:rPr>
              <a:t>Jiwa</a:t>
            </a:r>
            <a:r>
              <a:rPr lang="en-US" dirty="0">
                <a:latin typeface="+mj-lt"/>
                <a:cs typeface="+mn-cs"/>
              </a:rPr>
              <a:t> </a:t>
            </a:r>
            <a:r>
              <a:rPr lang="en-US" dirty="0" err="1">
                <a:latin typeface="+mj-lt"/>
                <a:cs typeface="+mn-cs"/>
              </a:rPr>
              <a:t>Adisarana</a:t>
            </a:r>
            <a:r>
              <a:rPr lang="en-US" dirty="0">
                <a:latin typeface="+mj-lt"/>
                <a:cs typeface="+mn-cs"/>
              </a:rPr>
              <a:t> </a:t>
            </a:r>
            <a:r>
              <a:rPr lang="en-US" dirty="0" err="1">
                <a:latin typeface="+mj-lt"/>
                <a:cs typeface="+mn-cs"/>
              </a:rPr>
              <a:t>Wanaartha</a:t>
            </a:r>
            <a:endParaRPr lang="id-ID" dirty="0">
              <a:latin typeface="+mj-lt"/>
              <a:cs typeface="+mn-cs"/>
            </a:endParaRPr>
          </a:p>
        </p:txBody>
      </p:sp>
      <p:sp>
        <p:nvSpPr>
          <p:cNvPr id="95236" name="Rectangle 6"/>
          <p:cNvSpPr>
            <a:spLocks noChangeArrowheads="1"/>
          </p:cNvSpPr>
          <p:nvPr/>
        </p:nvSpPr>
        <p:spPr bwMode="auto">
          <a:xfrm>
            <a:off x="179388" y="387350"/>
            <a:ext cx="54721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rgbClr val="000000"/>
                </a:solidFill>
                <a:latin typeface="Verdana" pitchFamily="34" charset="0"/>
              </a:rPr>
              <a:t>Kerjasama </a:t>
            </a:r>
            <a:r>
              <a:rPr lang="en-US" altLang="en-US" sz="2400">
                <a:solidFill>
                  <a:srgbClr val="FF0000"/>
                </a:solidFill>
                <a:latin typeface="Verdana" pitchFamily="34" charset="0"/>
              </a:rPr>
              <a:t>Pertanggungan</a:t>
            </a:r>
          </a:p>
        </p:txBody>
      </p:sp>
      <p:sp>
        <p:nvSpPr>
          <p:cNvPr id="95237" name="Rectangle 8"/>
          <p:cNvSpPr>
            <a:spLocks noChangeArrowheads="1"/>
          </p:cNvSpPr>
          <p:nvPr/>
        </p:nvSpPr>
        <p:spPr bwMode="auto">
          <a:xfrm>
            <a:off x="323850" y="6024563"/>
            <a:ext cx="8496300" cy="5842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1600"/>
              <a:t>Kerjasama pembiayaan untuk p</a:t>
            </a:r>
            <a:r>
              <a:rPr lang="id-ID" altLang="en-US" sz="1600"/>
              <a:t>elayanan </a:t>
            </a:r>
            <a:r>
              <a:rPr lang="en-US" altLang="en-US" sz="1600"/>
              <a:t>rawat jalan</a:t>
            </a:r>
            <a:r>
              <a:rPr lang="id-ID" altLang="en-US" sz="1600"/>
              <a:t>, </a:t>
            </a:r>
            <a:r>
              <a:rPr lang="en-US" altLang="en-US" sz="1600"/>
              <a:t>peserta yang n</a:t>
            </a:r>
            <a:r>
              <a:rPr lang="id-ID" altLang="en-US" sz="1600"/>
              <a:t>aik kelas rawatan, </a:t>
            </a:r>
            <a:r>
              <a:rPr lang="en-US" altLang="en-US" sz="1600"/>
              <a:t>peserta yang mendapat pelayanan emergensi di non faskes BPJSK</a:t>
            </a:r>
            <a:endParaRPr lang="id-ID" altLang="en-US" sz="1600"/>
          </a:p>
        </p:txBody>
      </p:sp>
      <p:pic>
        <p:nvPicPr>
          <p:cNvPr id="952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3413" y="188913"/>
            <a:ext cx="203517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err="1" smtClean="0">
                <a:solidFill>
                  <a:srgbClr val="000000"/>
                </a:solidFill>
              </a:rPr>
              <a:t>Kesiapan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Faskes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id-ID" sz="2800" dirty="0" smtClean="0">
                <a:solidFill>
                  <a:srgbClr val="000000"/>
                </a:solidFill>
              </a:rPr>
              <a:t>dan </a:t>
            </a:r>
            <a:r>
              <a:rPr lang="id-ID" sz="2800" dirty="0">
                <a:solidFill>
                  <a:srgbClr val="000000"/>
                </a:solidFill>
              </a:rPr>
              <a:t>nakes dalam pelaksanaan </a:t>
            </a:r>
            <a:r>
              <a:rPr lang="en-US" sz="2800" dirty="0" smtClean="0">
                <a:solidFill>
                  <a:srgbClr val="000000"/>
                </a:solidFill>
              </a:rPr>
              <a:t>JKN 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     </a:t>
            </a:r>
            <a:r>
              <a:rPr lang="en-US" sz="2800" i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supply side</a:t>
            </a:r>
            <a:r>
              <a:rPr lang="en-US" sz="2800" i="1" dirty="0" smtClean="0">
                <a:solidFill>
                  <a:srgbClr val="000000"/>
                </a:solidFill>
              </a:rPr>
              <a:t> </a:t>
            </a:r>
            <a:endParaRPr lang="en-US" sz="900" dirty="0" smtClean="0">
              <a:solidFill>
                <a:srgbClr val="000000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err="1" smtClean="0">
                <a:solidFill>
                  <a:srgbClr val="000000"/>
                </a:solidFill>
              </a:rPr>
              <a:t>Optimalisasi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pelaksanaan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rujukan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berjenjang</a:t>
            </a:r>
            <a:r>
              <a:rPr lang="en-US" sz="2800" dirty="0" smtClean="0">
                <a:solidFill>
                  <a:srgbClr val="000000"/>
                </a:solidFill>
              </a:rPr>
              <a:t>.</a:t>
            </a:r>
            <a:endParaRPr lang="en-US" sz="2800" dirty="0">
              <a:solidFill>
                <a:srgbClr val="000000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err="1" smtClean="0">
                <a:solidFill>
                  <a:srgbClr val="000000"/>
                </a:solidFill>
              </a:rPr>
              <a:t>Ketaatan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Faskes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mengikuti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ketentuan</a:t>
            </a:r>
            <a:r>
              <a:rPr lang="en-US" sz="2800" dirty="0">
                <a:solidFill>
                  <a:srgbClr val="000000"/>
                </a:solidFill>
              </a:rPr>
              <a:t> JKN 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endParaRPr lang="en-US" sz="2800" dirty="0">
              <a:solidFill>
                <a:srgbClr val="000000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err="1" smtClean="0">
                <a:solidFill>
                  <a:srgbClr val="000000"/>
                </a:solidFill>
              </a:rPr>
              <a:t>Peningkatan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pemahaman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peserta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dalam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mengikuti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prosedur</a:t>
            </a:r>
            <a:r>
              <a:rPr lang="en-US" sz="2800" dirty="0" smtClean="0">
                <a:solidFill>
                  <a:srgbClr val="000000"/>
                </a:solidFill>
              </a:rPr>
              <a:t> JKN. 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d-ID" sz="2800" dirty="0" smtClean="0">
                <a:solidFill>
                  <a:srgbClr val="000000"/>
                </a:solidFill>
              </a:rPr>
              <a:t>Kesamaan </a:t>
            </a:r>
            <a:r>
              <a:rPr lang="id-ID" sz="2800" dirty="0">
                <a:solidFill>
                  <a:srgbClr val="000000"/>
                </a:solidFill>
              </a:rPr>
              <a:t>persepsi stakeholder (termasuk organisasi profesi</a:t>
            </a:r>
            <a:r>
              <a:rPr lang="en-US" sz="2800" dirty="0">
                <a:solidFill>
                  <a:srgbClr val="000000"/>
                </a:solidFill>
              </a:rPr>
              <a:t> &amp; </a:t>
            </a:r>
            <a:r>
              <a:rPr lang="en-US" sz="2800" dirty="0" err="1">
                <a:solidFill>
                  <a:srgbClr val="000000"/>
                </a:solidFill>
              </a:rPr>
              <a:t>organisasi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terkait</a:t>
            </a:r>
            <a:r>
              <a:rPr lang="id-ID" sz="2800" dirty="0">
                <a:solidFill>
                  <a:srgbClr val="000000"/>
                </a:solidFill>
              </a:rPr>
              <a:t>)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r>
              <a:rPr lang="id-ID" sz="2800" dirty="0">
                <a:solidFill>
                  <a:srgbClr val="000000"/>
                </a:solidFill>
              </a:rPr>
              <a:t> </a:t>
            </a:r>
            <a:endParaRPr lang="en-US" sz="2800" dirty="0" smtClean="0">
              <a:solidFill>
                <a:srgbClr val="000000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err="1" smtClean="0">
                <a:solidFill>
                  <a:srgbClr val="000000"/>
                </a:solidFill>
              </a:rPr>
              <a:t>Adanya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s</a:t>
            </a:r>
            <a:r>
              <a:rPr lang="id-ID" sz="2800" dirty="0">
                <a:solidFill>
                  <a:srgbClr val="000000"/>
                </a:solidFill>
              </a:rPr>
              <a:t>inergi seluruh stakeholder (</a:t>
            </a:r>
            <a:r>
              <a:rPr lang="en-US" sz="2800" dirty="0" err="1">
                <a:solidFill>
                  <a:srgbClr val="000000"/>
                </a:solidFill>
              </a:rPr>
              <a:t>Pemerintah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Provinsi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Pemerintah</a:t>
            </a:r>
            <a:r>
              <a:rPr lang="en-US" sz="2800" dirty="0">
                <a:solidFill>
                  <a:srgbClr val="000000"/>
                </a:solidFill>
              </a:rPr>
              <a:t> Daerah, </a:t>
            </a:r>
            <a:r>
              <a:rPr lang="id-ID" sz="2800" dirty="0">
                <a:solidFill>
                  <a:srgbClr val="000000"/>
                </a:solidFill>
              </a:rPr>
              <a:t>termasuk organisasi profesi</a:t>
            </a:r>
            <a:r>
              <a:rPr lang="en-US" sz="2800" dirty="0">
                <a:solidFill>
                  <a:srgbClr val="000000"/>
                </a:solidFill>
              </a:rPr>
              <a:t> &amp; </a:t>
            </a:r>
            <a:r>
              <a:rPr lang="en-US" sz="2800" dirty="0" err="1">
                <a:solidFill>
                  <a:srgbClr val="000000"/>
                </a:solidFill>
              </a:rPr>
              <a:t>organisasi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terkait</a:t>
            </a:r>
            <a:r>
              <a:rPr lang="en-US" sz="2800" dirty="0" smtClean="0">
                <a:solidFill>
                  <a:srgbClr val="000000"/>
                </a:solidFill>
              </a:rPr>
              <a:t>).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0825" y="333375"/>
            <a:ext cx="3816350" cy="61595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HAR</a:t>
            </a:r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APAN</a:t>
            </a:r>
          </a:p>
        </p:txBody>
      </p:sp>
      <p:pic>
        <p:nvPicPr>
          <p:cNvPr id="9728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3413" y="188913"/>
            <a:ext cx="203517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55563" y="3170238"/>
            <a:ext cx="31289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 b="1">
                <a:latin typeface="Calibri" pitchFamily="34" charset="0"/>
              </a:rPr>
              <a:t>http://www.bpjs -kesehatan.go.id</a:t>
            </a:r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2" cstate="print"/>
          <a:srcRect t="15379"/>
          <a:stretch>
            <a:fillRect/>
          </a:stretch>
        </p:blipFill>
        <p:spPr bwMode="auto">
          <a:xfrm>
            <a:off x="3243263" y="1608138"/>
            <a:ext cx="34163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8" name="Rectangle 27"/>
          <p:cNvSpPr>
            <a:spLocks noChangeArrowheads="1"/>
          </p:cNvSpPr>
          <p:nvPr/>
        </p:nvSpPr>
        <p:spPr bwMode="auto">
          <a:xfrm>
            <a:off x="-36513" y="5468938"/>
            <a:ext cx="3209926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000" b="1">
                <a:latin typeface="Calibri" pitchFamily="34" charset="0"/>
              </a:rPr>
              <a:t>Hotline KCU Yogyakarta</a:t>
            </a:r>
          </a:p>
          <a:p>
            <a:pPr algn="ctr"/>
            <a:r>
              <a:rPr lang="en-US" altLang="en-US" sz="2400" b="1">
                <a:solidFill>
                  <a:srgbClr val="FF0000"/>
                </a:solidFill>
                <a:latin typeface="Calibri" pitchFamily="34" charset="0"/>
              </a:rPr>
              <a:t>08156579780</a:t>
            </a:r>
          </a:p>
        </p:txBody>
      </p:sp>
      <p:sp>
        <p:nvSpPr>
          <p:cNvPr id="98309" name="Rectangle 28"/>
          <p:cNvSpPr>
            <a:spLocks noChangeArrowheads="1"/>
          </p:cNvSpPr>
          <p:nvPr/>
        </p:nvSpPr>
        <p:spPr bwMode="auto">
          <a:xfrm>
            <a:off x="6108700" y="5530850"/>
            <a:ext cx="30353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1600" b="1">
                <a:latin typeface="Calibri" pitchFamily="34" charset="0"/>
              </a:rPr>
              <a:t>Media Lokal </a:t>
            </a:r>
          </a:p>
        </p:txBody>
      </p:sp>
      <p:sp>
        <p:nvSpPr>
          <p:cNvPr id="98310" name="Rectangle 29"/>
          <p:cNvSpPr>
            <a:spLocks noChangeArrowheads="1"/>
          </p:cNvSpPr>
          <p:nvPr/>
        </p:nvSpPr>
        <p:spPr bwMode="auto">
          <a:xfrm>
            <a:off x="3319463" y="5530850"/>
            <a:ext cx="23320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1600" b="1">
                <a:latin typeface="Calibri" pitchFamily="34" charset="0"/>
              </a:rPr>
              <a:t>Mobile Customer Service</a:t>
            </a:r>
          </a:p>
        </p:txBody>
      </p:sp>
      <p:pic>
        <p:nvPicPr>
          <p:cNvPr id="9831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3413" y="3717925"/>
            <a:ext cx="265271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700" y="3743325"/>
            <a:ext cx="235108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13" name="Rectangle 22"/>
          <p:cNvSpPr>
            <a:spLocks noChangeArrowheads="1"/>
          </p:cNvSpPr>
          <p:nvPr/>
        </p:nvSpPr>
        <p:spPr bwMode="auto">
          <a:xfrm>
            <a:off x="239713" y="242888"/>
            <a:ext cx="87058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n-NO" altLang="en-US" sz="2800" b="1">
                <a:solidFill>
                  <a:srgbClr val="FF0000"/>
                </a:solidFill>
                <a:latin typeface="Arial Black" pitchFamily="34" charset="0"/>
              </a:rPr>
              <a:t>Kemudahan</a:t>
            </a:r>
            <a:r>
              <a:rPr lang="nn-NO" altLang="en-US" sz="2800" b="1">
                <a:solidFill>
                  <a:srgbClr val="000000"/>
                </a:solidFill>
                <a:latin typeface="Arial Black" pitchFamily="34" charset="0"/>
              </a:rPr>
              <a:t> Informasi </a:t>
            </a:r>
            <a:endParaRPr lang="nn-NO" altLang="en-US" sz="2800" b="1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nn-NO" altLang="en-US" sz="2000">
                <a:solidFill>
                  <a:srgbClr val="000000"/>
                </a:solidFill>
              </a:rPr>
              <a:t>Peserta dan Provider</a:t>
            </a:r>
            <a:endParaRPr lang="en-US" altLang="en-US" sz="2000">
              <a:solidFill>
                <a:srgbClr val="7F7F7F"/>
              </a:solidFill>
            </a:endParaRPr>
          </a:p>
        </p:txBody>
      </p:sp>
      <p:sp>
        <p:nvSpPr>
          <p:cNvPr id="98314" name="TextBox 1"/>
          <p:cNvSpPr txBox="1">
            <a:spLocks noChangeArrowheads="1"/>
          </p:cNvSpPr>
          <p:nvPr/>
        </p:nvSpPr>
        <p:spPr bwMode="auto">
          <a:xfrm>
            <a:off x="7129463" y="1166813"/>
            <a:ext cx="1143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4800">
                <a:solidFill>
                  <a:srgbClr val="FF0000"/>
                </a:solidFill>
                <a:latin typeface="Arial Black" pitchFamily="34" charset="0"/>
              </a:rPr>
              <a:t>24</a:t>
            </a:r>
            <a:endParaRPr lang="en-US" altLang="en-US">
              <a:latin typeface="Arial Black" pitchFamily="34" charset="0"/>
            </a:endParaRPr>
          </a:p>
        </p:txBody>
      </p:sp>
      <p:sp>
        <p:nvSpPr>
          <p:cNvPr id="98315" name="Rectangle 2"/>
          <p:cNvSpPr>
            <a:spLocks noChangeArrowheads="1"/>
          </p:cNvSpPr>
          <p:nvPr/>
        </p:nvSpPr>
        <p:spPr bwMode="auto">
          <a:xfrm>
            <a:off x="7961313" y="1074738"/>
            <a:ext cx="7191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latin typeface="Arial Black" pitchFamily="34" charset="0"/>
              </a:rPr>
              <a:t>Jam</a:t>
            </a:r>
          </a:p>
        </p:txBody>
      </p:sp>
      <p:sp>
        <p:nvSpPr>
          <p:cNvPr id="98316" name="Rectangle 29"/>
          <p:cNvSpPr>
            <a:spLocks noChangeArrowheads="1"/>
          </p:cNvSpPr>
          <p:nvPr/>
        </p:nvSpPr>
        <p:spPr bwMode="auto">
          <a:xfrm>
            <a:off x="3319463" y="1166813"/>
            <a:ext cx="30813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 b="1">
                <a:solidFill>
                  <a:srgbClr val="FF0000"/>
                </a:solidFill>
                <a:latin typeface="Arial Black" pitchFamily="34" charset="0"/>
              </a:rPr>
              <a:t>BPJS Center </a:t>
            </a:r>
            <a:r>
              <a:rPr lang="en-US" altLang="en-US" sz="1600" b="1">
                <a:latin typeface="Calibri" pitchFamily="34" charset="0"/>
              </a:rPr>
              <a:t>Di RS </a:t>
            </a:r>
          </a:p>
        </p:txBody>
      </p:sp>
      <p:pic>
        <p:nvPicPr>
          <p:cNvPr id="98317" name="Picture 2"/>
          <p:cNvPicPr>
            <a:picLocks noChangeAspect="1" noChangeArrowheads="1"/>
          </p:cNvPicPr>
          <p:nvPr/>
        </p:nvPicPr>
        <p:blipFill>
          <a:blip r:embed="rId5" cstate="print"/>
          <a:srcRect l="13544" r="15987" b="5678"/>
          <a:stretch>
            <a:fillRect/>
          </a:stretch>
        </p:blipFill>
        <p:spPr bwMode="auto">
          <a:xfrm>
            <a:off x="369888" y="1379538"/>
            <a:ext cx="2601912" cy="1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18" name="TextBox 3"/>
          <p:cNvSpPr txBox="1">
            <a:spLocks noChangeArrowheads="1"/>
          </p:cNvSpPr>
          <p:nvPr/>
        </p:nvSpPr>
        <p:spPr bwMode="auto">
          <a:xfrm>
            <a:off x="7129463" y="1798638"/>
            <a:ext cx="15319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800">
                <a:latin typeface="Arial Black" pitchFamily="34" charset="0"/>
              </a:rPr>
              <a:t>Call Center</a:t>
            </a:r>
          </a:p>
        </p:txBody>
      </p:sp>
      <p:sp>
        <p:nvSpPr>
          <p:cNvPr id="98319" name="TextBox 4"/>
          <p:cNvSpPr txBox="1">
            <a:spLocks noChangeArrowheads="1"/>
          </p:cNvSpPr>
          <p:nvPr/>
        </p:nvSpPr>
        <p:spPr bwMode="auto">
          <a:xfrm>
            <a:off x="7010400" y="2581275"/>
            <a:ext cx="165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200"/>
              <a:t>500400</a:t>
            </a:r>
          </a:p>
        </p:txBody>
      </p:sp>
      <p:grpSp>
        <p:nvGrpSpPr>
          <p:cNvPr id="98320" name="Group 17"/>
          <p:cNvGrpSpPr>
            <a:grpSpLocks/>
          </p:cNvGrpSpPr>
          <p:nvPr/>
        </p:nvGrpSpPr>
        <p:grpSpPr bwMode="auto">
          <a:xfrm>
            <a:off x="6430963" y="3717925"/>
            <a:ext cx="2286000" cy="1812925"/>
            <a:chOff x="498320" y="1429"/>
            <a:chExt cx="3682044" cy="2694707"/>
          </a:xfrm>
        </p:grpSpPr>
        <p:sp>
          <p:nvSpPr>
            <p:cNvPr id="20" name="Rectangle 19"/>
            <p:cNvSpPr/>
            <p:nvPr/>
          </p:nvSpPr>
          <p:spPr>
            <a:xfrm>
              <a:off x="498320" y="1429"/>
              <a:ext cx="3682044" cy="2694707"/>
            </a:xfrm>
            <a:prstGeom prst="rect">
              <a:avLst/>
            </a:prstGeom>
            <a:blipFill rotWithShape="0">
              <a:blip r:embed="rId6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498320" y="1429"/>
              <a:ext cx="3682044" cy="26947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47650" tIns="247650" rIns="247650" bIns="247650" spcCol="1270" anchor="ctr"/>
            <a:lstStyle/>
            <a:p>
              <a:pPr algn="ctr" defTabSz="28892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endParaRPr lang="id-ID" sz="6500" dirty="0"/>
            </a:p>
          </p:txBody>
        </p:sp>
      </p:grpSp>
      <p:pic>
        <p:nvPicPr>
          <p:cNvPr id="98321" name="Picture 6" descr="LOGO bpjs Atas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4913" y="266700"/>
            <a:ext cx="2584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22" name="Rectangle 2"/>
          <p:cNvSpPr>
            <a:spLocks noChangeArrowheads="1"/>
          </p:cNvSpPr>
          <p:nvPr/>
        </p:nvSpPr>
        <p:spPr bwMode="auto">
          <a:xfrm>
            <a:off x="1471613" y="6272213"/>
            <a:ext cx="60277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000" b="1">
                <a:solidFill>
                  <a:srgbClr val="000000"/>
                </a:solidFill>
                <a:latin typeface="Calibri" pitchFamily="34" charset="0"/>
              </a:rPr>
              <a:t>Kantor </a:t>
            </a:r>
            <a:r>
              <a:rPr lang="id-ID" altLang="en-US" sz="2000" b="1">
                <a:solidFill>
                  <a:srgbClr val="000000"/>
                </a:solidFill>
                <a:latin typeface="Calibri" pitchFamily="34" charset="0"/>
              </a:rPr>
              <a:t>Cabang Utama Yogyakarta</a:t>
            </a:r>
            <a:r>
              <a:rPr lang="en-US" altLang="en-US" sz="2000" b="1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id-ID" altLang="en-US" sz="2000" b="1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n-US" sz="2000" b="1">
                <a:solidFill>
                  <a:srgbClr val="FF0000"/>
                </a:solidFill>
                <a:latin typeface="Calibri" pitchFamily="34" charset="0"/>
              </a:rPr>
              <a:t>(</a:t>
            </a:r>
            <a:r>
              <a:rPr lang="en-US" altLang="en-US" sz="2800" b="1">
                <a:solidFill>
                  <a:srgbClr val="FF0000"/>
                </a:solidFill>
                <a:latin typeface="Calibri" pitchFamily="34" charset="0"/>
              </a:rPr>
              <a:t>0274) </a:t>
            </a:r>
            <a:r>
              <a:rPr lang="id-ID" altLang="en-US" sz="2800" b="1">
                <a:solidFill>
                  <a:srgbClr val="FF0000"/>
                </a:solidFill>
                <a:latin typeface="Calibri" pitchFamily="34" charset="0"/>
              </a:rPr>
              <a:t>372712</a:t>
            </a:r>
            <a:endParaRPr lang="en-US" altLang="en-US" sz="28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A637A7-6296-4B40-8064-4AAACB3FDBB9}" type="slidenum">
              <a:rPr lang="en-US"/>
              <a:pPr>
                <a:defRPr/>
              </a:pPr>
              <a:t>68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1" name="Rectangle 5"/>
          <p:cNvSpPr>
            <a:spLocks noChangeArrowheads="1"/>
          </p:cNvSpPr>
          <p:nvPr/>
        </p:nvSpPr>
        <p:spPr bwMode="auto">
          <a:xfrm>
            <a:off x="4554538" y="2366963"/>
            <a:ext cx="45720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6000">
                <a:solidFill>
                  <a:srgbClr val="000000"/>
                </a:solidFill>
                <a:latin typeface="Arial Black" pitchFamily="34" charset="0"/>
              </a:rPr>
              <a:t>Terima</a:t>
            </a:r>
          </a:p>
          <a:p>
            <a:pPr algn="ctr"/>
            <a:r>
              <a:rPr lang="en-US" altLang="en-US" sz="6000">
                <a:solidFill>
                  <a:srgbClr val="FF0000"/>
                </a:solidFill>
                <a:latin typeface="Arial Black" pitchFamily="34" charset="0"/>
              </a:rPr>
              <a:t>kasih</a:t>
            </a:r>
          </a:p>
        </p:txBody>
      </p:sp>
      <p:sp>
        <p:nvSpPr>
          <p:cNvPr id="99332" name="TextBox 6"/>
          <p:cNvSpPr txBox="1">
            <a:spLocks noChangeArrowheads="1"/>
          </p:cNvSpPr>
          <p:nvPr/>
        </p:nvSpPr>
        <p:spPr bwMode="auto">
          <a:xfrm>
            <a:off x="4876800" y="4306888"/>
            <a:ext cx="42497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id-ID" sz="2800">
                <a:latin typeface="Calibri" pitchFamily="34" charset="0"/>
              </a:rPr>
              <a:t>Menuju Indonesia Yang Lebih Sehat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onni\Downloads\Economy in Asia (4).png"/>
          <p:cNvPicPr>
            <a:picLocks noChangeAspect="1" noChangeArrowheads="1"/>
          </p:cNvPicPr>
          <p:nvPr/>
        </p:nvPicPr>
        <p:blipFill>
          <a:blip r:embed="rId2" cstate="print"/>
          <a:srcRect b="59547"/>
          <a:stretch>
            <a:fillRect/>
          </a:stretch>
        </p:blipFill>
        <p:spPr bwMode="auto">
          <a:xfrm>
            <a:off x="0" y="0"/>
            <a:ext cx="914400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571500" y="2759075"/>
            <a:ext cx="6016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altLang="en-US" sz="3200">
                <a:latin typeface="Arial Black" pitchFamily="34" charset="0"/>
              </a:rPr>
              <a:t>Kepesertaan</a:t>
            </a:r>
            <a:endParaRPr lang="en-US" altLang="en-US" sz="3200">
              <a:latin typeface="Arial Black" pitchFamily="34" charset="0"/>
            </a:endParaRPr>
          </a:p>
        </p:txBody>
      </p:sp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571500" y="3213100"/>
            <a:ext cx="6192838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dirty="0" err="1" smtClean="0">
                <a:latin typeface="+mn-lt"/>
                <a:cs typeface="+mn-cs"/>
              </a:rPr>
              <a:t>Menuju</a:t>
            </a:r>
            <a:r>
              <a:rPr lang="en-US" altLang="en-US" sz="2000" dirty="0" smtClean="0">
                <a:latin typeface="+mn-lt"/>
                <a:cs typeface="+mn-cs"/>
              </a:rPr>
              <a:t> </a:t>
            </a:r>
            <a:r>
              <a:rPr lang="en-US" altLang="en-US" sz="2000" dirty="0" err="1" smtClean="0">
                <a:latin typeface="+mn-lt"/>
                <a:cs typeface="+mn-cs"/>
              </a:rPr>
              <a:t>Cakupan</a:t>
            </a:r>
            <a:r>
              <a:rPr lang="en-US" altLang="en-US" sz="2000" dirty="0" smtClean="0">
                <a:latin typeface="+mn-lt"/>
                <a:cs typeface="+mn-cs"/>
              </a:rPr>
              <a:t> </a:t>
            </a:r>
            <a:r>
              <a:rPr lang="en-US" altLang="en-US" sz="2000" dirty="0" err="1" smtClean="0">
                <a:latin typeface="+mn-lt"/>
                <a:cs typeface="+mn-cs"/>
              </a:rPr>
              <a:t>Semesta</a:t>
            </a:r>
            <a:r>
              <a:rPr lang="en-US" altLang="en-US" sz="2000" dirty="0" smtClean="0">
                <a:latin typeface="+mn-lt"/>
                <a:cs typeface="+mn-cs"/>
              </a:rPr>
              <a:t>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Rounded Rectangle 347"/>
          <p:cNvSpPr/>
          <p:nvPr/>
        </p:nvSpPr>
        <p:spPr>
          <a:xfrm>
            <a:off x="3657600" y="78904"/>
            <a:ext cx="1752600" cy="685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smtClean="0"/>
              <a:t>PESERTA BPJS</a:t>
            </a:r>
            <a:r>
              <a:rPr lang="id-ID" sz="1800" b="1" dirty="0" smtClean="0"/>
              <a:t> KESEHATAN</a:t>
            </a:r>
            <a:endParaRPr lang="en-US" sz="1800" b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1" dirty="0"/>
          </a:p>
        </p:txBody>
      </p:sp>
      <p:cxnSp>
        <p:nvCxnSpPr>
          <p:cNvPr id="355" name="Straight Arrow Connector 354"/>
          <p:cNvCxnSpPr/>
          <p:nvPr/>
        </p:nvCxnSpPr>
        <p:spPr>
          <a:xfrm flipH="1">
            <a:off x="3429000" y="838200"/>
            <a:ext cx="9525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6" name="Rounded Rectangle 355"/>
          <p:cNvSpPr/>
          <p:nvPr/>
        </p:nvSpPr>
        <p:spPr>
          <a:xfrm>
            <a:off x="5029200" y="1066800"/>
            <a:ext cx="1219200" cy="40444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bg1"/>
                </a:solidFill>
              </a:rPr>
              <a:t>NON PBI </a:t>
            </a:r>
            <a:endParaRPr lang="en-US" sz="1800" dirty="0"/>
          </a:p>
        </p:txBody>
      </p:sp>
      <p:sp>
        <p:nvSpPr>
          <p:cNvPr id="357" name="Rounded Rectangle 356"/>
          <p:cNvSpPr/>
          <p:nvPr/>
        </p:nvSpPr>
        <p:spPr>
          <a:xfrm>
            <a:off x="2819400" y="1066800"/>
            <a:ext cx="1219199" cy="41397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bg1"/>
                </a:solidFill>
              </a:rPr>
              <a:t>PBI</a:t>
            </a:r>
            <a:endParaRPr lang="en-US" sz="1000" dirty="0"/>
          </a:p>
        </p:txBody>
      </p:sp>
      <p:cxnSp>
        <p:nvCxnSpPr>
          <p:cNvPr id="360" name="Straight Arrow Connector 359"/>
          <p:cNvCxnSpPr/>
          <p:nvPr/>
        </p:nvCxnSpPr>
        <p:spPr>
          <a:xfrm>
            <a:off x="5638800" y="8382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1" name="Straight Connector 360"/>
          <p:cNvCxnSpPr/>
          <p:nvPr/>
        </p:nvCxnSpPr>
        <p:spPr>
          <a:xfrm>
            <a:off x="3429000" y="908050"/>
            <a:ext cx="22098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62" name="Rounded Rectangle 361"/>
          <p:cNvSpPr/>
          <p:nvPr/>
        </p:nvSpPr>
        <p:spPr>
          <a:xfrm>
            <a:off x="228600" y="3276600"/>
            <a:ext cx="2971800" cy="457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bg1"/>
                </a:solidFill>
              </a:rPr>
              <a:t>PEKERJA </a:t>
            </a:r>
            <a:r>
              <a:rPr lang="en-US" sz="1800" b="1" dirty="0">
                <a:solidFill>
                  <a:schemeClr val="bg1"/>
                </a:solidFill>
              </a:rPr>
              <a:t>PENERIMA UPAH</a:t>
            </a:r>
            <a:endParaRPr lang="en-US" sz="1800" dirty="0"/>
          </a:p>
        </p:txBody>
      </p:sp>
      <p:sp>
        <p:nvSpPr>
          <p:cNvPr id="363" name="Rounded Rectangle 362"/>
          <p:cNvSpPr/>
          <p:nvPr/>
        </p:nvSpPr>
        <p:spPr>
          <a:xfrm>
            <a:off x="3428999" y="3276600"/>
            <a:ext cx="2057401" cy="609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PEKERJA BUKAN PENERIMA UPAH</a:t>
            </a:r>
            <a:endParaRPr lang="en-US" sz="1400" dirty="0"/>
          </a:p>
        </p:txBody>
      </p:sp>
      <p:sp>
        <p:nvSpPr>
          <p:cNvPr id="364" name="Rounded Rectangle 363"/>
          <p:cNvSpPr/>
          <p:nvPr/>
        </p:nvSpPr>
        <p:spPr>
          <a:xfrm>
            <a:off x="5638800" y="3276600"/>
            <a:ext cx="3048000" cy="457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bg1"/>
                </a:solidFill>
              </a:rPr>
              <a:t>BUKAN PEKERJA</a:t>
            </a:r>
            <a:endParaRPr lang="en-US" sz="1800" dirty="0"/>
          </a:p>
        </p:txBody>
      </p:sp>
      <p:sp>
        <p:nvSpPr>
          <p:cNvPr id="365" name="Rounded Rectangle 364"/>
          <p:cNvSpPr/>
          <p:nvPr/>
        </p:nvSpPr>
        <p:spPr>
          <a:xfrm>
            <a:off x="152400" y="4087690"/>
            <a:ext cx="1322613" cy="71291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PEGAWAI PEMERINTAH</a:t>
            </a:r>
            <a:endParaRPr lang="en-US" sz="14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366" name="Rounded Rectangle 365"/>
          <p:cNvSpPr/>
          <p:nvPr/>
        </p:nvSpPr>
        <p:spPr>
          <a:xfrm>
            <a:off x="1828800" y="4114800"/>
            <a:ext cx="1371600" cy="685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PEGAWAI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NON PEMERINTAH</a:t>
            </a:r>
            <a:endParaRPr lang="en-US" sz="1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/>
          </a:p>
        </p:txBody>
      </p:sp>
      <p:sp>
        <p:nvSpPr>
          <p:cNvPr id="369" name="Rounded Rectangle 368"/>
          <p:cNvSpPr/>
          <p:nvPr/>
        </p:nvSpPr>
        <p:spPr>
          <a:xfrm>
            <a:off x="3438522" y="4122126"/>
            <a:ext cx="2047877" cy="678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INDIVIDU</a:t>
            </a:r>
            <a:endParaRPr lang="en-US" sz="24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370" name="Rounded Rectangle 369"/>
          <p:cNvSpPr/>
          <p:nvPr/>
        </p:nvSpPr>
        <p:spPr>
          <a:xfrm>
            <a:off x="2057400" y="1816536"/>
            <a:ext cx="1312252" cy="3883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APBN</a:t>
            </a:r>
            <a:endParaRPr lang="en-US" sz="1000" dirty="0"/>
          </a:p>
        </p:txBody>
      </p:sp>
      <p:cxnSp>
        <p:nvCxnSpPr>
          <p:cNvPr id="375" name="Straight Arrow Connector 374"/>
          <p:cNvCxnSpPr/>
          <p:nvPr/>
        </p:nvCxnSpPr>
        <p:spPr>
          <a:xfrm>
            <a:off x="5638800" y="1471613"/>
            <a:ext cx="0" cy="15763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7" name="Straight Connector 376"/>
          <p:cNvCxnSpPr/>
          <p:nvPr/>
        </p:nvCxnSpPr>
        <p:spPr>
          <a:xfrm>
            <a:off x="1600200" y="3048000"/>
            <a:ext cx="58293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8" name="Straight Arrow Connector 377"/>
          <p:cNvCxnSpPr/>
          <p:nvPr/>
        </p:nvCxnSpPr>
        <p:spPr>
          <a:xfrm rot="5400000">
            <a:off x="1460500" y="3187700"/>
            <a:ext cx="288925" cy="95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9" name="Straight Connector 378"/>
          <p:cNvCxnSpPr/>
          <p:nvPr/>
        </p:nvCxnSpPr>
        <p:spPr>
          <a:xfrm flipV="1">
            <a:off x="823913" y="3886200"/>
            <a:ext cx="1701800" cy="635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1" name="Straight Connector 380"/>
          <p:cNvCxnSpPr/>
          <p:nvPr/>
        </p:nvCxnSpPr>
        <p:spPr>
          <a:xfrm>
            <a:off x="6305550" y="3886200"/>
            <a:ext cx="2276475" cy="127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2" name="Straight Arrow Connector 381"/>
          <p:cNvCxnSpPr/>
          <p:nvPr/>
        </p:nvCxnSpPr>
        <p:spPr>
          <a:xfrm flipH="1">
            <a:off x="828675" y="3886200"/>
            <a:ext cx="9525" cy="255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4" name="Straight Arrow Connector 383"/>
          <p:cNvCxnSpPr/>
          <p:nvPr/>
        </p:nvCxnSpPr>
        <p:spPr>
          <a:xfrm flipH="1">
            <a:off x="2514600" y="3886200"/>
            <a:ext cx="9525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7" name="Straight Arrow Connector 386"/>
          <p:cNvCxnSpPr/>
          <p:nvPr/>
        </p:nvCxnSpPr>
        <p:spPr>
          <a:xfrm flipH="1">
            <a:off x="4491038" y="3892550"/>
            <a:ext cx="4762" cy="2079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1" name="Straight Arrow Connector 390"/>
          <p:cNvCxnSpPr/>
          <p:nvPr/>
        </p:nvCxnSpPr>
        <p:spPr>
          <a:xfrm>
            <a:off x="6305550" y="3898900"/>
            <a:ext cx="0" cy="2238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2" name="Rounded Rectangle 391"/>
          <p:cNvSpPr/>
          <p:nvPr/>
        </p:nvSpPr>
        <p:spPr>
          <a:xfrm>
            <a:off x="152400" y="4919663"/>
            <a:ext cx="1322388" cy="17097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indent="-9144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000" dirty="0">
                <a:solidFill>
                  <a:schemeClr val="tx1"/>
                </a:solidFill>
              </a:rPr>
              <a:t>PNS </a:t>
            </a:r>
            <a:r>
              <a:rPr lang="en-US" sz="1000" dirty="0" smtClean="0">
                <a:solidFill>
                  <a:schemeClr val="tx1"/>
                </a:solidFill>
              </a:rPr>
              <a:t>PUSAT</a:t>
            </a:r>
          </a:p>
          <a:p>
            <a:pPr marL="91440" indent="-9144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000" dirty="0" smtClean="0">
                <a:solidFill>
                  <a:schemeClr val="tx1"/>
                </a:solidFill>
              </a:rPr>
              <a:t>PNS DAERAH</a:t>
            </a:r>
          </a:p>
          <a:p>
            <a:pPr marL="91440" indent="-9144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000" dirty="0" smtClean="0">
                <a:solidFill>
                  <a:schemeClr val="tx1"/>
                </a:solidFill>
              </a:rPr>
              <a:t>PNS DIPERBANTUKAN</a:t>
            </a:r>
          </a:p>
          <a:p>
            <a:pPr marL="91440" indent="-9144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000" dirty="0" smtClean="0">
                <a:solidFill>
                  <a:schemeClr val="tx1"/>
                </a:solidFill>
              </a:rPr>
              <a:t>TNI </a:t>
            </a:r>
          </a:p>
          <a:p>
            <a:pPr marL="91440" indent="-9144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000" dirty="0" smtClean="0">
                <a:solidFill>
                  <a:schemeClr val="tx1"/>
                </a:solidFill>
              </a:rPr>
              <a:t>POLRI</a:t>
            </a:r>
          </a:p>
          <a:p>
            <a:pPr marL="91440" indent="-9144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000" dirty="0" smtClean="0">
                <a:solidFill>
                  <a:schemeClr val="tx1"/>
                </a:solidFill>
              </a:rPr>
              <a:t>PJBT NEGARA</a:t>
            </a:r>
          </a:p>
          <a:p>
            <a:pPr marL="91440" indent="-9144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000" dirty="0" smtClean="0">
                <a:solidFill>
                  <a:srgbClr val="FF0000"/>
                </a:solidFill>
              </a:rPr>
              <a:t>PEGAWAI PEMERINTAH NON PNS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1"/>
              </a:solidFill>
            </a:endParaRPr>
          </a:p>
          <a:p>
            <a:pPr marL="91440" indent="-9144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393" name="Rounded Rectangle 392"/>
          <p:cNvSpPr/>
          <p:nvPr/>
        </p:nvSpPr>
        <p:spPr>
          <a:xfrm>
            <a:off x="1847850" y="4921250"/>
            <a:ext cx="1352550" cy="1143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PEG. BUMN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PEG. BUMD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PEG. SWASTA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97" name="Rounded Rectangle 396"/>
          <p:cNvSpPr/>
          <p:nvPr/>
        </p:nvSpPr>
        <p:spPr>
          <a:xfrm>
            <a:off x="2057400" y="2391544"/>
            <a:ext cx="1312252" cy="533400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JAMKESMAS (EXISTING)</a:t>
            </a:r>
            <a:endParaRPr lang="en-US" sz="1400" dirty="0"/>
          </a:p>
        </p:txBody>
      </p:sp>
      <p:sp>
        <p:nvSpPr>
          <p:cNvPr id="399" name="Rounded Rectangle 398"/>
          <p:cNvSpPr/>
          <p:nvPr/>
        </p:nvSpPr>
        <p:spPr>
          <a:xfrm>
            <a:off x="3448050" y="4930775"/>
            <a:ext cx="2038350" cy="18510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050" dirty="0">
                <a:solidFill>
                  <a:schemeClr val="tx1"/>
                </a:solidFill>
              </a:rPr>
              <a:t>PENGACARA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050" dirty="0">
                <a:solidFill>
                  <a:schemeClr val="tx1"/>
                </a:solidFill>
              </a:rPr>
              <a:t>AKUNTAN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050" dirty="0">
                <a:solidFill>
                  <a:schemeClr val="tx1"/>
                </a:solidFill>
              </a:rPr>
              <a:t>ARSITEK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050" dirty="0">
                <a:solidFill>
                  <a:schemeClr val="tx1"/>
                </a:solidFill>
              </a:rPr>
              <a:t>DOKTER,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050" dirty="0">
                <a:solidFill>
                  <a:schemeClr val="tx1"/>
                </a:solidFill>
              </a:rPr>
              <a:t>KONSULTAN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050" dirty="0">
                <a:solidFill>
                  <a:schemeClr val="tx1"/>
                </a:solidFill>
              </a:rPr>
              <a:t>NOTARIS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050" dirty="0">
                <a:solidFill>
                  <a:schemeClr val="tx1"/>
                </a:solidFill>
              </a:rPr>
              <a:t>PENILAI,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050" dirty="0">
                <a:solidFill>
                  <a:schemeClr val="tx1"/>
                </a:solidFill>
              </a:rPr>
              <a:t>AKTUARIS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050" dirty="0">
                <a:solidFill>
                  <a:schemeClr val="tx1"/>
                </a:solidFill>
              </a:rPr>
              <a:t>PEMAIN MUSIK, PEMBAWA </a:t>
            </a:r>
            <a:r>
              <a:rPr lang="en-US" sz="1050" dirty="0" smtClean="0">
                <a:solidFill>
                  <a:schemeClr val="tx1"/>
                </a:solidFill>
              </a:rPr>
              <a:t>ACARA</a:t>
            </a:r>
            <a:endParaRPr lang="en-US" sz="105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solidFill>
                <a:schemeClr val="tx1"/>
              </a:solidFill>
            </a:endParaRPr>
          </a:p>
        </p:txBody>
      </p:sp>
      <p:cxnSp>
        <p:nvCxnSpPr>
          <p:cNvPr id="427" name="Straight Connector 426"/>
          <p:cNvCxnSpPr/>
          <p:nvPr/>
        </p:nvCxnSpPr>
        <p:spPr>
          <a:xfrm>
            <a:off x="1600200" y="3733800"/>
            <a:ext cx="0" cy="1524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3429000" y="1816536"/>
            <a:ext cx="1371600" cy="3883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APBD</a:t>
            </a:r>
            <a:endParaRPr lang="en-US" sz="10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/>
          </a:p>
        </p:txBody>
      </p:sp>
      <p:sp>
        <p:nvSpPr>
          <p:cNvPr id="67" name="Rounded Rectangle 66"/>
          <p:cNvSpPr/>
          <p:nvPr/>
        </p:nvSpPr>
        <p:spPr>
          <a:xfrm>
            <a:off x="3429000" y="2390775"/>
            <a:ext cx="1371600" cy="533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</a:rPr>
              <a:t>PJKMU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</a:rPr>
              <a:t>/JAMKESDA</a:t>
            </a:r>
            <a:endParaRPr lang="en-US" sz="1600" dirty="0"/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2895600" y="1600200"/>
            <a:ext cx="0" cy="2127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3810000" y="1600200"/>
            <a:ext cx="0" cy="2127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2895600" y="1600200"/>
            <a:ext cx="9144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>
            <a:off x="3429000" y="1400175"/>
            <a:ext cx="9525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3886200" y="2208213"/>
            <a:ext cx="0" cy="2127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2895600" y="2208213"/>
            <a:ext cx="0" cy="2127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4495800" y="30480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6" name="Rounded Rectangle 95"/>
          <p:cNvSpPr/>
          <p:nvPr/>
        </p:nvSpPr>
        <p:spPr>
          <a:xfrm>
            <a:off x="5638800" y="4095750"/>
            <a:ext cx="1219200" cy="62865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PENERIMA PENSIUN</a:t>
            </a:r>
            <a:endParaRPr lang="en-US" sz="16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</p:txBody>
      </p:sp>
      <p:sp>
        <p:nvSpPr>
          <p:cNvPr id="116" name="Rounded Rectangle 115"/>
          <p:cNvSpPr/>
          <p:nvPr/>
        </p:nvSpPr>
        <p:spPr>
          <a:xfrm>
            <a:off x="6934200" y="4108985"/>
            <a:ext cx="990600" cy="615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VETERAN, PK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/>
          </a:p>
        </p:txBody>
      </p:sp>
      <p:cxnSp>
        <p:nvCxnSpPr>
          <p:cNvPr id="119" name="Straight Arrow Connector 118"/>
          <p:cNvCxnSpPr/>
          <p:nvPr/>
        </p:nvCxnSpPr>
        <p:spPr>
          <a:xfrm>
            <a:off x="4572000" y="752475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1" name="Rounded Rectangle 120"/>
          <p:cNvSpPr/>
          <p:nvPr/>
        </p:nvSpPr>
        <p:spPr>
          <a:xfrm>
            <a:off x="6934200" y="4886325"/>
            <a:ext cx="990600" cy="11334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indent="-9144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VET TUVET</a:t>
            </a:r>
          </a:p>
          <a:p>
            <a:pPr marL="91440" indent="-9144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VET NTUVET</a:t>
            </a:r>
          </a:p>
          <a:p>
            <a:pPr marL="91440" indent="-9144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PERINTIS KEMERDEKAAN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30" name="Straight Arrow Connector 129"/>
          <p:cNvCxnSpPr/>
          <p:nvPr/>
        </p:nvCxnSpPr>
        <p:spPr>
          <a:xfrm flipH="1">
            <a:off x="7419975" y="3733800"/>
            <a:ext cx="19050" cy="165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flipH="1">
            <a:off x="7410450" y="3076575"/>
            <a:ext cx="9525" cy="2301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8001000" y="4108985"/>
            <a:ext cx="1143000" cy="10726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050" b="1" dirty="0" smtClean="0">
                <a:solidFill>
                  <a:schemeClr val="bg1"/>
                </a:solidFill>
              </a:rPr>
              <a:t>INVESTOR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050" b="1" dirty="0" smtClean="0">
                <a:solidFill>
                  <a:schemeClr val="bg1"/>
                </a:solidFill>
              </a:rPr>
              <a:t>PEMBERI KERJA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050" b="1" dirty="0" smtClean="0">
                <a:solidFill>
                  <a:schemeClr val="bg1"/>
                </a:solidFill>
              </a:rPr>
              <a:t>PENERIMA PENSIUN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b="1" dirty="0" smtClean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b="1" dirty="0" smtClean="0">
              <a:solidFill>
                <a:schemeClr val="bg1"/>
              </a:solidFill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1050" dirty="0"/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8572500" y="3886200"/>
            <a:ext cx="9525" cy="2222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5676900" y="4886325"/>
            <a:ext cx="1181100" cy="11334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indent="-9144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200" dirty="0">
                <a:solidFill>
                  <a:schemeClr val="tx1"/>
                </a:solidFill>
              </a:rPr>
              <a:t>PP PNS</a:t>
            </a:r>
          </a:p>
          <a:p>
            <a:pPr marL="91440" indent="-9144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200" dirty="0">
                <a:solidFill>
                  <a:schemeClr val="tx1"/>
                </a:solidFill>
              </a:rPr>
              <a:t>PP TNI</a:t>
            </a:r>
          </a:p>
          <a:p>
            <a:pPr marL="91440" indent="-9144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200" dirty="0">
                <a:solidFill>
                  <a:schemeClr val="tx1"/>
                </a:solidFill>
              </a:rPr>
              <a:t>PP POLRI</a:t>
            </a:r>
          </a:p>
          <a:p>
            <a:pPr marL="91440" indent="-9144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200" dirty="0">
                <a:solidFill>
                  <a:schemeClr val="tx1"/>
                </a:solidFill>
              </a:rPr>
              <a:t>PP PEJABAT NEGARA</a:t>
            </a:r>
          </a:p>
        </p:txBody>
      </p:sp>
      <p:pic>
        <p:nvPicPr>
          <p:cNvPr id="1134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3413" y="188913"/>
            <a:ext cx="203517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921375" y="6459538"/>
            <a:ext cx="31146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id-ID" altLang="id-ID" sz="1600" i="1">
                <a:solidFill>
                  <a:srgbClr val="FF0000"/>
                </a:solidFill>
                <a:latin typeface="Calibri" pitchFamily="34" charset="0"/>
              </a:rPr>
              <a:t>*</a:t>
            </a:r>
            <a:r>
              <a:rPr lang="id-ID" altLang="id-ID" sz="1600" i="1">
                <a:latin typeface="Calibri" pitchFamily="34" charset="0"/>
              </a:rPr>
              <a:t>Perpres 12/2013 pasal 1 angka 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>
            <a:spLocks noChangeArrowheads="1"/>
          </p:cNvSpPr>
          <p:nvPr/>
        </p:nvSpPr>
        <p:spPr bwMode="auto">
          <a:xfrm>
            <a:off x="304800" y="196850"/>
            <a:ext cx="3276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id-ID" sz="2800">
                <a:latin typeface="Arial Black" pitchFamily="34" charset="0"/>
              </a:rPr>
              <a:t> </a:t>
            </a:r>
            <a:r>
              <a:rPr lang="en-US" altLang="id-ID" sz="2400">
                <a:latin typeface="Verdana" pitchFamily="34" charset="0"/>
              </a:rPr>
              <a:t>Besaran </a:t>
            </a:r>
            <a:r>
              <a:rPr lang="en-US" altLang="id-ID" sz="2400">
                <a:solidFill>
                  <a:srgbClr val="FF0000"/>
                </a:solidFill>
                <a:latin typeface="Verdana" pitchFamily="34" charset="0"/>
              </a:rPr>
              <a:t>Iuran 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0" y="940934"/>
          <a:ext cx="7620000" cy="5242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791200" y="4495800"/>
            <a:ext cx="1219200" cy="4619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200" dirty="0"/>
              <a:t>1 Jan 2014 s/d 30 Jun 2015</a:t>
            </a:r>
          </a:p>
        </p:txBody>
      </p:sp>
      <p:grpSp>
        <p:nvGrpSpPr>
          <p:cNvPr id="12293" name="Group 11"/>
          <p:cNvGrpSpPr>
            <a:grpSpLocks/>
          </p:cNvGrpSpPr>
          <p:nvPr/>
        </p:nvGrpSpPr>
        <p:grpSpPr bwMode="auto">
          <a:xfrm>
            <a:off x="7223125" y="3048000"/>
            <a:ext cx="1235075" cy="617538"/>
            <a:chOff x="5786161" y="2134754"/>
            <a:chExt cx="1235100" cy="617550"/>
          </a:xfrm>
        </p:grpSpPr>
        <p:sp>
          <p:nvSpPr>
            <p:cNvPr id="13" name="Rounded Rectangle 12"/>
            <p:cNvSpPr/>
            <p:nvPr/>
          </p:nvSpPr>
          <p:spPr>
            <a:xfrm>
              <a:off x="5786161" y="2134754"/>
              <a:ext cx="1235100" cy="61755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5803624" y="2152217"/>
              <a:ext cx="1200174" cy="58262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8890" tIns="8890" rIns="8890" bIns="8890" spcCol="1270" anchor="ctr"/>
            <a:lstStyle/>
            <a:p>
              <a:pPr algn="ctr" defTabSz="6223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id-ID" sz="1400" dirty="0"/>
                <a:t>4% Pemberi Kerja</a:t>
              </a:r>
            </a:p>
          </p:txBody>
        </p:sp>
      </p:grpSp>
      <p:grpSp>
        <p:nvGrpSpPr>
          <p:cNvPr id="12294" name="Group 14"/>
          <p:cNvGrpSpPr>
            <a:grpSpLocks/>
          </p:cNvGrpSpPr>
          <p:nvPr/>
        </p:nvGrpSpPr>
        <p:grpSpPr bwMode="auto">
          <a:xfrm>
            <a:off x="7205663" y="3817938"/>
            <a:ext cx="1235075" cy="617537"/>
            <a:chOff x="5786161" y="2844938"/>
            <a:chExt cx="1235100" cy="617550"/>
          </a:xfrm>
        </p:grpSpPr>
        <p:sp>
          <p:nvSpPr>
            <p:cNvPr id="16" name="Rounded Rectangle 15"/>
            <p:cNvSpPr/>
            <p:nvPr/>
          </p:nvSpPr>
          <p:spPr>
            <a:xfrm>
              <a:off x="5786161" y="2844938"/>
              <a:ext cx="1235100" cy="61755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17" name="Rounded Rectangle 4"/>
            <p:cNvSpPr/>
            <p:nvPr/>
          </p:nvSpPr>
          <p:spPr>
            <a:xfrm>
              <a:off x="5803623" y="2862400"/>
              <a:ext cx="1200174" cy="58262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8890" tIns="8890" rIns="8890" bIns="8890" spcCol="1270" anchor="ctr"/>
            <a:lstStyle/>
            <a:p>
              <a:pPr algn="ctr" defTabSz="6223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id-ID" sz="1400" dirty="0"/>
                <a:t>1%  Pekerja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202488" y="4587875"/>
            <a:ext cx="1219200" cy="2778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200" dirty="0"/>
              <a:t>1 Juli 2015 dst</a:t>
            </a: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3006725" y="6381750"/>
            <a:ext cx="6011863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id-ID" sz="1400" i="1" dirty="0" smtClean="0">
                <a:latin typeface="+mn-lt"/>
                <a:cs typeface="+mn-cs"/>
              </a:rPr>
              <a:t>* </a:t>
            </a:r>
            <a:r>
              <a:rPr lang="en-US" altLang="id-ID" sz="1400" i="1" dirty="0" err="1" smtClean="0">
                <a:latin typeface="+mn-lt"/>
                <a:cs typeface="+mn-cs"/>
              </a:rPr>
              <a:t>Besaran</a:t>
            </a:r>
            <a:r>
              <a:rPr lang="en-US" altLang="id-ID" sz="1400" i="1" dirty="0" smtClean="0">
                <a:latin typeface="+mn-lt"/>
                <a:cs typeface="+mn-cs"/>
              </a:rPr>
              <a:t> </a:t>
            </a:r>
            <a:r>
              <a:rPr lang="en-US" altLang="id-ID" sz="1400" i="1" dirty="0" err="1" smtClean="0">
                <a:latin typeface="+mn-lt"/>
                <a:cs typeface="+mn-cs"/>
              </a:rPr>
              <a:t>Iuran</a:t>
            </a:r>
            <a:r>
              <a:rPr lang="en-US" altLang="id-ID" sz="1400" i="1" dirty="0" smtClean="0">
                <a:latin typeface="+mn-lt"/>
                <a:cs typeface="+mn-cs"/>
              </a:rPr>
              <a:t> </a:t>
            </a:r>
            <a:r>
              <a:rPr lang="en-US" altLang="id-ID" sz="1400" i="1" dirty="0" err="1" smtClean="0">
                <a:latin typeface="+mn-lt"/>
                <a:cs typeface="+mn-cs"/>
              </a:rPr>
              <a:t>sesuai</a:t>
            </a:r>
            <a:r>
              <a:rPr lang="en-US" altLang="id-ID" sz="1400" i="1" dirty="0" smtClean="0">
                <a:latin typeface="+mn-lt"/>
                <a:cs typeface="+mn-cs"/>
              </a:rPr>
              <a:t> </a:t>
            </a:r>
            <a:r>
              <a:rPr lang="en-US" altLang="id-ID" sz="1400" i="1" dirty="0" err="1" smtClean="0">
                <a:latin typeface="+mn-lt"/>
                <a:cs typeface="+mn-cs"/>
              </a:rPr>
              <a:t>Perpres</a:t>
            </a:r>
            <a:r>
              <a:rPr lang="en-US" altLang="id-ID" sz="1400" i="1" dirty="0" smtClean="0">
                <a:latin typeface="+mn-lt"/>
                <a:cs typeface="+mn-cs"/>
              </a:rPr>
              <a:t> No.</a:t>
            </a:r>
            <a:r>
              <a:rPr lang="id-ID" altLang="id-ID" sz="1400" i="1" dirty="0" smtClean="0">
                <a:latin typeface="+mn-lt"/>
                <a:cs typeface="+mn-cs"/>
              </a:rPr>
              <a:t>111</a:t>
            </a:r>
            <a:r>
              <a:rPr lang="en-US" altLang="id-ID" sz="1400" i="1" dirty="0" smtClean="0">
                <a:latin typeface="+mn-lt"/>
                <a:cs typeface="+mn-cs"/>
              </a:rPr>
              <a:t> </a:t>
            </a:r>
            <a:r>
              <a:rPr lang="en-US" altLang="id-ID" sz="1400" i="1" dirty="0" err="1" smtClean="0">
                <a:latin typeface="+mn-lt"/>
                <a:cs typeface="+mn-cs"/>
              </a:rPr>
              <a:t>Tahun</a:t>
            </a:r>
            <a:r>
              <a:rPr lang="en-US" altLang="id-ID" sz="1400" i="1" dirty="0" smtClean="0">
                <a:latin typeface="+mn-lt"/>
                <a:cs typeface="+mn-cs"/>
              </a:rPr>
              <a:t> 2013 </a:t>
            </a:r>
            <a:r>
              <a:rPr lang="en-US" altLang="id-ID" sz="1400" i="1" dirty="0" err="1" smtClean="0">
                <a:latin typeface="+mn-lt"/>
                <a:cs typeface="+mn-cs"/>
              </a:rPr>
              <a:t>tentang</a:t>
            </a:r>
            <a:r>
              <a:rPr lang="en-US" altLang="id-ID" sz="1400" i="1" dirty="0" smtClean="0">
                <a:latin typeface="+mn-lt"/>
                <a:cs typeface="+mn-cs"/>
              </a:rPr>
              <a:t> </a:t>
            </a:r>
            <a:r>
              <a:rPr lang="en-US" altLang="id-ID" sz="1400" i="1" dirty="0" err="1" smtClean="0">
                <a:latin typeface="+mn-lt"/>
                <a:cs typeface="+mn-cs"/>
              </a:rPr>
              <a:t>Jaminan</a:t>
            </a:r>
            <a:r>
              <a:rPr lang="en-US" altLang="id-ID" sz="1400" i="1" dirty="0" smtClean="0">
                <a:latin typeface="+mn-lt"/>
                <a:cs typeface="+mn-cs"/>
              </a:rPr>
              <a:t> </a:t>
            </a:r>
            <a:r>
              <a:rPr lang="en-US" altLang="id-ID" sz="1400" i="1" dirty="0" err="1" smtClean="0">
                <a:latin typeface="+mn-lt"/>
                <a:cs typeface="+mn-cs"/>
              </a:rPr>
              <a:t>Kesehatan</a:t>
            </a:r>
            <a:r>
              <a:rPr lang="en-US" altLang="id-ID" sz="1400" i="1" dirty="0" smtClean="0">
                <a:latin typeface="+mn-lt"/>
                <a:cs typeface="+mn-cs"/>
              </a:rPr>
              <a:t> </a:t>
            </a:r>
            <a:endParaRPr lang="en-US" altLang="id-ID" sz="1400" i="1" dirty="0">
              <a:latin typeface="+mn-lt"/>
              <a:cs typeface="+mn-cs"/>
            </a:endParaRPr>
          </a:p>
        </p:txBody>
      </p:sp>
      <p:pic>
        <p:nvPicPr>
          <p:cNvPr id="1229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83413" y="188913"/>
            <a:ext cx="203517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1105</TotalTime>
  <Words>3867</Words>
  <Application>Microsoft Office PowerPoint</Application>
  <PresentationFormat>On-screen Show (4:3)</PresentationFormat>
  <Paragraphs>1044</Paragraphs>
  <Slides>69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1" baseType="lpstr">
      <vt:lpstr>Office Theme</vt:lpstr>
      <vt:lpstr>???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Jumlah FKTP se-DIY sd 1 Januari 2015 </vt:lpstr>
      <vt:lpstr>Slide 23</vt:lpstr>
      <vt:lpstr>PRB &amp; Prolanis</vt:lpstr>
      <vt:lpstr>Slide 25</vt:lpstr>
      <vt:lpstr>Mekanisme Pelayanan PRB</vt:lpstr>
      <vt:lpstr>Alur Pelayanan Obat PRB</vt:lpstr>
      <vt:lpstr>Slide 28</vt:lpstr>
      <vt:lpstr>Slide 29</vt:lpstr>
      <vt:lpstr>Slide 30</vt:lpstr>
      <vt:lpstr>Slide 31</vt:lpstr>
      <vt:lpstr>Larangan menarik iur biaya obat</vt:lpstr>
      <vt:lpstr>Slide 33</vt:lpstr>
      <vt:lpstr>Slide 34</vt:lpstr>
      <vt:lpstr>Slide 35</vt:lpstr>
      <vt:lpstr>Slide 36</vt:lpstr>
      <vt:lpstr>Slide 37</vt:lpstr>
      <vt:lpstr>Tujuan Sistem Rujukan</vt:lpstr>
      <vt:lpstr>PerGub Rujukan DIY</vt:lpstr>
      <vt:lpstr>Regionalisasi Rujukan DIY</vt:lpstr>
      <vt:lpstr>Regionalisasi Kota Yogyakarta</vt:lpstr>
      <vt:lpstr>Regionalisasi Kab. Bantul</vt:lpstr>
      <vt:lpstr>Regionalisasi Kab. Kulon Progo</vt:lpstr>
      <vt:lpstr>Regionalisasi Kab. Gunung Kidul</vt:lpstr>
      <vt:lpstr>Regionalisasi Kab. Sleman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Donni</dc:creator>
  <cp:lastModifiedBy>Keysha DJ</cp:lastModifiedBy>
  <cp:revision>88</cp:revision>
  <dcterms:created xsi:type="dcterms:W3CDTF">2014-07-07T22:51:05Z</dcterms:created>
  <dcterms:modified xsi:type="dcterms:W3CDTF">2015-02-13T01:56:00Z</dcterms:modified>
</cp:coreProperties>
</file>