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55" r:id="rId2"/>
    <p:sldId id="279" r:id="rId3"/>
    <p:sldId id="278" r:id="rId4"/>
    <p:sldId id="260" r:id="rId5"/>
    <p:sldId id="419" r:id="rId6"/>
    <p:sldId id="326" r:id="rId7"/>
    <p:sldId id="427" r:id="rId8"/>
    <p:sldId id="303" r:id="rId9"/>
    <p:sldId id="431" r:id="rId10"/>
    <p:sldId id="281" r:id="rId11"/>
    <p:sldId id="304" r:id="rId12"/>
    <p:sldId id="328" r:id="rId13"/>
    <p:sldId id="435" r:id="rId14"/>
    <p:sldId id="305" r:id="rId15"/>
    <p:sldId id="284" r:id="rId16"/>
    <p:sldId id="327" r:id="rId17"/>
    <p:sldId id="421" r:id="rId18"/>
    <p:sldId id="423" r:id="rId19"/>
    <p:sldId id="306" r:id="rId20"/>
    <p:sldId id="329" r:id="rId21"/>
    <p:sldId id="307" r:id="rId22"/>
    <p:sldId id="426" r:id="rId23"/>
    <p:sldId id="308" r:id="rId24"/>
    <p:sldId id="309" r:id="rId25"/>
    <p:sldId id="310" r:id="rId26"/>
    <p:sldId id="312" r:id="rId27"/>
    <p:sldId id="332" r:id="rId28"/>
    <p:sldId id="322" r:id="rId29"/>
    <p:sldId id="333" r:id="rId30"/>
    <p:sldId id="313" r:id="rId31"/>
    <p:sldId id="323" r:id="rId32"/>
    <p:sldId id="316" r:id="rId33"/>
    <p:sldId id="336" r:id="rId34"/>
    <p:sldId id="315" r:id="rId35"/>
    <p:sldId id="335" r:id="rId36"/>
    <p:sldId id="436" r:id="rId37"/>
    <p:sldId id="337" r:id="rId38"/>
    <p:sldId id="338" r:id="rId39"/>
    <p:sldId id="437" r:id="rId40"/>
    <p:sldId id="438" r:id="rId41"/>
    <p:sldId id="339" r:id="rId42"/>
    <p:sldId id="373" r:id="rId43"/>
    <p:sldId id="376" r:id="rId44"/>
    <p:sldId id="390" r:id="rId45"/>
    <p:sldId id="391" r:id="rId46"/>
    <p:sldId id="271" r:id="rId4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F2E"/>
    <a:srgbClr val="86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5" autoAdjust="0"/>
    <p:restoredTop sz="94660"/>
  </p:normalViewPr>
  <p:slideViewPr>
    <p:cSldViewPr>
      <p:cViewPr>
        <p:scale>
          <a:sx n="52" d="100"/>
          <a:sy n="52" d="100"/>
        </p:scale>
        <p:origin x="-1032"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1C8FD-CCF6-4F8B-AA9C-45F611744E8C}" type="datetimeFigureOut">
              <a:rPr lang="id-ID" smtClean="0"/>
              <a:pPr/>
              <a:t>14/02/2015</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30834F-0D87-467C-836F-7ED707254814}"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10</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11</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12</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82B3C540-DB51-4D87-B7CC-EF49D2AB073F}" type="slidenum">
              <a:rPr lang="id-ID" smtClean="0"/>
              <a:pPr/>
              <a:t>13</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14</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15</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16</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82B3C540-DB51-4D87-B7CC-EF49D2AB073F}" type="slidenum">
              <a:rPr lang="id-ID" smtClean="0"/>
              <a:pPr/>
              <a:t>17</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82B3C540-DB51-4D87-B7CC-EF49D2AB073F}" type="slidenum">
              <a:rPr lang="id-ID" smtClean="0"/>
              <a:pPr/>
              <a:t>18</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19</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2</a:t>
            </a:fld>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20</a:t>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21</a:t>
            </a:fld>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82B3C540-DB51-4D87-B7CC-EF49D2AB073F}" type="slidenum">
              <a:rPr lang="id-ID" smtClean="0"/>
              <a:pPr/>
              <a:t>22</a:t>
            </a:fld>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23</a:t>
            </a:fld>
            <a:endParaRPr lang="id-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24</a:t>
            </a:fld>
            <a:endParaRPr lang="id-ID"/>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25</a:t>
            </a:fld>
            <a:endParaRPr lang="id-ID"/>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26</a:t>
            </a:fld>
            <a:endParaRPr lang="id-ID"/>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27</a:t>
            </a:fld>
            <a:endParaRPr lang="id-ID"/>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28</a:t>
            </a:fld>
            <a:endParaRPr lang="id-ID"/>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29</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BC30834F-0D87-467C-836F-7ED707254814}" type="slidenum">
              <a:rPr lang="id-ID" smtClean="0"/>
              <a:pPr/>
              <a:t>3</a:t>
            </a:fld>
            <a:endParaRPr lang="id-ID"/>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30</a:t>
            </a:fld>
            <a:endParaRPr lang="id-ID"/>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31</a:t>
            </a:fld>
            <a:endParaRPr lang="id-ID"/>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32</a:t>
            </a:fld>
            <a:endParaRPr lang="id-ID"/>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33</a:t>
            </a:fld>
            <a:endParaRPr lang="id-ID"/>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34</a:t>
            </a:fld>
            <a:endParaRPr lang="id-ID"/>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35</a:t>
            </a:fld>
            <a:endParaRPr lang="id-ID"/>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id-ID" smtClean="0">
              <a:latin typeface="Arial" charset="0"/>
            </a:endParaRPr>
          </a:p>
        </p:txBody>
      </p:sp>
      <p:sp>
        <p:nvSpPr>
          <p:cNvPr id="95236" name="Slide Number Placeholder 3"/>
          <p:cNvSpPr>
            <a:spLocks noGrp="1"/>
          </p:cNvSpPr>
          <p:nvPr>
            <p:ph type="sldNum" sz="quarter" idx="5"/>
          </p:nvPr>
        </p:nvSpPr>
        <p:spPr>
          <a:noFill/>
        </p:spPr>
        <p:txBody>
          <a:bodyPr/>
          <a:lstStyle/>
          <a:p>
            <a:fld id="{EC474790-272C-4004-AE4F-C38532386165}" type="slidenum">
              <a:rPr lang="en-US" smtClean="0">
                <a:latin typeface="Arial" charset="0"/>
              </a:rPr>
              <a:pPr/>
              <a:t>36</a:t>
            </a:fld>
            <a:endParaRPr 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37</a:t>
            </a:fld>
            <a:endParaRPr lang="id-ID"/>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38</a:t>
            </a:fld>
            <a:endParaRPr lang="id-ID"/>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39</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4</a:t>
            </a:fld>
            <a:endParaRPr lang="id-ID"/>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40</a:t>
            </a:fld>
            <a:endParaRPr lang="id-ID"/>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41</a:t>
            </a:fld>
            <a:endParaRPr lang="id-ID"/>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id-ID" smtClean="0">
              <a:latin typeface="Arial" charset="0"/>
            </a:endParaRPr>
          </a:p>
        </p:txBody>
      </p:sp>
      <p:sp>
        <p:nvSpPr>
          <p:cNvPr id="77828" name="Slide Number Placeholder 3"/>
          <p:cNvSpPr>
            <a:spLocks noGrp="1"/>
          </p:cNvSpPr>
          <p:nvPr>
            <p:ph type="sldNum" sz="quarter" idx="5"/>
          </p:nvPr>
        </p:nvSpPr>
        <p:spPr>
          <a:noFill/>
        </p:spPr>
        <p:txBody>
          <a:bodyPr/>
          <a:lstStyle/>
          <a:p>
            <a:fld id="{4D5CBC04-1FEB-4EA3-A9EB-5D581C2395B1}" type="slidenum">
              <a:rPr lang="en-US" smtClean="0">
                <a:latin typeface="Arial" charset="0"/>
              </a:rPr>
              <a:pPr/>
              <a:t>42</a:t>
            </a:fld>
            <a:endParaRPr 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id-ID" smtClean="0">
              <a:latin typeface="Arial" charset="0"/>
            </a:endParaRPr>
          </a:p>
        </p:txBody>
      </p:sp>
      <p:sp>
        <p:nvSpPr>
          <p:cNvPr id="79876" name="Slide Number Placeholder 3"/>
          <p:cNvSpPr>
            <a:spLocks noGrp="1"/>
          </p:cNvSpPr>
          <p:nvPr>
            <p:ph type="sldNum" sz="quarter" idx="5"/>
          </p:nvPr>
        </p:nvSpPr>
        <p:spPr>
          <a:noFill/>
        </p:spPr>
        <p:txBody>
          <a:bodyPr/>
          <a:lstStyle/>
          <a:p>
            <a:fld id="{74A42E05-894C-4681-8AC6-5BAD80C63A71}" type="slidenum">
              <a:rPr lang="en-US" smtClean="0">
                <a:latin typeface="Arial" charset="0"/>
              </a:rPr>
              <a:pPr/>
              <a:t>43</a:t>
            </a:fld>
            <a:endParaRPr 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id-ID" smtClean="0">
              <a:latin typeface="Arial" charset="0"/>
            </a:endParaRPr>
          </a:p>
        </p:txBody>
      </p:sp>
      <p:sp>
        <p:nvSpPr>
          <p:cNvPr id="113668" name="Slide Number Placeholder 3"/>
          <p:cNvSpPr>
            <a:spLocks noGrp="1"/>
          </p:cNvSpPr>
          <p:nvPr>
            <p:ph type="sldNum" sz="quarter" idx="5"/>
          </p:nvPr>
        </p:nvSpPr>
        <p:spPr>
          <a:noFill/>
        </p:spPr>
        <p:txBody>
          <a:bodyPr/>
          <a:lstStyle/>
          <a:p>
            <a:fld id="{66E4B6B3-5F9D-4EF6-A332-F4B3F08EF732}" type="slidenum">
              <a:rPr lang="en-US" smtClean="0">
                <a:latin typeface="Arial" charset="0"/>
              </a:rPr>
              <a:pPr/>
              <a:t>44</a:t>
            </a:fld>
            <a:endParaRPr 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id-ID" smtClean="0">
              <a:latin typeface="Arial" charset="0"/>
            </a:endParaRPr>
          </a:p>
        </p:txBody>
      </p:sp>
      <p:sp>
        <p:nvSpPr>
          <p:cNvPr id="121860" name="Slide Number Placeholder 3"/>
          <p:cNvSpPr>
            <a:spLocks noGrp="1"/>
          </p:cNvSpPr>
          <p:nvPr>
            <p:ph type="sldNum" sz="quarter" idx="5"/>
          </p:nvPr>
        </p:nvSpPr>
        <p:spPr>
          <a:noFill/>
        </p:spPr>
        <p:txBody>
          <a:bodyPr/>
          <a:lstStyle/>
          <a:p>
            <a:fld id="{D66BA751-3339-4D67-8A4F-F533E5A5D148}" type="slidenum">
              <a:rPr lang="en-US" smtClean="0">
                <a:latin typeface="Arial" charset="0"/>
              </a:rPr>
              <a:pPr/>
              <a:t>45</a:t>
            </a:fld>
            <a:endParaRPr 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46</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82B3C540-DB51-4D87-B7CC-EF49D2AB073F}" type="slidenum">
              <a:rPr lang="id-ID" smtClean="0"/>
              <a:pPr/>
              <a:t>5</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6</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7</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8</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C30834F-0D87-467C-836F-7ED707254814}" type="slidenum">
              <a:rPr lang="id-ID" smtClean="0"/>
              <a:pPr/>
              <a:t>9</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3FA42A5C-4F8D-4321-90A8-945CB172D6FC}" type="datetimeFigureOut">
              <a:rPr lang="id-ID" smtClean="0"/>
              <a:pPr/>
              <a:t>14/02/2015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94BB1E3-66BC-4D74-9082-A0B30F125564}" type="slidenum">
              <a:rPr lang="id-ID" smtClean="0"/>
              <a:pPr/>
              <a:t>‹#›</a:t>
            </a:fld>
            <a:endParaRPr lang="id-ID"/>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FA42A5C-4F8D-4321-90A8-945CB172D6FC}" type="datetimeFigureOut">
              <a:rPr lang="id-ID" smtClean="0"/>
              <a:pPr/>
              <a:t>14/02/2015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94BB1E3-66BC-4D74-9082-A0B30F125564}" type="slidenum">
              <a:rPr lang="id-ID" smtClean="0"/>
              <a:pPr/>
              <a:t>‹#›</a:t>
            </a:fld>
            <a:endParaRPr lang="id-ID"/>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FA42A5C-4F8D-4321-90A8-945CB172D6FC}" type="datetimeFigureOut">
              <a:rPr lang="id-ID" smtClean="0"/>
              <a:pPr/>
              <a:t>14/02/2015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94BB1E3-66BC-4D74-9082-A0B30F125564}" type="slidenum">
              <a:rPr lang="id-ID" smtClean="0"/>
              <a:pPr/>
              <a:t>‹#›</a:t>
            </a:fld>
            <a:endParaRPr lang="id-ID"/>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DE27A9BD-6210-4376-B473-C7F1E1183969}" type="slidenum">
              <a:rPr lang="en-US"/>
              <a:pPr>
                <a:defRPr/>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FA42A5C-4F8D-4321-90A8-945CB172D6FC}" type="datetimeFigureOut">
              <a:rPr lang="id-ID" smtClean="0"/>
              <a:pPr/>
              <a:t>14/02/2015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94BB1E3-66BC-4D74-9082-A0B30F125564}" type="slidenum">
              <a:rPr lang="id-ID" smtClean="0"/>
              <a:pPr/>
              <a:t>‹#›</a:t>
            </a:fld>
            <a:endParaRPr lang="id-ID"/>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A42A5C-4F8D-4321-90A8-945CB172D6FC}" type="datetimeFigureOut">
              <a:rPr lang="id-ID" smtClean="0"/>
              <a:pPr/>
              <a:t>14/02/2015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94BB1E3-66BC-4D74-9082-A0B30F125564}" type="slidenum">
              <a:rPr lang="id-ID" smtClean="0"/>
              <a:pPr/>
              <a:t>‹#›</a:t>
            </a:fld>
            <a:endParaRPr lang="id-ID"/>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3FA42A5C-4F8D-4321-90A8-945CB172D6FC}" type="datetimeFigureOut">
              <a:rPr lang="id-ID" smtClean="0"/>
              <a:pPr/>
              <a:t>14/02/2015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94BB1E3-66BC-4D74-9082-A0B30F125564}" type="slidenum">
              <a:rPr lang="id-ID" smtClean="0"/>
              <a:pPr/>
              <a:t>‹#›</a:t>
            </a:fld>
            <a:endParaRPr lang="id-ID"/>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3FA42A5C-4F8D-4321-90A8-945CB172D6FC}" type="datetimeFigureOut">
              <a:rPr lang="id-ID" smtClean="0"/>
              <a:pPr/>
              <a:t>14/02/2015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94BB1E3-66BC-4D74-9082-A0B30F125564}" type="slidenum">
              <a:rPr lang="id-ID" smtClean="0"/>
              <a:pPr/>
              <a:t>‹#›</a:t>
            </a:fld>
            <a:endParaRPr lang="id-ID"/>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3FA42A5C-4F8D-4321-90A8-945CB172D6FC}" type="datetimeFigureOut">
              <a:rPr lang="id-ID" smtClean="0"/>
              <a:pPr/>
              <a:t>14/02/2015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94BB1E3-66BC-4D74-9082-A0B30F125564}" type="slidenum">
              <a:rPr lang="id-ID" smtClean="0"/>
              <a:pPr/>
              <a:t>‹#›</a:t>
            </a:fld>
            <a:endParaRPr lang="id-ID"/>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42A5C-4F8D-4321-90A8-945CB172D6FC}" type="datetimeFigureOut">
              <a:rPr lang="id-ID" smtClean="0"/>
              <a:pPr/>
              <a:t>14/02/2015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94BB1E3-66BC-4D74-9082-A0B30F125564}" type="slidenum">
              <a:rPr lang="id-ID" smtClean="0"/>
              <a:pPr/>
              <a:t>‹#›</a:t>
            </a:fld>
            <a:endParaRPr lang="id-ID"/>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42A5C-4F8D-4321-90A8-945CB172D6FC}" type="datetimeFigureOut">
              <a:rPr lang="id-ID" smtClean="0"/>
              <a:pPr/>
              <a:t>14/02/2015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94BB1E3-66BC-4D74-9082-A0B30F125564}" type="slidenum">
              <a:rPr lang="id-ID" smtClean="0"/>
              <a:pPr/>
              <a:t>‹#›</a:t>
            </a:fld>
            <a:endParaRPr lang="id-ID"/>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42A5C-4F8D-4321-90A8-945CB172D6FC}" type="datetimeFigureOut">
              <a:rPr lang="id-ID" smtClean="0"/>
              <a:pPr/>
              <a:t>14/02/2015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94BB1E3-66BC-4D74-9082-A0B30F125564}" type="slidenum">
              <a:rPr lang="id-ID" smtClean="0"/>
              <a:pPr/>
              <a:t>‹#›</a:t>
            </a:fld>
            <a:endParaRPr lang="id-ID"/>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42A5C-4F8D-4321-90A8-945CB172D6FC}" type="datetimeFigureOut">
              <a:rPr lang="id-ID" smtClean="0"/>
              <a:pPr/>
              <a:t>14/02/2015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BB1E3-66BC-4D74-9082-A0B30F125564}"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obatnyeripunggung.com/wp-content/uploads/2013/06/nyeri-punggung.jpe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obatnyeripunggung.com/wp-content/uploads/2013/06/nyeri-punggung.jpe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hyperlink" Target="http://bimaariotejo.files.wordpress.com/2009/07/41.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bimaariotejo.files.wordpress.com/2009/07/31.jpg" TargetMode="Externa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obatnyeripunggung.com/wp-content/uploads/2013/06/nyeri-punggung.jpeg"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bimaariotejo.files.wordpress.com/2009/07/41.jpg" TargetMode="External"/><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bimaariotejo.files.wordpress.com/2009/07/31.jpg" TargetMode="External"/><Relationship Id="rId5" Type="http://schemas.openxmlformats.org/officeDocument/2006/relationships/image" Target="../media/image6.jpeg"/><Relationship Id="rId4" Type="http://schemas.openxmlformats.org/officeDocument/2006/relationships/hyperlink" Target="http://bimaariotejo.files.wordpress.com/2009/07/21.jpg" TargetMode="External"/><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bimaariotejo.files.wordpress.com/2009/07/21.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http://kamuskesehatan.com/arti/artriti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kamuskesehatan.com/arti/osteoporos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429684" cy="6143668"/>
          </a:xfrm>
        </p:spPr>
        <p:txBody>
          <a:bodyPr>
            <a:normAutofit/>
          </a:bodyPr>
          <a:lstStyle/>
          <a:p>
            <a:r>
              <a:rPr lang="id-ID" sz="4000" b="1" dirty="0" smtClean="0">
                <a:solidFill>
                  <a:srgbClr val="860000"/>
                </a:solidFill>
                <a:latin typeface="Bauhaus 93" pitchFamily="82" charset="0"/>
                <a:cs typeface="Browallia New" pitchFamily="34" charset="-34"/>
              </a:rPr>
              <a:t>TERAPI NON FARMAKA </a:t>
            </a:r>
            <a:r>
              <a:rPr lang="id-ID" sz="4000" b="1" dirty="0" smtClean="0">
                <a:solidFill>
                  <a:srgbClr val="860000"/>
                </a:solidFill>
                <a:latin typeface="Bauhaus 93" pitchFamily="82" charset="0"/>
                <a:cs typeface="Browallia New" pitchFamily="34" charset="-34"/>
              </a:rPr>
              <a:t>PADA </a:t>
            </a:r>
            <a:br>
              <a:rPr lang="id-ID" sz="4000" b="1" dirty="0" smtClean="0">
                <a:solidFill>
                  <a:srgbClr val="860000"/>
                </a:solidFill>
                <a:latin typeface="Bauhaus 93" pitchFamily="82" charset="0"/>
                <a:cs typeface="Browallia New" pitchFamily="34" charset="-34"/>
              </a:rPr>
            </a:br>
            <a:r>
              <a:rPr lang="id-ID" sz="4000" b="1" dirty="0" smtClean="0">
                <a:solidFill>
                  <a:srgbClr val="860000"/>
                </a:solidFill>
                <a:latin typeface="Bauhaus 93" pitchFamily="82" charset="0"/>
                <a:cs typeface="Browallia New" pitchFamily="34" charset="-34"/>
              </a:rPr>
              <a:t>OSTEOARTRITIS  &amp; LOW BACK PAIN</a:t>
            </a:r>
            <a:br>
              <a:rPr lang="id-ID" sz="4000" b="1" dirty="0" smtClean="0">
                <a:solidFill>
                  <a:srgbClr val="860000"/>
                </a:solidFill>
                <a:latin typeface="Bauhaus 93" pitchFamily="82" charset="0"/>
                <a:cs typeface="Browallia New" pitchFamily="34" charset="-34"/>
              </a:rPr>
            </a:br>
            <a:r>
              <a:rPr lang="id-ID" sz="2800" b="1" dirty="0" smtClean="0">
                <a:solidFill>
                  <a:srgbClr val="860000"/>
                </a:solidFill>
                <a:latin typeface="Arial Rounded MT Bold" pitchFamily="34" charset="0"/>
                <a:cs typeface="Browallia New" pitchFamily="34" charset="-34"/>
              </a:rPr>
              <a:t>(REHABILITASI MEDIK  OA  </a:t>
            </a:r>
            <a:r>
              <a:rPr lang="id-ID" sz="2800" b="1" dirty="0" smtClean="0">
                <a:solidFill>
                  <a:srgbClr val="860000"/>
                </a:solidFill>
                <a:latin typeface="Arial Rounded MT Bold" pitchFamily="34" charset="0"/>
                <a:cs typeface="Browallia New" pitchFamily="34" charset="-34"/>
              </a:rPr>
              <a:t>&amp;  LBP )</a:t>
            </a:r>
            <a:r>
              <a:rPr lang="id-ID" sz="2800" b="1" dirty="0" smtClean="0">
                <a:latin typeface="AR CHRISTY" pitchFamily="2" charset="0"/>
                <a:cs typeface="Browallia New" pitchFamily="34" charset="-34"/>
              </a:rPr>
              <a:t/>
            </a:r>
            <a:br>
              <a:rPr lang="id-ID" sz="2800" b="1" dirty="0" smtClean="0">
                <a:latin typeface="AR CHRISTY" pitchFamily="2" charset="0"/>
                <a:cs typeface="Browallia New" pitchFamily="34" charset="-34"/>
              </a:rPr>
            </a:br>
            <a:r>
              <a:rPr lang="id-ID" sz="4000" b="1" dirty="0" smtClean="0">
                <a:latin typeface="AR CHRISTY" pitchFamily="2" charset="0"/>
                <a:cs typeface="Browallia New" pitchFamily="34" charset="-34"/>
              </a:rPr>
              <a:t>                         </a:t>
            </a:r>
            <a:br>
              <a:rPr lang="id-ID" sz="4000" b="1" dirty="0" smtClean="0">
                <a:latin typeface="AR CHRISTY" pitchFamily="2" charset="0"/>
                <a:cs typeface="Browallia New" pitchFamily="34" charset="-34"/>
              </a:rPr>
            </a:br>
            <a:r>
              <a:rPr lang="id-ID" sz="4000" b="1" dirty="0" smtClean="0">
                <a:latin typeface="AR CHRISTY" pitchFamily="2" charset="0"/>
                <a:cs typeface="Browallia New" pitchFamily="34" charset="-34"/>
              </a:rPr>
              <a:t/>
            </a:r>
            <a:br>
              <a:rPr lang="id-ID" sz="4000" b="1" dirty="0" smtClean="0">
                <a:latin typeface="AR CHRISTY" pitchFamily="2" charset="0"/>
                <a:cs typeface="Browallia New" pitchFamily="34" charset="-34"/>
              </a:rPr>
            </a:br>
            <a:r>
              <a:rPr lang="id-ID" sz="4000" b="1" dirty="0" smtClean="0">
                <a:latin typeface="AR CHRISTY" pitchFamily="2" charset="0"/>
                <a:cs typeface="Browallia New" pitchFamily="34" charset="-34"/>
              </a:rPr>
              <a:t/>
            </a:r>
            <a:br>
              <a:rPr lang="id-ID" sz="4000" b="1" dirty="0" smtClean="0">
                <a:latin typeface="AR CHRISTY" pitchFamily="2" charset="0"/>
                <a:cs typeface="Browallia New" pitchFamily="34" charset="-34"/>
              </a:rPr>
            </a:br>
            <a:r>
              <a:rPr lang="id-ID" sz="4000" b="1" dirty="0" smtClean="0">
                <a:latin typeface="AR CHRISTY" pitchFamily="2" charset="0"/>
                <a:cs typeface="Browallia New" pitchFamily="34" charset="-34"/>
              </a:rPr>
              <a:t> </a:t>
            </a:r>
            <a:r>
              <a:rPr lang="id-ID" sz="2000" b="1" dirty="0" smtClean="0">
                <a:latin typeface="Arial Rounded MT Bold" pitchFamily="34" charset="0"/>
                <a:cs typeface="Browallia New" pitchFamily="34" charset="-34"/>
              </a:rPr>
              <a:t>OLEH</a:t>
            </a:r>
            <a:r>
              <a:rPr lang="id-ID" sz="2800" b="1" dirty="0" smtClean="0">
                <a:latin typeface="Bradley Hand ITC" pitchFamily="66" charset="0"/>
                <a:cs typeface="Browallia New" pitchFamily="34" charset="-34"/>
              </a:rPr>
              <a:t> :</a:t>
            </a:r>
            <a:r>
              <a:rPr lang="id-ID" sz="2800" b="1" dirty="0" smtClean="0">
                <a:solidFill>
                  <a:schemeClr val="accent6">
                    <a:lumMod val="75000"/>
                  </a:schemeClr>
                </a:solidFill>
                <a:latin typeface="Bradley Hand ITC" pitchFamily="66" charset="0"/>
                <a:cs typeface="Browallia New" pitchFamily="34" charset="-34"/>
              </a:rPr>
              <a:t> </a:t>
            </a:r>
            <a:r>
              <a:rPr lang="id-ID" sz="2800" b="1" dirty="0" smtClean="0">
                <a:solidFill>
                  <a:schemeClr val="accent6">
                    <a:lumMod val="75000"/>
                  </a:schemeClr>
                </a:solidFill>
                <a:latin typeface="Arial Rounded MT Bold" pitchFamily="34" charset="0"/>
                <a:cs typeface="Browallia New" pitchFamily="34" charset="-34"/>
              </a:rPr>
              <a:t>Dr.  Bernita, SpKFR</a:t>
            </a:r>
            <a:br>
              <a:rPr lang="id-ID" sz="2800" b="1" dirty="0" smtClean="0">
                <a:solidFill>
                  <a:schemeClr val="accent6">
                    <a:lumMod val="75000"/>
                  </a:schemeClr>
                </a:solidFill>
                <a:latin typeface="Arial Rounded MT Bold" pitchFamily="34" charset="0"/>
                <a:cs typeface="Browallia New" pitchFamily="34" charset="-34"/>
              </a:rPr>
            </a:br>
            <a:r>
              <a:rPr lang="id-ID" sz="2400" b="1" dirty="0" smtClean="0">
                <a:solidFill>
                  <a:srgbClr val="000F2E"/>
                </a:solidFill>
                <a:latin typeface="Arial Rounded MT Bold" pitchFamily="34" charset="0"/>
                <a:cs typeface="Browallia New" pitchFamily="34" charset="-34"/>
              </a:rPr>
              <a:t>Instalasi Rehabilitasi Medik </a:t>
            </a:r>
            <a:br>
              <a:rPr lang="id-ID" sz="2400" b="1" dirty="0" smtClean="0">
                <a:solidFill>
                  <a:srgbClr val="000F2E"/>
                </a:solidFill>
                <a:latin typeface="Arial Rounded MT Bold" pitchFamily="34" charset="0"/>
                <a:cs typeface="Browallia New" pitchFamily="34" charset="-34"/>
              </a:rPr>
            </a:br>
            <a:r>
              <a:rPr lang="id-ID" sz="2000" b="1" dirty="0" smtClean="0">
                <a:solidFill>
                  <a:srgbClr val="000F2E"/>
                </a:solidFill>
                <a:latin typeface="Arial Rounded MT Bold" pitchFamily="34" charset="0"/>
                <a:cs typeface="Browallia New" pitchFamily="34" charset="-34"/>
              </a:rPr>
              <a:t>RS BETHESDA TAHUN 2015</a:t>
            </a:r>
            <a:endParaRPr lang="id-ID" sz="2000" b="1" dirty="0">
              <a:solidFill>
                <a:srgbClr val="000F2E"/>
              </a:solidFill>
              <a:latin typeface="Arial Rounded MT Bold" pitchFamily="34" charset="0"/>
              <a:cs typeface="Browallia New" pitchFamily="34" charset="-34"/>
            </a:endParaRPr>
          </a:p>
        </p:txBody>
      </p:sp>
      <p:pic>
        <p:nvPicPr>
          <p:cNvPr id="5" name="Picture 2" descr="D:\My Document\IKA\RM EDUC\OA\nyeri.jpg"/>
          <p:cNvPicPr>
            <a:picLocks noChangeAspect="1" noChangeArrowheads="1"/>
          </p:cNvPicPr>
          <p:nvPr/>
        </p:nvPicPr>
        <p:blipFill>
          <a:blip r:embed="rId3" cstate="print"/>
          <a:srcRect/>
          <a:stretch>
            <a:fillRect/>
          </a:stretch>
        </p:blipFill>
        <p:spPr bwMode="auto">
          <a:xfrm>
            <a:off x="3000364" y="2857496"/>
            <a:ext cx="1372142" cy="1466990"/>
          </a:xfrm>
          <a:prstGeom prst="rect">
            <a:avLst/>
          </a:prstGeom>
          <a:noFill/>
        </p:spPr>
      </p:pic>
      <p:pic>
        <p:nvPicPr>
          <p:cNvPr id="6" name="Picture 5" descr="Obat nyeri Punggung">
            <a:hlinkClick r:id="rId4"/>
          </p:cNvPr>
          <p:cNvPicPr/>
          <p:nvPr/>
        </p:nvPicPr>
        <p:blipFill>
          <a:blip r:embed="rId5" cstate="print"/>
          <a:srcRect/>
          <a:stretch>
            <a:fillRect/>
          </a:stretch>
        </p:blipFill>
        <p:spPr bwMode="auto">
          <a:xfrm>
            <a:off x="4357686" y="2857496"/>
            <a:ext cx="1571636" cy="1357322"/>
          </a:xfrm>
          <a:prstGeom prst="rect">
            <a:avLst/>
          </a:prstGeom>
          <a:noFill/>
          <a:ln w="9525">
            <a:noFill/>
            <a:miter lim="800000"/>
            <a:headEnd/>
            <a:tailEnd/>
          </a:ln>
        </p:spPr>
      </p:pic>
      <p:sp>
        <p:nvSpPr>
          <p:cNvPr id="7" name="TextBox 6"/>
          <p:cNvSpPr txBox="1"/>
          <p:nvPr/>
        </p:nvSpPr>
        <p:spPr>
          <a:xfrm>
            <a:off x="2071670" y="6072206"/>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55"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3000" fill="hold"/>
                                        <p:tgtEl>
                                          <p:spTgt spid="5"/>
                                        </p:tgtEl>
                                        <p:attrNameLst>
                                          <p:attrName>ppt_w</p:attrName>
                                        </p:attrNameLst>
                                      </p:cBhvr>
                                      <p:tavLst>
                                        <p:tav tm="0">
                                          <p:val>
                                            <p:strVal val="#ppt_w*0.70"/>
                                          </p:val>
                                        </p:tav>
                                        <p:tav tm="100000">
                                          <p:val>
                                            <p:strVal val="#ppt_w"/>
                                          </p:val>
                                        </p:tav>
                                      </p:tavLst>
                                    </p:anim>
                                    <p:anim calcmode="lin" valueType="num">
                                      <p:cBhvr>
                                        <p:cTn id="13" dur="3000" fill="hold"/>
                                        <p:tgtEl>
                                          <p:spTgt spid="5"/>
                                        </p:tgtEl>
                                        <p:attrNameLst>
                                          <p:attrName>ppt_h</p:attrName>
                                        </p:attrNameLst>
                                      </p:cBhvr>
                                      <p:tavLst>
                                        <p:tav tm="0">
                                          <p:val>
                                            <p:strVal val="#ppt_h"/>
                                          </p:val>
                                        </p:tav>
                                        <p:tav tm="100000">
                                          <p:val>
                                            <p:strVal val="#ppt_h"/>
                                          </p:val>
                                        </p:tav>
                                      </p:tavLst>
                                    </p:anim>
                                    <p:animEffect transition="in" filter="fade">
                                      <p:cBhvr>
                                        <p:cTn id="14" dur="3000"/>
                                        <p:tgtEl>
                                          <p:spTgt spid="5"/>
                                        </p:tgtEl>
                                      </p:cBhvr>
                                    </p:animEffect>
                                  </p:childTnLst>
                                </p:cTn>
                              </p:par>
                            </p:childTnLst>
                          </p:cTn>
                        </p:par>
                        <p:par>
                          <p:cTn id="15" fill="hold">
                            <p:stCondLst>
                              <p:cond delay="8000"/>
                            </p:stCondLst>
                            <p:childTnLst>
                              <p:par>
                                <p:cTn id="16" presetID="55"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3000" fill="hold"/>
                                        <p:tgtEl>
                                          <p:spTgt spid="6"/>
                                        </p:tgtEl>
                                        <p:attrNameLst>
                                          <p:attrName>ppt_w</p:attrName>
                                        </p:attrNameLst>
                                      </p:cBhvr>
                                      <p:tavLst>
                                        <p:tav tm="0">
                                          <p:val>
                                            <p:strVal val="#ppt_w*0.70"/>
                                          </p:val>
                                        </p:tav>
                                        <p:tav tm="100000">
                                          <p:val>
                                            <p:strVal val="#ppt_w"/>
                                          </p:val>
                                        </p:tav>
                                      </p:tavLst>
                                    </p:anim>
                                    <p:anim calcmode="lin" valueType="num">
                                      <p:cBhvr>
                                        <p:cTn id="19" dur="3000" fill="hold"/>
                                        <p:tgtEl>
                                          <p:spTgt spid="6"/>
                                        </p:tgtEl>
                                        <p:attrNameLst>
                                          <p:attrName>ppt_h</p:attrName>
                                        </p:attrNameLst>
                                      </p:cBhvr>
                                      <p:tavLst>
                                        <p:tav tm="0">
                                          <p:val>
                                            <p:strVal val="#ppt_h"/>
                                          </p:val>
                                        </p:tav>
                                        <p:tav tm="100000">
                                          <p:val>
                                            <p:strVal val="#ppt_h"/>
                                          </p:val>
                                        </p:tav>
                                      </p:tavLst>
                                    </p:anim>
                                    <p:animEffect transition="in" filter="fade">
                                      <p:cBhvr>
                                        <p:cTn id="20"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smtClean="0"/>
              <a:t>Gejala Klinis</a:t>
            </a:r>
            <a:endParaRPr lang="id-ID" dirty="0"/>
          </a:p>
        </p:txBody>
      </p:sp>
      <p:sp>
        <p:nvSpPr>
          <p:cNvPr id="3" name="Content Placeholder 2"/>
          <p:cNvSpPr>
            <a:spLocks noGrp="1"/>
          </p:cNvSpPr>
          <p:nvPr>
            <p:ph idx="1"/>
          </p:nvPr>
        </p:nvSpPr>
        <p:spPr>
          <a:xfrm>
            <a:off x="457200" y="1285860"/>
            <a:ext cx="8229600" cy="4840303"/>
          </a:xfrm>
        </p:spPr>
        <p:txBody>
          <a:bodyPr/>
          <a:lstStyle/>
          <a:p>
            <a:r>
              <a:rPr lang="id-ID" dirty="0"/>
              <a:t>Keluhan yang dirasakan </a:t>
            </a:r>
            <a:r>
              <a:rPr lang="id-ID" dirty="0" smtClean="0"/>
              <a:t>adalah </a:t>
            </a:r>
            <a:r>
              <a:rPr lang="id-ID" dirty="0"/>
              <a:t>nyeri pada sendi, terutama sendi yang menyangga berat tubuh (seperti sendi lutut atau pinggang). </a:t>
            </a:r>
            <a:endParaRPr lang="id-ID" dirty="0" smtClean="0"/>
          </a:p>
          <a:p>
            <a:r>
              <a:rPr lang="id-ID" dirty="0" smtClean="0"/>
              <a:t>Nyeri </a:t>
            </a:r>
            <a:r>
              <a:rPr lang="id-ID" dirty="0"/>
              <a:t>terutama dirasakan sesudah beraktivitas menggunakan sendi tersebut, dan berkurang jika istirahat.</a:t>
            </a:r>
          </a:p>
        </p:txBody>
      </p:sp>
      <p:pic>
        <p:nvPicPr>
          <p:cNvPr id="4" name="Picture 2" descr="D:\My Document\IKA\RM EDUC\OA\nyeri.jpg"/>
          <p:cNvPicPr>
            <a:picLocks noChangeAspect="1" noChangeArrowheads="1"/>
          </p:cNvPicPr>
          <p:nvPr/>
        </p:nvPicPr>
        <p:blipFill>
          <a:blip r:embed="rId3" cstate="print"/>
          <a:srcRect/>
          <a:stretch>
            <a:fillRect/>
          </a:stretch>
        </p:blipFill>
        <p:spPr bwMode="auto">
          <a:xfrm>
            <a:off x="4143372" y="4214818"/>
            <a:ext cx="1628886" cy="1741482"/>
          </a:xfrm>
          <a:prstGeom prst="rect">
            <a:avLst/>
          </a:prstGeom>
          <a:noFill/>
        </p:spPr>
      </p:pic>
      <p:pic>
        <p:nvPicPr>
          <p:cNvPr id="5" name="Picture 4" descr="Obat nyeri Punggung">
            <a:hlinkClick r:id="rId4"/>
          </p:cNvPr>
          <p:cNvPicPr/>
          <p:nvPr/>
        </p:nvPicPr>
        <p:blipFill>
          <a:blip r:embed="rId5" cstate="print"/>
          <a:srcRect/>
          <a:stretch>
            <a:fillRect/>
          </a:stretch>
        </p:blipFill>
        <p:spPr bwMode="auto">
          <a:xfrm>
            <a:off x="5929322" y="4429132"/>
            <a:ext cx="2000264" cy="1143008"/>
          </a:xfrm>
          <a:prstGeom prst="rect">
            <a:avLst/>
          </a:prstGeom>
          <a:noFill/>
          <a:ln w="9525">
            <a:noFill/>
            <a:miter lim="800000"/>
            <a:headEnd/>
            <a:tailEnd/>
          </a:ln>
        </p:spPr>
      </p:pic>
      <p:sp>
        <p:nvSpPr>
          <p:cNvPr id="6" name="TextBox 5"/>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strVal val="#ppt_w*0.70"/>
                                          </p:val>
                                        </p:tav>
                                        <p:tav tm="100000">
                                          <p:val>
                                            <p:strVal val="#ppt_w"/>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4338" name="Picture 2" descr="D:\background ppt\the-nice-flower-garden-backgrounds-wallpaper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a:xfrm>
            <a:off x="214282" y="214290"/>
            <a:ext cx="8715436" cy="2677656"/>
          </a:xfrm>
          <a:prstGeom prst="rect">
            <a:avLst/>
          </a:prstGeom>
        </p:spPr>
        <p:txBody>
          <a:bodyPr wrap="square">
            <a:spAutoFit/>
          </a:bodyPr>
          <a:lstStyle/>
          <a:p>
            <a:r>
              <a:rPr lang="id-ID" sz="2800" dirty="0"/>
              <a:t>T</a:t>
            </a:r>
            <a:r>
              <a:rPr lang="id-ID" sz="2800" dirty="0" smtClean="0"/>
              <a:t>imbul rasa kaku di sendi tersebut pada pagi hari sesudah bangun tidur, berlangsung kurang dari 30 menit. </a:t>
            </a:r>
          </a:p>
          <a:p>
            <a:r>
              <a:rPr lang="id-ID" sz="2800" dirty="0" smtClean="0"/>
              <a:t>Kaku ini akan membaik setelah digerak-gerakkan beberapa saat. </a:t>
            </a:r>
            <a:r>
              <a:rPr lang="id-ID" sz="2800" dirty="0" smtClean="0"/>
              <a:t>Bila </a:t>
            </a:r>
            <a:r>
              <a:rPr lang="id-ID" sz="2800" dirty="0" smtClean="0"/>
              <a:t>digerakkan bisa terdengar bunyi </a:t>
            </a:r>
            <a:r>
              <a:rPr lang="id-ID" sz="2800" i="1" dirty="0" smtClean="0"/>
              <a:t>“krek”</a:t>
            </a:r>
            <a:r>
              <a:rPr lang="id-ID" sz="2800" dirty="0" smtClean="0"/>
              <a:t>krepitus (pada lutut</a:t>
            </a:r>
            <a:r>
              <a:rPr lang="id-ID" sz="2800" dirty="0" smtClean="0"/>
              <a:t>). Makin </a:t>
            </a:r>
            <a:r>
              <a:rPr lang="id-ID" sz="2800" dirty="0" smtClean="0"/>
              <a:t>lama penyakit ini dapat memberat sehingga terasa nyeri juga pada saat sedang istirahat. </a:t>
            </a:r>
          </a:p>
        </p:txBody>
      </p:sp>
      <p:sp>
        <p:nvSpPr>
          <p:cNvPr id="6" name="TextBox 5"/>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00042"/>
            <a:ext cx="8229600" cy="4525963"/>
          </a:xfrm>
        </p:spPr>
        <p:txBody>
          <a:bodyPr/>
          <a:lstStyle/>
          <a:p>
            <a:pPr>
              <a:buNone/>
            </a:pPr>
            <a:r>
              <a:rPr lang="id-ID" dirty="0" smtClean="0"/>
              <a:t>Pada OA lutut :</a:t>
            </a:r>
          </a:p>
          <a:p>
            <a:r>
              <a:rPr lang="id-ID" dirty="0" smtClean="0"/>
              <a:t>Penekanan pada beberapa bagian tertentu di sekitar sendi yang nyeri akan terasa sakit. </a:t>
            </a:r>
          </a:p>
          <a:p>
            <a:r>
              <a:rPr lang="id-ID" dirty="0" smtClean="0"/>
              <a:t>Gerak sendi juga menjadi terbatas karena nyeri.</a:t>
            </a:r>
          </a:p>
          <a:p>
            <a:pPr>
              <a:buNone/>
            </a:pPr>
            <a:endParaRPr lang="id-ID" dirty="0"/>
          </a:p>
        </p:txBody>
      </p:sp>
      <p:pic>
        <p:nvPicPr>
          <p:cNvPr id="26626" name="Picture 2" descr="D:\My Document\IKA\RM EDUC\OA\lutut bengkak.jpg"/>
          <p:cNvPicPr>
            <a:picLocks noChangeAspect="1" noChangeArrowheads="1"/>
          </p:cNvPicPr>
          <p:nvPr/>
        </p:nvPicPr>
        <p:blipFill>
          <a:blip r:embed="rId3" cstate="print"/>
          <a:srcRect/>
          <a:stretch>
            <a:fillRect/>
          </a:stretch>
        </p:blipFill>
        <p:spPr bwMode="auto">
          <a:xfrm>
            <a:off x="5214942" y="3286124"/>
            <a:ext cx="3214710" cy="2464611"/>
          </a:xfrm>
          <a:prstGeom prst="rect">
            <a:avLst/>
          </a:prstGeom>
          <a:noFill/>
        </p:spPr>
      </p:pic>
      <p:pic>
        <p:nvPicPr>
          <p:cNvPr id="26627" name="Picture 3" descr="D:\My Document\IKA\RM EDUC\OA\knee pain.jpg"/>
          <p:cNvPicPr>
            <a:picLocks noChangeAspect="1" noChangeArrowheads="1"/>
          </p:cNvPicPr>
          <p:nvPr/>
        </p:nvPicPr>
        <p:blipFill>
          <a:blip r:embed="rId4" cstate="print"/>
          <a:srcRect/>
          <a:stretch>
            <a:fillRect/>
          </a:stretch>
        </p:blipFill>
        <p:spPr bwMode="auto">
          <a:xfrm>
            <a:off x="928662" y="3286124"/>
            <a:ext cx="3568346" cy="2857520"/>
          </a:xfrm>
          <a:prstGeom prst="rect">
            <a:avLst/>
          </a:prstGeom>
          <a:noFill/>
        </p:spPr>
      </p:pic>
      <p:sp>
        <p:nvSpPr>
          <p:cNvPr id="5" name="TextBox 4"/>
          <p:cNvSpPr txBox="1"/>
          <p:nvPr/>
        </p:nvSpPr>
        <p:spPr>
          <a:xfrm>
            <a:off x="2071670" y="6215082"/>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
            <a:hlinkClick r:id="rId3"/>
          </p:cNvPr>
          <p:cNvPicPr/>
          <p:nvPr/>
        </p:nvPicPr>
        <p:blipFill>
          <a:blip r:embed="rId4" cstate="print"/>
          <a:srcRect/>
          <a:stretch>
            <a:fillRect/>
          </a:stretch>
        </p:blipFill>
        <p:spPr bwMode="auto">
          <a:xfrm>
            <a:off x="5857884" y="3929066"/>
            <a:ext cx="2887160" cy="1808180"/>
          </a:xfrm>
          <a:prstGeom prst="rect">
            <a:avLst/>
          </a:prstGeom>
          <a:noFill/>
          <a:ln w="9525">
            <a:noFill/>
            <a:miter lim="800000"/>
            <a:headEnd/>
            <a:tailEnd/>
          </a:ln>
        </p:spPr>
      </p:pic>
      <p:pic>
        <p:nvPicPr>
          <p:cNvPr id="4" name="Picture 3" descr="3">
            <a:hlinkClick r:id="rId5"/>
          </p:cNvPr>
          <p:cNvPicPr/>
          <p:nvPr/>
        </p:nvPicPr>
        <p:blipFill>
          <a:blip r:embed="rId6" cstate="print"/>
          <a:srcRect/>
          <a:stretch>
            <a:fillRect/>
          </a:stretch>
        </p:blipFill>
        <p:spPr bwMode="auto">
          <a:xfrm>
            <a:off x="3000364" y="3929066"/>
            <a:ext cx="2714644" cy="1928826"/>
          </a:xfrm>
          <a:prstGeom prst="rect">
            <a:avLst/>
          </a:prstGeom>
          <a:noFill/>
          <a:ln w="9525">
            <a:noFill/>
            <a:miter lim="800000"/>
            <a:headEnd/>
            <a:tailEnd/>
          </a:ln>
        </p:spPr>
      </p:pic>
      <p:sp>
        <p:nvSpPr>
          <p:cNvPr id="3" name="Content Placeholder 2"/>
          <p:cNvSpPr>
            <a:spLocks noGrp="1"/>
          </p:cNvSpPr>
          <p:nvPr>
            <p:ph sz="quarter" idx="1"/>
          </p:nvPr>
        </p:nvSpPr>
        <p:spPr>
          <a:xfrm>
            <a:off x="642910" y="357166"/>
            <a:ext cx="7962108" cy="5376882"/>
          </a:xfrm>
        </p:spPr>
        <p:txBody>
          <a:bodyPr>
            <a:normAutofit/>
          </a:bodyPr>
          <a:lstStyle/>
          <a:p>
            <a:pPr>
              <a:buNone/>
            </a:pPr>
            <a:r>
              <a:rPr lang="id-ID" dirty="0" smtClean="0"/>
              <a:t>Pada penderita LBP :</a:t>
            </a:r>
          </a:p>
          <a:p>
            <a:pPr>
              <a:buFont typeface="Wingdings" pitchFamily="2" charset="2"/>
              <a:buChar char="Ø"/>
            </a:pPr>
            <a:r>
              <a:rPr lang="id-ID" sz="2800" dirty="0" smtClean="0"/>
              <a:t>Pada saat berdiri </a:t>
            </a:r>
            <a:r>
              <a:rPr lang="id-ID" sz="2800" dirty="0" smtClean="0">
                <a:sym typeface="Wingdings" pitchFamily="2" charset="2"/>
              </a:rPr>
              <a:t></a:t>
            </a:r>
            <a:r>
              <a:rPr lang="id-ID" sz="2800" dirty="0" smtClean="0"/>
              <a:t> tulang belakang berfungsi sebagai penyangga berat badan, sedangkan pada saat jongkok atau memutar </a:t>
            </a:r>
            <a:r>
              <a:rPr lang="id-ID" sz="2800" dirty="0" smtClean="0">
                <a:sym typeface="Wingdings" pitchFamily="2" charset="2"/>
              </a:rPr>
              <a:t> </a:t>
            </a:r>
            <a:r>
              <a:rPr lang="id-ID" sz="2800" dirty="0" smtClean="0"/>
              <a:t>memiliki fungsi sebagai penyokong pergerakan tersebut. </a:t>
            </a:r>
          </a:p>
          <a:p>
            <a:pPr>
              <a:buFont typeface="Wingdings" pitchFamily="2" charset="2"/>
              <a:buChar char="Ø"/>
            </a:pPr>
            <a:r>
              <a:rPr lang="id-ID" sz="2800" dirty="0" smtClean="0"/>
              <a:t>Struktur dan peranan yang kompleks dari tulang belakang inilah yang seringkali menyebabkan masalah.</a:t>
            </a:r>
          </a:p>
          <a:p>
            <a:pPr>
              <a:buNone/>
            </a:pPr>
            <a:endParaRPr lang="id-ID" dirty="0"/>
          </a:p>
        </p:txBody>
      </p:sp>
      <p:sp>
        <p:nvSpPr>
          <p:cNvPr id="6" name="TextBox 5"/>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4338" name="Picture 2" descr="D:\background ppt\the-nice-flower-garden-backgrounds-wallpaper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a:xfrm>
            <a:off x="285720" y="285728"/>
            <a:ext cx="8501122" cy="4524315"/>
          </a:xfrm>
          <a:prstGeom prst="rect">
            <a:avLst/>
          </a:prstGeom>
        </p:spPr>
        <p:txBody>
          <a:bodyPr wrap="square">
            <a:spAutoFit/>
          </a:bodyPr>
          <a:lstStyle/>
          <a:p>
            <a:pPr>
              <a:buFont typeface="Wingdings" pitchFamily="2" charset="2"/>
              <a:buChar char="§"/>
            </a:pPr>
            <a:r>
              <a:rPr lang="id-ID" sz="3200" dirty="0" smtClean="0"/>
              <a:t>Tidak ada pemeriksaan laboratorium yang dapat  </a:t>
            </a:r>
          </a:p>
          <a:p>
            <a:r>
              <a:rPr lang="id-ID" sz="3200" dirty="0" smtClean="0"/>
              <a:t>  menegakkan diagnosis OA</a:t>
            </a:r>
          </a:p>
          <a:p>
            <a:pPr>
              <a:buFont typeface="Wingdings" pitchFamily="2" charset="2"/>
              <a:buChar char="§"/>
            </a:pPr>
            <a:r>
              <a:rPr lang="id-ID" sz="3200" dirty="0" smtClean="0"/>
              <a:t>Pemeriksaan radiologi (</a:t>
            </a:r>
            <a:r>
              <a:rPr lang="id-ID" sz="3200" i="1" dirty="0" smtClean="0"/>
              <a:t>rontgen</a:t>
            </a:r>
            <a:r>
              <a:rPr lang="id-ID" sz="3200" dirty="0" smtClean="0"/>
              <a:t>) dapat </a:t>
            </a:r>
          </a:p>
          <a:p>
            <a:r>
              <a:rPr lang="id-ID" sz="3200" dirty="0" smtClean="0"/>
              <a:t>  membantu, kadang hasilnya tidak sesuai dengan </a:t>
            </a:r>
          </a:p>
          <a:p>
            <a:r>
              <a:rPr lang="id-ID" sz="3200" dirty="0" smtClean="0"/>
              <a:t>  gejala yang dirasakan pasien.</a:t>
            </a:r>
          </a:p>
          <a:p>
            <a:pPr>
              <a:buFont typeface="Wingdings" pitchFamily="2" charset="2"/>
              <a:buChar char="§"/>
            </a:pPr>
            <a:r>
              <a:rPr lang="id-ID" sz="3200" dirty="0" smtClean="0"/>
              <a:t>Pada rontgen dapat terlihat gambaran celah  </a:t>
            </a:r>
          </a:p>
          <a:p>
            <a:r>
              <a:rPr lang="id-ID" sz="3200" dirty="0" smtClean="0"/>
              <a:t>  sendi yang menyempit, tumbuh tulang kecil  </a:t>
            </a:r>
          </a:p>
          <a:p>
            <a:r>
              <a:rPr lang="id-ID" sz="3200" dirty="0" smtClean="0"/>
              <a:t>  (osteofit) dan terjadi sklerosis (pengapuran) </a:t>
            </a:r>
          </a:p>
          <a:p>
            <a:r>
              <a:rPr lang="id-ID" sz="3200" dirty="0" smtClean="0"/>
              <a:t>  disekitar sendi yang terkena tersebut.</a:t>
            </a:r>
            <a:endParaRPr lang="id-ID" sz="3200" dirty="0"/>
          </a:p>
        </p:txBody>
      </p:sp>
      <p:sp>
        <p:nvSpPr>
          <p:cNvPr id="6" name="TextBox 5"/>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D:\My Document\IKA\RM EDUC\OA\rontgen.jpg"/>
          <p:cNvPicPr>
            <a:picLocks noGrp="1" noChangeAspect="1" noChangeArrowheads="1"/>
          </p:cNvPicPr>
          <p:nvPr>
            <p:ph idx="1"/>
          </p:nvPr>
        </p:nvPicPr>
        <p:blipFill>
          <a:blip r:embed="rId3" cstate="print"/>
          <a:srcRect/>
          <a:stretch>
            <a:fillRect/>
          </a:stretch>
        </p:blipFill>
        <p:spPr bwMode="auto">
          <a:xfrm>
            <a:off x="1714480" y="0"/>
            <a:ext cx="5715040" cy="6769271"/>
          </a:xfrm>
          <a:prstGeom prst="rect">
            <a:avLst/>
          </a:prstGeom>
          <a:noFill/>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27650" name="Picture 2" descr="D:\My Document\IKA\RM EDUC\OA\Ro1.jpg"/>
          <p:cNvPicPr>
            <a:picLocks noGrp="1" noChangeAspect="1" noChangeArrowheads="1"/>
          </p:cNvPicPr>
          <p:nvPr>
            <p:ph idx="1"/>
          </p:nvPr>
        </p:nvPicPr>
        <p:blipFill>
          <a:blip r:embed="rId3" cstate="print"/>
          <a:srcRect/>
          <a:stretch>
            <a:fillRect/>
          </a:stretch>
        </p:blipFill>
        <p:spPr bwMode="auto">
          <a:xfrm>
            <a:off x="0" y="571480"/>
            <a:ext cx="9144064" cy="4572032"/>
          </a:xfrm>
          <a:prstGeom prst="rect">
            <a:avLst/>
          </a:prstGeom>
          <a:noFill/>
        </p:spPr>
      </p:pic>
      <p:sp>
        <p:nvSpPr>
          <p:cNvPr id="4" name="TextBox 3"/>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0"/>
            <a:ext cx="7772400" cy="796908"/>
          </a:xfrm>
        </p:spPr>
        <p:txBody>
          <a:bodyPr/>
          <a:lstStyle/>
          <a:p>
            <a:r>
              <a:rPr lang="id-ID" b="1" i="1" dirty="0" smtClean="0">
                <a:solidFill>
                  <a:srgbClr val="C00000"/>
                </a:solidFill>
              </a:rPr>
              <a:t>LOW BACK PAIN</a:t>
            </a:r>
            <a:endParaRPr lang="id-ID" i="1" dirty="0"/>
          </a:p>
        </p:txBody>
      </p:sp>
      <p:sp>
        <p:nvSpPr>
          <p:cNvPr id="3" name="Content Placeholder 2"/>
          <p:cNvSpPr>
            <a:spLocks noGrp="1"/>
          </p:cNvSpPr>
          <p:nvPr>
            <p:ph sz="quarter" idx="1"/>
          </p:nvPr>
        </p:nvSpPr>
        <p:spPr>
          <a:xfrm>
            <a:off x="928662" y="714356"/>
            <a:ext cx="7772400" cy="5286412"/>
          </a:xfrm>
        </p:spPr>
        <p:txBody>
          <a:bodyPr>
            <a:normAutofit/>
          </a:bodyPr>
          <a:lstStyle/>
          <a:p>
            <a:pPr>
              <a:buNone/>
            </a:pPr>
            <a:r>
              <a:rPr lang="id-ID" b="1" i="1" dirty="0" smtClean="0"/>
              <a:t>A. Acute low back pain  </a:t>
            </a:r>
            <a:r>
              <a:rPr lang="id-ID" b="1" i="1" dirty="0" smtClean="0">
                <a:sym typeface="Wingdings" pitchFamily="2" charset="2"/>
              </a:rPr>
              <a:t>  </a:t>
            </a:r>
            <a:endParaRPr lang="id-ID" dirty="0" smtClean="0"/>
          </a:p>
          <a:p>
            <a:pPr algn="just"/>
            <a:r>
              <a:rPr lang="id-ID" sz="2600" dirty="0" smtClean="0"/>
              <a:t>Rasa nyeri </a:t>
            </a:r>
            <a:r>
              <a:rPr lang="id-ID" sz="2600" dirty="0" smtClean="0">
                <a:sym typeface="Wingdings" pitchFamily="2" charset="2"/>
              </a:rPr>
              <a:t></a:t>
            </a:r>
            <a:r>
              <a:rPr lang="id-ID" sz="2600" dirty="0" smtClean="0"/>
              <a:t> tiba-tiba, rentang waktunya sebentar </a:t>
            </a:r>
            <a:r>
              <a:rPr lang="id-ID" sz="2600" dirty="0" smtClean="0">
                <a:sym typeface="Wingdings" pitchFamily="2" charset="2"/>
              </a:rPr>
              <a:t></a:t>
            </a:r>
            <a:r>
              <a:rPr lang="id-ID" sz="2600" dirty="0" smtClean="0"/>
              <a:t>beberapa hari sampai beberapa minggu. Rasa nyeri ini dapat </a:t>
            </a:r>
            <a:r>
              <a:rPr lang="id-ID" sz="2600" dirty="0" smtClean="0"/>
              <a:t>hilang/membaik.</a:t>
            </a:r>
            <a:endParaRPr lang="id-ID" sz="2600" dirty="0" smtClean="0"/>
          </a:p>
          <a:p>
            <a:pPr algn="just"/>
            <a:r>
              <a:rPr lang="id-ID" sz="2600" dirty="0" smtClean="0"/>
              <a:t>Oleh karena luka traumatik seperti kecelakaan </a:t>
            </a:r>
            <a:r>
              <a:rPr lang="id-ID" sz="2600" dirty="0" smtClean="0"/>
              <a:t>mobil,motor </a:t>
            </a:r>
            <a:r>
              <a:rPr lang="id-ID" sz="2600" dirty="0" smtClean="0"/>
              <a:t>atau terjatuh, rasa nyeri dapat hilang sesaat kemudian. </a:t>
            </a:r>
            <a:r>
              <a:rPr lang="id-ID" sz="2600" dirty="0" smtClean="0"/>
              <a:t>Bisa muncul beberapa waktu kemudian. Kejadian </a:t>
            </a:r>
            <a:r>
              <a:rPr lang="id-ID" sz="2600" dirty="0" smtClean="0"/>
              <a:t>tersebut </a:t>
            </a:r>
            <a:r>
              <a:rPr lang="id-ID" sz="2600" dirty="0" smtClean="0">
                <a:sym typeface="Wingdings" pitchFamily="2" charset="2"/>
              </a:rPr>
              <a:t></a:t>
            </a:r>
            <a:r>
              <a:rPr lang="id-ID" sz="2600" dirty="0" smtClean="0"/>
              <a:t> </a:t>
            </a:r>
            <a:r>
              <a:rPr lang="id-ID" sz="2600" dirty="0" smtClean="0"/>
              <a:t>oleh karena rusaknya </a:t>
            </a:r>
            <a:r>
              <a:rPr lang="id-ID" sz="2600" dirty="0" smtClean="0"/>
              <a:t>jaringan, melukai otot, ligamen dan tendon. </a:t>
            </a:r>
          </a:p>
          <a:p>
            <a:pPr algn="just"/>
            <a:r>
              <a:rPr lang="id-ID" sz="2600" dirty="0" smtClean="0"/>
              <a:t>Sampai saat ini penatalaksanan awal nyeri pinggang akut terfokus pada </a:t>
            </a:r>
            <a:r>
              <a:rPr lang="id-ID" sz="2600" u="sng" dirty="0" smtClean="0"/>
              <a:t>istirahat dan pemakaian analgesik. </a:t>
            </a:r>
            <a:endParaRPr lang="id-ID" sz="2600" dirty="0" smtClean="0"/>
          </a:p>
          <a:p>
            <a:endParaRPr lang="id-ID" dirty="0"/>
          </a:p>
        </p:txBody>
      </p:sp>
      <p:sp>
        <p:nvSpPr>
          <p:cNvPr id="4" name="TextBox 3"/>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28662" y="571480"/>
            <a:ext cx="7772400" cy="5500726"/>
          </a:xfrm>
        </p:spPr>
        <p:txBody>
          <a:bodyPr>
            <a:normAutofit/>
          </a:bodyPr>
          <a:lstStyle/>
          <a:p>
            <a:pPr>
              <a:buNone/>
            </a:pPr>
            <a:r>
              <a:rPr lang="id-ID" b="1" i="1" dirty="0" smtClean="0"/>
              <a:t>B. Chronic low back pain </a:t>
            </a:r>
            <a:endParaRPr lang="id-ID" dirty="0" smtClean="0"/>
          </a:p>
          <a:p>
            <a:pPr algn="just"/>
            <a:r>
              <a:rPr lang="id-ID" sz="2800" dirty="0" smtClean="0"/>
              <a:t>Rasa nyeri yang menyerang lebih dari 3 bulan/ rasa nyeri yang berulang-ulang/ kambuh kembali.</a:t>
            </a:r>
          </a:p>
          <a:p>
            <a:r>
              <a:rPr lang="id-ID" sz="2800" dirty="0" smtClean="0"/>
              <a:t> Fase ini biasanya memiliki onset yang berbahaya dan </a:t>
            </a:r>
            <a:r>
              <a:rPr lang="id-ID" sz="2800" dirty="0" smtClean="0"/>
              <a:t>menghilang nyerinya</a:t>
            </a:r>
            <a:r>
              <a:rPr lang="id-ID" sz="2800" dirty="0" smtClean="0"/>
              <a:t> </a:t>
            </a:r>
            <a:r>
              <a:rPr lang="id-ID" sz="2800" dirty="0" smtClean="0"/>
              <a:t>pada waktu yang lama. </a:t>
            </a:r>
          </a:p>
          <a:p>
            <a:pPr algn="just"/>
            <a:r>
              <a:rPr lang="id-ID" sz="2800" dirty="0" smtClean="0"/>
              <a:t>Dapat terjadi karena </a:t>
            </a:r>
            <a:r>
              <a:rPr lang="id-ID" sz="2800" i="1" dirty="0" smtClean="0"/>
              <a:t>osteoarthritis</a:t>
            </a:r>
            <a:r>
              <a:rPr lang="id-ID" sz="2800" dirty="0" smtClean="0"/>
              <a:t>, </a:t>
            </a:r>
            <a:r>
              <a:rPr lang="id-ID" sz="2800" i="1" dirty="0" smtClean="0"/>
              <a:t>rheumatoidarthritis</a:t>
            </a:r>
            <a:r>
              <a:rPr lang="id-ID" sz="2800" dirty="0" smtClean="0"/>
              <a:t>, proses degenerasi </a:t>
            </a:r>
            <a:r>
              <a:rPr lang="id-ID" sz="2800" i="1" dirty="0" smtClean="0"/>
              <a:t>discus intervertebralis</a:t>
            </a:r>
            <a:r>
              <a:rPr lang="id-ID" sz="2800" dirty="0" smtClean="0"/>
              <a:t> dan tumor.</a:t>
            </a:r>
          </a:p>
          <a:p>
            <a:r>
              <a:rPr lang="id-ID" sz="2800" dirty="0" smtClean="0"/>
              <a:t>Butuh terapi rehabilitasi medik.</a:t>
            </a:r>
          </a:p>
          <a:p>
            <a:endParaRPr lang="id-ID" dirty="0"/>
          </a:p>
        </p:txBody>
      </p:sp>
      <p:sp>
        <p:nvSpPr>
          <p:cNvPr id="4" name="TextBox 3"/>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4338" name="Picture 2" descr="D:\background ppt\the-nice-flower-garden-backgrounds-wallpaper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a:xfrm>
            <a:off x="2857488" y="285728"/>
            <a:ext cx="6000792" cy="4893647"/>
          </a:xfrm>
          <a:prstGeom prst="rect">
            <a:avLst/>
          </a:prstGeom>
        </p:spPr>
        <p:txBody>
          <a:bodyPr wrap="square">
            <a:spAutoFit/>
          </a:bodyPr>
          <a:lstStyle/>
          <a:p>
            <a:r>
              <a:rPr lang="id-ID" sz="3200" b="1" dirty="0" smtClean="0"/>
              <a:t>Faktor risiko OA</a:t>
            </a:r>
          </a:p>
          <a:p>
            <a:endParaRPr lang="id-ID" sz="2800" dirty="0" smtClean="0"/>
          </a:p>
          <a:p>
            <a:r>
              <a:rPr lang="id-ID" sz="2800" dirty="0" smtClean="0"/>
              <a:t>Usia tua merupakan salah satu faktor risiko terjadi OA.</a:t>
            </a:r>
          </a:p>
          <a:p>
            <a:pPr>
              <a:buFont typeface="Wingdings" pitchFamily="2" charset="2"/>
              <a:buChar char="§"/>
            </a:pPr>
            <a:r>
              <a:rPr lang="id-ID" sz="2800" dirty="0" smtClean="0"/>
              <a:t>Hampir semua orang di atas usia 70 tahun mengalami gejala OA ini, dengan tingkat nyeri yang berbeda-beda.</a:t>
            </a:r>
          </a:p>
          <a:p>
            <a:pPr>
              <a:buFont typeface="Wingdings" pitchFamily="2" charset="2"/>
              <a:buChar char="§"/>
            </a:pPr>
            <a:r>
              <a:rPr lang="id-ID" sz="2800" dirty="0" smtClean="0"/>
              <a:t>Sebelum usia 55 tahun perbandingan OA pada pria dan wanita sebanding, namun pada usia di atas 55 tahun lebih banyak pada wanita.</a:t>
            </a:r>
          </a:p>
        </p:txBody>
      </p:sp>
      <p:pic>
        <p:nvPicPr>
          <p:cNvPr id="28674" name="Picture 2" descr="D:\My Document\IKA\RM EDUC\OA\lansia.jpg"/>
          <p:cNvPicPr>
            <a:picLocks noChangeAspect="1" noChangeArrowheads="1"/>
          </p:cNvPicPr>
          <p:nvPr/>
        </p:nvPicPr>
        <p:blipFill>
          <a:blip r:embed="rId4" cstate="print"/>
          <a:srcRect/>
          <a:stretch>
            <a:fillRect/>
          </a:stretch>
        </p:blipFill>
        <p:spPr bwMode="auto">
          <a:xfrm>
            <a:off x="0" y="1500174"/>
            <a:ext cx="2571736" cy="3864631"/>
          </a:xfrm>
          <a:prstGeom prst="rect">
            <a:avLst/>
          </a:prstGeom>
          <a:noFill/>
        </p:spPr>
      </p:pic>
      <p:sp>
        <p:nvSpPr>
          <p:cNvPr id="7" name="TextBox 6"/>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24578" name="Picture 2" descr="D:\My Document\IKA\RM EDUC\OA\nyeri.jpg"/>
          <p:cNvPicPr>
            <a:picLocks noChangeAspect="1" noChangeArrowheads="1"/>
          </p:cNvPicPr>
          <p:nvPr/>
        </p:nvPicPr>
        <p:blipFill>
          <a:blip r:embed="rId3" cstate="print"/>
          <a:srcRect/>
          <a:stretch>
            <a:fillRect/>
          </a:stretch>
        </p:blipFill>
        <p:spPr bwMode="auto">
          <a:xfrm>
            <a:off x="1785918" y="571480"/>
            <a:ext cx="2410224" cy="2714644"/>
          </a:xfrm>
          <a:prstGeom prst="rect">
            <a:avLst/>
          </a:prstGeom>
          <a:noFill/>
        </p:spPr>
      </p:pic>
      <p:pic>
        <p:nvPicPr>
          <p:cNvPr id="24579" name="Picture 3" descr="D:\My Document\IKA\RM EDUC\OA\lutut bengkak.jpg"/>
          <p:cNvPicPr>
            <a:picLocks noGrp="1" noChangeAspect="1" noChangeArrowheads="1"/>
          </p:cNvPicPr>
          <p:nvPr>
            <p:ph idx="1"/>
          </p:nvPr>
        </p:nvPicPr>
        <p:blipFill>
          <a:blip r:embed="rId4" cstate="print"/>
          <a:srcRect/>
          <a:stretch>
            <a:fillRect/>
          </a:stretch>
        </p:blipFill>
        <p:spPr bwMode="auto">
          <a:xfrm>
            <a:off x="1785918" y="3286124"/>
            <a:ext cx="2476070" cy="2000264"/>
          </a:xfrm>
          <a:prstGeom prst="rect">
            <a:avLst/>
          </a:prstGeom>
          <a:noFill/>
        </p:spPr>
      </p:pic>
      <p:sp>
        <p:nvSpPr>
          <p:cNvPr id="6" name="TextBox 5"/>
          <p:cNvSpPr txBox="1"/>
          <p:nvPr/>
        </p:nvSpPr>
        <p:spPr>
          <a:xfrm>
            <a:off x="2071670" y="6072206"/>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pic>
        <p:nvPicPr>
          <p:cNvPr id="7" name="Picture 5" descr="back_pain_sketch"/>
          <p:cNvPicPr>
            <a:picLocks noChangeAspect="1" noChangeArrowheads="1"/>
          </p:cNvPicPr>
          <p:nvPr/>
        </p:nvPicPr>
        <p:blipFill>
          <a:blip r:embed="rId5" cstate="print"/>
          <a:srcRect/>
          <a:stretch>
            <a:fillRect/>
          </a:stretch>
        </p:blipFill>
        <p:spPr>
          <a:xfrm>
            <a:off x="5000628" y="3000372"/>
            <a:ext cx="2263382" cy="2286016"/>
          </a:xfrm>
          <a:prstGeom prst="rect">
            <a:avLst/>
          </a:prstGeom>
          <a:noFill/>
        </p:spPr>
      </p:pic>
      <p:pic>
        <p:nvPicPr>
          <p:cNvPr id="8" name="Picture 7" descr="Obat nyeri Punggung">
            <a:hlinkClick r:id="rId6"/>
          </p:cNvPr>
          <p:cNvPicPr/>
          <p:nvPr/>
        </p:nvPicPr>
        <p:blipFill>
          <a:blip r:embed="rId7" cstate="print"/>
          <a:srcRect/>
          <a:stretch>
            <a:fillRect/>
          </a:stretch>
        </p:blipFill>
        <p:spPr bwMode="auto">
          <a:xfrm>
            <a:off x="4572000" y="571480"/>
            <a:ext cx="3000396" cy="214314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3000" fill="hold"/>
                                        <p:tgtEl>
                                          <p:spTgt spid="24578"/>
                                        </p:tgtEl>
                                        <p:attrNameLst>
                                          <p:attrName>ppt_x</p:attrName>
                                        </p:attrNameLst>
                                      </p:cBhvr>
                                      <p:tavLst>
                                        <p:tav tm="0">
                                          <p:val>
                                            <p:strVal val="0-#ppt_w/2"/>
                                          </p:val>
                                        </p:tav>
                                        <p:tav tm="100000">
                                          <p:val>
                                            <p:strVal val="#ppt_x"/>
                                          </p:val>
                                        </p:tav>
                                      </p:tavLst>
                                    </p:anim>
                                    <p:anim calcmode="lin" valueType="num">
                                      <p:cBhvr additive="base">
                                        <p:cTn id="8" dur="3000" fill="hold"/>
                                        <p:tgtEl>
                                          <p:spTgt spid="24578"/>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 presetClass="entr" presetSubtype="2" fill="hold" nodeType="afterEffect">
                                  <p:stCondLst>
                                    <p:cond delay="0"/>
                                  </p:stCondLst>
                                  <p:childTnLst>
                                    <p:set>
                                      <p:cBhvr>
                                        <p:cTn id="11" dur="1" fill="hold">
                                          <p:stCondLst>
                                            <p:cond delay="0"/>
                                          </p:stCondLst>
                                        </p:cTn>
                                        <p:tgtEl>
                                          <p:spTgt spid="24579"/>
                                        </p:tgtEl>
                                        <p:attrNameLst>
                                          <p:attrName>style.visibility</p:attrName>
                                        </p:attrNameLst>
                                      </p:cBhvr>
                                      <p:to>
                                        <p:strVal val="visible"/>
                                      </p:to>
                                    </p:set>
                                    <p:anim calcmode="lin" valueType="num">
                                      <p:cBhvr additive="base">
                                        <p:cTn id="12" dur="3000" fill="hold"/>
                                        <p:tgtEl>
                                          <p:spTgt spid="24579"/>
                                        </p:tgtEl>
                                        <p:attrNameLst>
                                          <p:attrName>ppt_x</p:attrName>
                                        </p:attrNameLst>
                                      </p:cBhvr>
                                      <p:tavLst>
                                        <p:tav tm="0">
                                          <p:val>
                                            <p:strVal val="1+#ppt_w/2"/>
                                          </p:val>
                                        </p:tav>
                                        <p:tav tm="100000">
                                          <p:val>
                                            <p:strVal val="#ppt_x"/>
                                          </p:val>
                                        </p:tav>
                                      </p:tavLst>
                                    </p:anim>
                                    <p:anim calcmode="lin" valueType="num">
                                      <p:cBhvr additive="base">
                                        <p:cTn id="13" dur="3000" fill="hold"/>
                                        <p:tgtEl>
                                          <p:spTgt spid="24579"/>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55"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3000" fill="hold"/>
                                        <p:tgtEl>
                                          <p:spTgt spid="8"/>
                                        </p:tgtEl>
                                        <p:attrNameLst>
                                          <p:attrName>ppt_w</p:attrName>
                                        </p:attrNameLst>
                                      </p:cBhvr>
                                      <p:tavLst>
                                        <p:tav tm="0">
                                          <p:val>
                                            <p:strVal val="#ppt_w*0.70"/>
                                          </p:val>
                                        </p:tav>
                                        <p:tav tm="100000">
                                          <p:val>
                                            <p:strVal val="#ppt_w"/>
                                          </p:val>
                                        </p:tav>
                                      </p:tavLst>
                                    </p:anim>
                                    <p:anim calcmode="lin" valueType="num">
                                      <p:cBhvr>
                                        <p:cTn id="18" dur="3000" fill="hold"/>
                                        <p:tgtEl>
                                          <p:spTgt spid="8"/>
                                        </p:tgtEl>
                                        <p:attrNameLst>
                                          <p:attrName>ppt_h</p:attrName>
                                        </p:attrNameLst>
                                      </p:cBhvr>
                                      <p:tavLst>
                                        <p:tav tm="0">
                                          <p:val>
                                            <p:strVal val="#ppt_h"/>
                                          </p:val>
                                        </p:tav>
                                        <p:tav tm="100000">
                                          <p:val>
                                            <p:strVal val="#ppt_h"/>
                                          </p:val>
                                        </p:tav>
                                      </p:tavLst>
                                    </p:anim>
                                    <p:animEffect transition="in" filter="fade">
                                      <p:cBhvr>
                                        <p:cTn id="19" dur="3000"/>
                                        <p:tgtEl>
                                          <p:spTgt spid="8"/>
                                        </p:tgtEl>
                                      </p:cBhvr>
                                    </p:animEffect>
                                  </p:childTnLst>
                                </p:cTn>
                              </p:par>
                            </p:childTnLst>
                          </p:cTn>
                        </p:par>
                        <p:par>
                          <p:cTn id="20" fill="hold">
                            <p:stCondLst>
                              <p:cond delay="9000"/>
                            </p:stCondLst>
                            <p:childTnLst>
                              <p:par>
                                <p:cTn id="21" presetID="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2000" fill="hold"/>
                                        <p:tgtEl>
                                          <p:spTgt spid="7"/>
                                        </p:tgtEl>
                                        <p:attrNameLst>
                                          <p:attrName>ppt_x</p:attrName>
                                        </p:attrNameLst>
                                      </p:cBhvr>
                                      <p:tavLst>
                                        <p:tav tm="0">
                                          <p:val>
                                            <p:strVal val="#ppt_x"/>
                                          </p:val>
                                        </p:tav>
                                        <p:tav tm="100000">
                                          <p:val>
                                            <p:strVal val="#ppt_x"/>
                                          </p:val>
                                        </p:tav>
                                      </p:tavLst>
                                    </p:anim>
                                    <p:anim calcmode="lin" valueType="num">
                                      <p:cBhvr additive="base">
                                        <p:cTn id="2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285729"/>
            <a:ext cx="8358246" cy="3046988"/>
          </a:xfrm>
          <a:prstGeom prst="rect">
            <a:avLst/>
          </a:prstGeom>
        </p:spPr>
        <p:txBody>
          <a:bodyPr wrap="square">
            <a:spAutoFit/>
          </a:bodyPr>
          <a:lstStyle/>
          <a:p>
            <a:r>
              <a:rPr lang="id-ID" sz="3200" dirty="0" smtClean="0"/>
              <a:t>Faktor risiko lain adalah riwayat keluarga dengan OA, berat badan berlebih, pekerjaan yang membutuhkan jongkok atau berlutut lebih dari 1 jam/ hari. </a:t>
            </a:r>
          </a:p>
          <a:p>
            <a:r>
              <a:rPr lang="id-ID" sz="3200" dirty="0" smtClean="0"/>
              <a:t>Pekerjaan mengangkat barang, naik tangga atau berjalan jauh juga merupakan risiko.</a:t>
            </a:r>
          </a:p>
        </p:txBody>
      </p:sp>
      <p:pic>
        <p:nvPicPr>
          <p:cNvPr id="6" name="Picture 7" descr="5679_chubby_caucasian_woman_diving_towards_a_cake_with_a_fork"/>
          <p:cNvPicPr>
            <a:picLocks noGrp="1" noChangeAspect="1" noChangeArrowheads="1"/>
          </p:cNvPicPr>
          <p:nvPr>
            <p:ph idx="1"/>
          </p:nvPr>
        </p:nvPicPr>
        <p:blipFill>
          <a:blip r:embed="rId3" cstate="print"/>
          <a:srcRect/>
          <a:stretch>
            <a:fillRect/>
          </a:stretch>
        </p:blipFill>
        <p:spPr bwMode="auto">
          <a:xfrm>
            <a:off x="500034" y="3643314"/>
            <a:ext cx="2592508" cy="2143140"/>
          </a:xfrm>
          <a:prstGeom prst="rect">
            <a:avLst/>
          </a:prstGeom>
          <a:noFill/>
          <a:ln w="9525">
            <a:noFill/>
            <a:miter lim="800000"/>
            <a:headEnd/>
            <a:tailEnd/>
          </a:ln>
        </p:spPr>
      </p:pic>
      <p:pic>
        <p:nvPicPr>
          <p:cNvPr id="7" name="Picture 6" descr="5037_fat_woman_looking_in_the_fridge_for_something_to_eat"/>
          <p:cNvPicPr>
            <a:picLocks noChangeAspect="1" noChangeArrowheads="1"/>
          </p:cNvPicPr>
          <p:nvPr/>
        </p:nvPicPr>
        <p:blipFill>
          <a:blip r:embed="rId4" cstate="print"/>
          <a:srcRect/>
          <a:stretch>
            <a:fillRect/>
          </a:stretch>
        </p:blipFill>
        <p:spPr>
          <a:xfrm>
            <a:off x="3929058" y="3571876"/>
            <a:ext cx="2047875" cy="2417763"/>
          </a:xfrm>
          <a:prstGeom prst="rect">
            <a:avLst/>
          </a:prstGeom>
        </p:spPr>
      </p:pic>
      <p:pic>
        <p:nvPicPr>
          <p:cNvPr id="29698" name="Picture 2" descr="D:\My Document\IKA\RM EDUC\OA\BB.jpg"/>
          <p:cNvPicPr>
            <a:picLocks noChangeAspect="1" noChangeArrowheads="1"/>
          </p:cNvPicPr>
          <p:nvPr/>
        </p:nvPicPr>
        <p:blipFill>
          <a:blip r:embed="rId5" cstate="print"/>
          <a:srcRect/>
          <a:stretch>
            <a:fillRect/>
          </a:stretch>
        </p:blipFill>
        <p:spPr bwMode="auto">
          <a:xfrm>
            <a:off x="6857984" y="3429000"/>
            <a:ext cx="2286016" cy="2659692"/>
          </a:xfrm>
          <a:prstGeom prst="rect">
            <a:avLst/>
          </a:prstGeom>
          <a:noFill/>
        </p:spPr>
      </p:pic>
      <p:sp>
        <p:nvSpPr>
          <p:cNvPr id="8" name="TextBox 7"/>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4338" name="Picture 2" descr="D:\background ppt\the-nice-flower-garden-backgrounds-wallpaper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a:xfrm>
            <a:off x="500034" y="642918"/>
            <a:ext cx="8215370" cy="4031873"/>
          </a:xfrm>
          <a:prstGeom prst="rect">
            <a:avLst/>
          </a:prstGeom>
        </p:spPr>
        <p:txBody>
          <a:bodyPr wrap="square">
            <a:spAutoFit/>
          </a:bodyPr>
          <a:lstStyle/>
          <a:p>
            <a:endParaRPr lang="id-ID" sz="3200" dirty="0" smtClean="0"/>
          </a:p>
          <a:p>
            <a:endParaRPr lang="id-ID" sz="3200" dirty="0"/>
          </a:p>
          <a:p>
            <a:endParaRPr lang="id-ID" sz="3200" dirty="0" smtClean="0"/>
          </a:p>
          <a:p>
            <a:endParaRPr lang="id-ID" sz="3200" dirty="0"/>
          </a:p>
          <a:p>
            <a:endParaRPr lang="id-ID" sz="3200" dirty="0" smtClean="0"/>
          </a:p>
          <a:p>
            <a:r>
              <a:rPr lang="id-ID" sz="3200" dirty="0" smtClean="0"/>
              <a:t>Olah raga yang mengalami trauma pada sendi seperti sepak bola, basket atau voli juga meningkatkan risiko OA. </a:t>
            </a:r>
            <a:endParaRPr lang="id-ID" sz="3200" dirty="0"/>
          </a:p>
        </p:txBody>
      </p:sp>
      <p:pic>
        <p:nvPicPr>
          <p:cNvPr id="30722" name="Picture 2" descr="D:\My Document\IKA\RM EDUC\OA\basket.jpg"/>
          <p:cNvPicPr>
            <a:picLocks noChangeAspect="1" noChangeArrowheads="1"/>
          </p:cNvPicPr>
          <p:nvPr/>
        </p:nvPicPr>
        <p:blipFill>
          <a:blip r:embed="rId4" cstate="print"/>
          <a:srcRect/>
          <a:stretch>
            <a:fillRect/>
          </a:stretch>
        </p:blipFill>
        <p:spPr bwMode="auto">
          <a:xfrm>
            <a:off x="3571868" y="428604"/>
            <a:ext cx="2324100" cy="1971675"/>
          </a:xfrm>
          <a:prstGeom prst="rect">
            <a:avLst/>
          </a:prstGeom>
          <a:noFill/>
        </p:spPr>
      </p:pic>
      <p:pic>
        <p:nvPicPr>
          <p:cNvPr id="30723" name="Picture 3" descr="D:\My Document\IKA\RM EDUC\OA\volley.jpg"/>
          <p:cNvPicPr>
            <a:picLocks noChangeAspect="1" noChangeArrowheads="1"/>
          </p:cNvPicPr>
          <p:nvPr/>
        </p:nvPicPr>
        <p:blipFill>
          <a:blip r:embed="rId5" cstate="print"/>
          <a:srcRect/>
          <a:stretch>
            <a:fillRect/>
          </a:stretch>
        </p:blipFill>
        <p:spPr bwMode="auto">
          <a:xfrm>
            <a:off x="714348" y="285728"/>
            <a:ext cx="2095500" cy="2181225"/>
          </a:xfrm>
          <a:prstGeom prst="rect">
            <a:avLst/>
          </a:prstGeom>
          <a:noFill/>
        </p:spPr>
      </p:pic>
      <p:pic>
        <p:nvPicPr>
          <p:cNvPr id="30724" name="Picture 4" descr="D:\My Document\IKA\RM EDUC\OA\sepakbola.jpg"/>
          <p:cNvPicPr>
            <a:picLocks noChangeAspect="1" noChangeArrowheads="1"/>
          </p:cNvPicPr>
          <p:nvPr/>
        </p:nvPicPr>
        <p:blipFill>
          <a:blip r:embed="rId6" cstate="print"/>
          <a:srcRect/>
          <a:stretch>
            <a:fillRect/>
          </a:stretch>
        </p:blipFill>
        <p:spPr bwMode="auto">
          <a:xfrm>
            <a:off x="5929322" y="500042"/>
            <a:ext cx="2733675" cy="1666875"/>
          </a:xfrm>
          <a:prstGeom prst="rect">
            <a:avLst/>
          </a:prstGeom>
          <a:noFill/>
        </p:spPr>
      </p:pic>
      <p:sp>
        <p:nvSpPr>
          <p:cNvPr id="9" name="TextBox 8"/>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0"/>
            <a:ext cx="7772400" cy="868346"/>
          </a:xfrm>
        </p:spPr>
        <p:txBody>
          <a:bodyPr>
            <a:normAutofit/>
          </a:bodyPr>
          <a:lstStyle/>
          <a:p>
            <a:pPr algn="l"/>
            <a:r>
              <a:rPr lang="id-ID" sz="3200" b="1" dirty="0" smtClean="0">
                <a:solidFill>
                  <a:srgbClr val="860000"/>
                </a:solidFill>
              </a:rPr>
              <a:t>FAKTOR RISIKO LBP :</a:t>
            </a:r>
            <a:endParaRPr lang="id-ID" sz="3200" b="1" dirty="0">
              <a:solidFill>
                <a:srgbClr val="860000"/>
              </a:solidFill>
            </a:endParaRPr>
          </a:p>
        </p:txBody>
      </p:sp>
      <p:sp>
        <p:nvSpPr>
          <p:cNvPr id="3" name="Content Placeholder 2"/>
          <p:cNvSpPr>
            <a:spLocks noGrp="1"/>
          </p:cNvSpPr>
          <p:nvPr>
            <p:ph sz="quarter" idx="1"/>
          </p:nvPr>
        </p:nvSpPr>
        <p:spPr>
          <a:xfrm>
            <a:off x="714348" y="785794"/>
            <a:ext cx="8034686" cy="5166336"/>
          </a:xfrm>
        </p:spPr>
        <p:txBody>
          <a:bodyPr>
            <a:normAutofit/>
          </a:bodyPr>
          <a:lstStyle/>
          <a:p>
            <a:r>
              <a:rPr lang="id-ID" sz="2400" dirty="0" smtClean="0"/>
              <a:t>Meliputi usia, jenis kelamin, berat badan, etnis, merokok, pekerjaan, paparan getaran, angkat beban yang berat yang berulang-ulang, membungkuk, duduk lama dan faktor psikososial.</a:t>
            </a:r>
          </a:p>
          <a:p>
            <a:r>
              <a:rPr lang="id-ID" sz="2400" dirty="0" smtClean="0"/>
              <a:t> Pada laki-laki resiko nyeri pinggang </a:t>
            </a:r>
            <a:r>
              <a:rPr lang="en-US" sz="2400" dirty="0" smtClean="0">
                <a:sym typeface="Wingdings" pitchFamily="2" charset="2"/>
              </a:rPr>
              <a:t> </a:t>
            </a:r>
            <a:r>
              <a:rPr lang="id-ID" sz="2400" dirty="0" smtClean="0"/>
              <a:t>meningkat sampai usia 50 tahun, kemudian menurun. Tetapi pada wanita </a:t>
            </a:r>
            <a:r>
              <a:rPr lang="en-US" sz="2400" dirty="0" smtClean="0"/>
              <a:t> </a:t>
            </a:r>
            <a:r>
              <a:rPr lang="en-US" sz="2400" dirty="0" smtClean="0">
                <a:sym typeface="Wingdings" pitchFamily="2" charset="2"/>
              </a:rPr>
              <a:t></a:t>
            </a:r>
            <a:r>
              <a:rPr lang="id-ID" sz="2400" dirty="0" smtClean="0"/>
              <a:t>tetap terus meningkat. Peningkatan insiden pada wanita lebih 50 tahun </a:t>
            </a:r>
            <a:r>
              <a:rPr lang="id-ID" sz="2400" dirty="0" smtClean="0">
                <a:sym typeface="Wingdings" pitchFamily="2" charset="2"/>
              </a:rPr>
              <a:t> </a:t>
            </a:r>
            <a:r>
              <a:rPr lang="id-ID" sz="2400" dirty="0" smtClean="0"/>
              <a:t>berkaitan dengan osteoporosis.</a:t>
            </a:r>
          </a:p>
          <a:p>
            <a:r>
              <a:rPr lang="id-ID" sz="2400" dirty="0" smtClean="0"/>
              <a:t>Lokasi untuk nyeri pinggang bawah adalah daerah lumbal bawah, biasanya disertai penjalaran ke daerah-daerah lain, antara lain sakroiliaka, koksigeus, bokong, kebawah lateral atau posterior paha, tungkai, dan kaki.</a:t>
            </a:r>
          </a:p>
          <a:p>
            <a:endParaRPr lang="id-ID" dirty="0"/>
          </a:p>
        </p:txBody>
      </p:sp>
      <p:sp>
        <p:nvSpPr>
          <p:cNvPr id="4" name="TextBox 3"/>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4338" name="Picture 2" descr="D:\background ppt\the-nice-flower-garden-backgrounds-wallpaper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a:xfrm>
            <a:off x="214282" y="214290"/>
            <a:ext cx="8643998" cy="6124754"/>
          </a:xfrm>
          <a:prstGeom prst="rect">
            <a:avLst/>
          </a:prstGeom>
        </p:spPr>
        <p:txBody>
          <a:bodyPr wrap="square">
            <a:spAutoFit/>
          </a:bodyPr>
          <a:lstStyle/>
          <a:p>
            <a:r>
              <a:rPr lang="id-ID" sz="4000" b="1" dirty="0" smtClean="0"/>
              <a:t>Terapi</a:t>
            </a:r>
            <a:endParaRPr lang="id-ID" sz="4000" dirty="0" smtClean="0"/>
          </a:p>
          <a:p>
            <a:pPr algn="just"/>
            <a:r>
              <a:rPr lang="id-ID" sz="3200" dirty="0" smtClean="0"/>
              <a:t>Osteoartritis maupun nyeri punggung bawah tidak dapat disembuhkan, tetapi membaik / </a:t>
            </a:r>
            <a:r>
              <a:rPr lang="id-ID" sz="3200" dirty="0" smtClean="0"/>
              <a:t>menghilang rasa nyerinya. Bila ada pencetus, akan kambuh lagi.</a:t>
            </a:r>
            <a:endParaRPr lang="id-ID" sz="3200" dirty="0" smtClean="0"/>
          </a:p>
          <a:p>
            <a:r>
              <a:rPr lang="id-ID" sz="3200" dirty="0" smtClean="0"/>
              <a:t>Penyakit ini biasanya makin lama makin memburuk sejalan dengan usia. </a:t>
            </a:r>
          </a:p>
          <a:p>
            <a:r>
              <a:rPr lang="id-ID" sz="3200" dirty="0" smtClean="0"/>
              <a:t>Tetapi keluhan OA dan LBP dapat dikontrol sehingga penderita dapat beraktivitas seperti biasa dan melakukan kegiatan sehari-hari tanpa rasa nyeri. Beberapa obat dapat membantu perlambatan kerusakan yang terjadi, mengurangi atau menghilangkan rasa nyeri. </a:t>
            </a:r>
            <a:endParaRPr lang="id-ID" sz="3200"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4338" name="Picture 2" descr="D:\background ppt\the-nice-flower-garden-backgrounds-wallpapers.jpg"/>
          <p:cNvPicPr>
            <a:picLocks noChangeAspect="1" noChangeArrowheads="1"/>
          </p:cNvPicPr>
          <p:nvPr/>
        </p:nvPicPr>
        <p:blipFill>
          <a:blip r:embed="rId3" cstate="print"/>
          <a:srcRect/>
          <a:stretch>
            <a:fillRect/>
          </a:stretch>
        </p:blipFill>
        <p:spPr bwMode="auto">
          <a:xfrm>
            <a:off x="0" y="-24"/>
            <a:ext cx="9144000" cy="6858000"/>
          </a:xfrm>
          <a:prstGeom prst="rect">
            <a:avLst/>
          </a:prstGeom>
          <a:noFill/>
        </p:spPr>
      </p:pic>
      <p:sp>
        <p:nvSpPr>
          <p:cNvPr id="5" name="Rectangle 4"/>
          <p:cNvSpPr/>
          <p:nvPr/>
        </p:nvSpPr>
        <p:spPr>
          <a:xfrm>
            <a:off x="428596" y="214290"/>
            <a:ext cx="8358246" cy="4524315"/>
          </a:xfrm>
          <a:prstGeom prst="rect">
            <a:avLst/>
          </a:prstGeom>
        </p:spPr>
        <p:txBody>
          <a:bodyPr wrap="square">
            <a:spAutoFit/>
          </a:bodyPr>
          <a:lstStyle/>
          <a:p>
            <a:r>
              <a:rPr lang="id-ID" sz="3200" dirty="0" smtClean="0"/>
              <a:t>Pada penderita OA maupun LBP jika tetap nyeri walaupun sudah menjalani semua prosedur pengobatan maka pilihan terakhir adalah operasi. Untuk penderita OA pemasangan sendi palsu pada sendi yang rusak itu dapat membantu pasien-pasien yang tidak respon terhadap terapi. </a:t>
            </a:r>
          </a:p>
          <a:p>
            <a:pPr algn="just"/>
            <a:r>
              <a:rPr lang="id-ID" sz="3200" dirty="0" smtClean="0"/>
              <a:t>Untuk penderita LBP dengan operasi baik dengan atau tanpa fiksasi </a:t>
            </a:r>
            <a:r>
              <a:rPr lang="id-ID" sz="3200" dirty="0" smtClean="0"/>
              <a:t>internal. Bila beraktivitas menggunakan korset.</a:t>
            </a:r>
            <a:endParaRPr lang="id-ID" sz="3200" dirty="0"/>
          </a:p>
        </p:txBody>
      </p:sp>
      <p:sp>
        <p:nvSpPr>
          <p:cNvPr id="6" name="TextBox 5"/>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4338" name="Picture 2" descr="D:\background ppt\the-nice-flower-garden-backgrounds-wallpaper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a:xfrm>
            <a:off x="214282" y="214290"/>
            <a:ext cx="8643998" cy="6186309"/>
          </a:xfrm>
          <a:prstGeom prst="rect">
            <a:avLst/>
          </a:prstGeom>
        </p:spPr>
        <p:txBody>
          <a:bodyPr wrap="square">
            <a:spAutoFit/>
          </a:bodyPr>
          <a:lstStyle/>
          <a:p>
            <a:r>
              <a:rPr lang="id-ID" sz="3200" b="1" i="1" dirty="0" smtClean="0"/>
              <a:t>Terapi Non Farmakologis:</a:t>
            </a:r>
            <a:endParaRPr lang="id-ID" sz="3200" b="1" dirty="0" smtClean="0"/>
          </a:p>
          <a:p>
            <a:r>
              <a:rPr lang="id-ID" sz="2800" b="1" dirty="0" smtClean="0"/>
              <a:t>Edukasi</a:t>
            </a:r>
            <a:r>
              <a:rPr lang="id-ID" sz="2800" dirty="0" smtClean="0"/>
              <a:t>: </a:t>
            </a:r>
          </a:p>
          <a:p>
            <a:pPr>
              <a:buFont typeface="Wingdings" pitchFamily="2" charset="2"/>
              <a:buChar char="§"/>
            </a:pPr>
            <a:r>
              <a:rPr lang="id-ID" sz="2800" dirty="0" smtClean="0"/>
              <a:t> penderita OA harus mengerti dulu apa yang terjadi pada sendinya, mengapa timbul rasa sakit dan apa yang perlu dilakukan, sama halnya dengan penderita LBP apa yang terjadi pada pinggangnya.</a:t>
            </a:r>
          </a:p>
          <a:p>
            <a:pPr>
              <a:buFont typeface="Wingdings" pitchFamily="2" charset="2"/>
              <a:buChar char="§"/>
            </a:pPr>
            <a:r>
              <a:rPr lang="id-ID" sz="2800" dirty="0" smtClean="0"/>
              <a:t>Pada saat beraktivitas terasa nyeri dan jika istirahat nyeri hilang, sehingga banyak penderita memilih diam, seminimal mungkin melakukan aktivitas agar tidak nyeri,</a:t>
            </a:r>
          </a:p>
          <a:p>
            <a:pPr>
              <a:buFont typeface="Wingdings" pitchFamily="2" charset="2"/>
              <a:buChar char="§"/>
            </a:pPr>
            <a:r>
              <a:rPr lang="id-ID" sz="2800" dirty="0" smtClean="0"/>
              <a:t>Sehingga otot-ototnya akan menjadi lemah karena jarang digunakan, selanjutnya beban ke sendi akan menjadi lebih berat dan pada saat berjalan/ bangun dari duduk nyeri semakin hebat..Pada penderita LBP </a:t>
            </a:r>
            <a:r>
              <a:rPr lang="id-ID" sz="2800" dirty="0" smtClean="0">
                <a:sym typeface="Wingdings" pitchFamily="2" charset="2"/>
              </a:rPr>
              <a:t> terjadi kelemahan otot-otot pinggang.</a:t>
            </a:r>
            <a:endParaRPr lang="id-ID" sz="2800"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4338" name="Picture 2" descr="D:\background ppt\the-nice-flower-garden-backgrounds-wallpaper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a:xfrm>
            <a:off x="285720" y="928670"/>
            <a:ext cx="5357850" cy="6217087"/>
          </a:xfrm>
          <a:prstGeom prst="rect">
            <a:avLst/>
          </a:prstGeom>
        </p:spPr>
        <p:txBody>
          <a:bodyPr wrap="square">
            <a:spAutoFit/>
          </a:bodyPr>
          <a:lstStyle/>
          <a:p>
            <a:r>
              <a:rPr lang="id-ID" sz="3600" b="1" dirty="0" smtClean="0"/>
              <a:t>Kompres</a:t>
            </a:r>
            <a:r>
              <a:rPr lang="id-ID" sz="3600" dirty="0" smtClean="0"/>
              <a:t>: Jika sendi sedang bengkak maka pilihannya adalah kompres dingin, dan jika sudah teratasi atau rasa kaku maka pilihannya adalah kompres hangat</a:t>
            </a:r>
          </a:p>
          <a:p>
            <a:r>
              <a:rPr lang="id-ID" sz="3600" dirty="0" smtClean="0"/>
              <a:t> </a:t>
            </a:r>
          </a:p>
          <a:p>
            <a:endParaRPr lang="id-ID" sz="3200" b="1" dirty="0"/>
          </a:p>
          <a:p>
            <a:endParaRPr lang="id-ID" sz="3200" b="1" dirty="0" smtClean="0"/>
          </a:p>
          <a:p>
            <a:r>
              <a:rPr lang="id-ID" sz="3200" dirty="0" smtClean="0"/>
              <a:t>.</a:t>
            </a:r>
          </a:p>
          <a:p>
            <a:r>
              <a:rPr lang="id-ID" sz="3200" dirty="0" smtClean="0"/>
              <a:t> </a:t>
            </a:r>
          </a:p>
          <a:p>
            <a:endParaRPr lang="id-ID" dirty="0"/>
          </a:p>
        </p:txBody>
      </p:sp>
      <p:pic>
        <p:nvPicPr>
          <p:cNvPr id="33794" name="Picture 2" descr="D:\My Document\IKA\RM EDUC\OA\kompres.jpg"/>
          <p:cNvPicPr>
            <a:picLocks noChangeAspect="1" noChangeArrowheads="1"/>
          </p:cNvPicPr>
          <p:nvPr/>
        </p:nvPicPr>
        <p:blipFill>
          <a:blip r:embed="rId4" cstate="print"/>
          <a:srcRect/>
          <a:stretch>
            <a:fillRect/>
          </a:stretch>
        </p:blipFill>
        <p:spPr bwMode="auto">
          <a:xfrm>
            <a:off x="6357950" y="1857364"/>
            <a:ext cx="2381250" cy="1924050"/>
          </a:xfrm>
          <a:prstGeom prst="rect">
            <a:avLst/>
          </a:prstGeom>
          <a:noFill/>
        </p:spPr>
      </p:pic>
      <p:sp>
        <p:nvSpPr>
          <p:cNvPr id="7" name="TextBox 6"/>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6115064" cy="4525963"/>
          </a:xfrm>
        </p:spPr>
        <p:txBody>
          <a:bodyPr>
            <a:normAutofit fontScale="92500" lnSpcReduction="10000"/>
          </a:bodyPr>
          <a:lstStyle/>
          <a:p>
            <a:r>
              <a:rPr lang="id-ID" b="1" dirty="0"/>
              <a:t>Menjaga berat badan ideal</a:t>
            </a:r>
            <a:r>
              <a:rPr lang="id-ID" dirty="0"/>
              <a:t>: Penting memperhatikan berat badan. Jika BB berlebih harus diturunkan sampai BB ideal. Berat badan yang berlebih akan menjadi beban bagi sendi-sendi yang menopang tubuh, sehingga semakin </a:t>
            </a:r>
            <a:r>
              <a:rPr lang="id-ID" dirty="0" smtClean="0"/>
              <a:t>nyeri. Pada penderita </a:t>
            </a:r>
            <a:r>
              <a:rPr lang="id-ID" dirty="0" smtClean="0"/>
              <a:t>LBP lebih </a:t>
            </a:r>
            <a:r>
              <a:rPr lang="id-ID" dirty="0" smtClean="0"/>
              <a:t>mengarah pada body mechanisme</a:t>
            </a:r>
            <a:r>
              <a:rPr lang="id-ID" dirty="0" smtClean="0"/>
              <a:t>/ postur tubuh. </a:t>
            </a:r>
            <a:endParaRPr lang="id-ID" dirty="0"/>
          </a:p>
        </p:txBody>
      </p:sp>
      <p:pic>
        <p:nvPicPr>
          <p:cNvPr id="34818" name="Picture 2" descr="D:\My Document\IKA\RM EDUC\OA\timbang badan.jpg"/>
          <p:cNvPicPr>
            <a:picLocks noChangeAspect="1" noChangeArrowheads="1"/>
          </p:cNvPicPr>
          <p:nvPr/>
        </p:nvPicPr>
        <p:blipFill>
          <a:blip r:embed="rId3" cstate="print"/>
          <a:srcRect/>
          <a:stretch>
            <a:fillRect/>
          </a:stretch>
        </p:blipFill>
        <p:spPr bwMode="auto">
          <a:xfrm>
            <a:off x="6588224" y="3212976"/>
            <a:ext cx="1819275" cy="2505075"/>
          </a:xfrm>
          <a:prstGeom prst="rect">
            <a:avLst/>
          </a:prstGeom>
          <a:noFill/>
        </p:spPr>
      </p:pic>
      <p:pic>
        <p:nvPicPr>
          <p:cNvPr id="34819" name="Picture 3" descr="D:\My Document\IKA\RM EDUC\OA\bb ideal.jpg"/>
          <p:cNvPicPr>
            <a:picLocks noChangeAspect="1" noChangeArrowheads="1"/>
          </p:cNvPicPr>
          <p:nvPr/>
        </p:nvPicPr>
        <p:blipFill>
          <a:blip r:embed="rId4" cstate="print"/>
          <a:srcRect/>
          <a:stretch>
            <a:fillRect/>
          </a:stretch>
        </p:blipFill>
        <p:spPr bwMode="auto">
          <a:xfrm>
            <a:off x="6286512" y="785794"/>
            <a:ext cx="2571768" cy="1928826"/>
          </a:xfrm>
          <a:prstGeom prst="rect">
            <a:avLst/>
          </a:prstGeom>
          <a:noFill/>
        </p:spPr>
      </p:pic>
      <p:pic>
        <p:nvPicPr>
          <p:cNvPr id="5" name="Picture 4" descr="resized_475x340_standing_posture_v2"/>
          <p:cNvPicPr>
            <a:picLocks noChangeAspect="1" noChangeArrowheads="1"/>
          </p:cNvPicPr>
          <p:nvPr/>
        </p:nvPicPr>
        <p:blipFill>
          <a:blip r:embed="rId5"/>
          <a:srcRect/>
          <a:stretch>
            <a:fillRect/>
          </a:stretch>
        </p:blipFill>
        <p:spPr bwMode="auto">
          <a:xfrm>
            <a:off x="928662" y="4500570"/>
            <a:ext cx="2793682" cy="1999539"/>
          </a:xfrm>
          <a:prstGeom prst="rect">
            <a:avLst/>
          </a:prstGeom>
          <a:noFill/>
          <a:ln w="9525">
            <a:noFill/>
            <a:miter lim="800000"/>
            <a:headEnd/>
            <a:tailEnd/>
          </a:ln>
        </p:spPr>
      </p:pic>
      <p:sp>
        <p:nvSpPr>
          <p:cNvPr id="6" name="TextBox 5"/>
          <p:cNvSpPr txBox="1"/>
          <p:nvPr/>
        </p:nvSpPr>
        <p:spPr>
          <a:xfrm>
            <a:off x="3857620" y="6215082"/>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4338" name="Picture 2" descr="D:\background ppt\the-nice-flower-garden-backgrounds-wallpaper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a:xfrm>
            <a:off x="214282" y="214290"/>
            <a:ext cx="8929718" cy="3046988"/>
          </a:xfrm>
          <a:prstGeom prst="rect">
            <a:avLst/>
          </a:prstGeom>
        </p:spPr>
        <p:txBody>
          <a:bodyPr wrap="square">
            <a:spAutoFit/>
          </a:bodyPr>
          <a:lstStyle/>
          <a:p>
            <a:endParaRPr lang="id-ID" sz="3200" b="1" dirty="0" smtClean="0"/>
          </a:p>
          <a:p>
            <a:r>
              <a:rPr lang="id-ID" sz="3200" b="1" dirty="0" smtClean="0"/>
              <a:t>Diet yang seimbang</a:t>
            </a:r>
            <a:r>
              <a:rPr lang="id-ID" sz="3200" dirty="0" smtClean="0"/>
              <a:t>: </a:t>
            </a:r>
          </a:p>
          <a:p>
            <a:r>
              <a:rPr lang="id-ID" sz="3200" dirty="0" smtClean="0"/>
              <a:t>Selama ini banyak mitos yang beredar di </a:t>
            </a:r>
            <a:r>
              <a:rPr lang="id-ID" sz="3200" dirty="0" smtClean="0"/>
              <a:t>masyarakat </a:t>
            </a:r>
            <a:r>
              <a:rPr lang="id-ID" sz="3200" dirty="0" smtClean="0"/>
              <a:t>mengatakan bahwa makan sayur-sayuran hijau atau kacang-kacangan dapat menyebabkan nyeri sendi, hal ini tidaklah tepat. </a:t>
            </a:r>
            <a:endParaRPr lang="id-ID" sz="3200" dirty="0"/>
          </a:p>
        </p:txBody>
      </p:sp>
      <p:sp>
        <p:nvSpPr>
          <p:cNvPr id="6" name="TextBox 5"/>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4543428" cy="6239616"/>
          </a:xfrm>
        </p:spPr>
        <p:txBody>
          <a:bodyPr>
            <a:noAutofit/>
          </a:bodyPr>
          <a:lstStyle/>
          <a:p>
            <a:r>
              <a:rPr lang="id-ID" sz="2800" b="1" i="1" dirty="0"/>
              <a:t>Sayur-sayuran dan kacang-kacangan tidak menyebabkan nyeri sendi.</a:t>
            </a:r>
            <a:r>
              <a:rPr lang="id-ID" sz="2800" b="1" dirty="0"/>
              <a:t> </a:t>
            </a:r>
            <a:r>
              <a:rPr lang="id-ID" sz="2800" dirty="0"/>
              <a:t>Tidak ada makanan tertentu yang menyebabkan nyeri pada </a:t>
            </a:r>
            <a:r>
              <a:rPr lang="id-ID" sz="2800" dirty="0" smtClean="0"/>
              <a:t>OA/LBP, </a:t>
            </a:r>
            <a:r>
              <a:rPr lang="id-ID" sz="2800" dirty="0"/>
              <a:t>namun makan yang berlebihan sehingga berat badan meningkat akan menambah nyeri, karena menambah beban pada sendi untuk menopang berat badan.</a:t>
            </a:r>
          </a:p>
        </p:txBody>
      </p:sp>
      <p:pic>
        <p:nvPicPr>
          <p:cNvPr id="35842" name="Picture 2" descr="D:\My Document\IKA\RM EDUC\OA\sayuran.jpg"/>
          <p:cNvPicPr>
            <a:picLocks noChangeAspect="1" noChangeArrowheads="1"/>
          </p:cNvPicPr>
          <p:nvPr/>
        </p:nvPicPr>
        <p:blipFill>
          <a:blip r:embed="rId3" cstate="print"/>
          <a:srcRect/>
          <a:stretch>
            <a:fillRect/>
          </a:stretch>
        </p:blipFill>
        <p:spPr bwMode="auto">
          <a:xfrm>
            <a:off x="5187224" y="1556792"/>
            <a:ext cx="3690204" cy="2372274"/>
          </a:xfrm>
          <a:prstGeom prst="rect">
            <a:avLst/>
          </a:prstGeom>
          <a:noFill/>
        </p:spPr>
      </p:pic>
      <p:sp>
        <p:nvSpPr>
          <p:cNvPr id="4" name="TextBox 3"/>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0"/>
            <a:ext cx="3643338" cy="1143000"/>
          </a:xfrm>
        </p:spPr>
        <p:txBody>
          <a:bodyPr>
            <a:normAutofit/>
          </a:bodyPr>
          <a:lstStyle/>
          <a:p>
            <a:r>
              <a:rPr lang="id-ID" sz="3200" b="1" dirty="0" smtClean="0"/>
              <a:t>ANATOMI LUTUT</a:t>
            </a:r>
            <a:endParaRPr lang="id-ID" sz="3200" b="1" dirty="0"/>
          </a:p>
        </p:txBody>
      </p:sp>
      <p:pic>
        <p:nvPicPr>
          <p:cNvPr id="23554" name="Picture 2" descr="D:\My Document\IKA\RM EDUC\OA\anatomi lulut.jpg"/>
          <p:cNvPicPr>
            <a:picLocks noGrp="1" noChangeAspect="1" noChangeArrowheads="1"/>
          </p:cNvPicPr>
          <p:nvPr>
            <p:ph idx="1"/>
          </p:nvPr>
        </p:nvPicPr>
        <p:blipFill>
          <a:blip r:embed="rId3" cstate="print"/>
          <a:srcRect/>
          <a:stretch>
            <a:fillRect/>
          </a:stretch>
        </p:blipFill>
        <p:spPr bwMode="auto">
          <a:xfrm>
            <a:off x="214282" y="1357298"/>
            <a:ext cx="4401462" cy="4500594"/>
          </a:xfrm>
          <a:prstGeom prst="rect">
            <a:avLst/>
          </a:prstGeom>
          <a:noFill/>
        </p:spPr>
      </p:pic>
      <p:pic>
        <p:nvPicPr>
          <p:cNvPr id="4" name="Picture 3" descr="2">
            <a:hlinkClick r:id="rId4"/>
          </p:cNvPr>
          <p:cNvPicPr/>
          <p:nvPr/>
        </p:nvPicPr>
        <p:blipFill>
          <a:blip r:embed="rId5" cstate="print"/>
          <a:srcRect/>
          <a:stretch>
            <a:fillRect/>
          </a:stretch>
        </p:blipFill>
        <p:spPr bwMode="auto">
          <a:xfrm>
            <a:off x="5715008" y="1071546"/>
            <a:ext cx="2500330" cy="3286148"/>
          </a:xfrm>
          <a:prstGeom prst="rect">
            <a:avLst/>
          </a:prstGeom>
          <a:noFill/>
          <a:ln w="9525">
            <a:noFill/>
            <a:miter lim="800000"/>
            <a:headEnd/>
            <a:tailEnd/>
          </a:ln>
        </p:spPr>
      </p:pic>
      <p:sp>
        <p:nvSpPr>
          <p:cNvPr id="5" name="TextBox 4"/>
          <p:cNvSpPr txBox="1"/>
          <p:nvPr/>
        </p:nvSpPr>
        <p:spPr>
          <a:xfrm>
            <a:off x="5214942" y="285728"/>
            <a:ext cx="3560590" cy="584775"/>
          </a:xfrm>
          <a:prstGeom prst="rect">
            <a:avLst/>
          </a:prstGeom>
          <a:noFill/>
        </p:spPr>
        <p:txBody>
          <a:bodyPr wrap="none" rtlCol="0">
            <a:spAutoFit/>
          </a:bodyPr>
          <a:lstStyle/>
          <a:p>
            <a:r>
              <a:rPr lang="id-ID" sz="3200" b="1" dirty="0" smtClean="0">
                <a:latin typeface="+mj-lt"/>
              </a:rPr>
              <a:t>TULANG BELAKANG</a:t>
            </a:r>
            <a:endParaRPr lang="id-ID" sz="3200" b="1" dirty="0">
              <a:latin typeface="+mj-lt"/>
            </a:endParaRPr>
          </a:p>
        </p:txBody>
      </p:sp>
      <p:pic>
        <p:nvPicPr>
          <p:cNvPr id="6" name="Picture 5" descr="3">
            <a:hlinkClick r:id="rId6"/>
          </p:cNvPr>
          <p:cNvPicPr/>
          <p:nvPr/>
        </p:nvPicPr>
        <p:blipFill>
          <a:blip r:embed="rId7" cstate="print"/>
          <a:srcRect/>
          <a:stretch>
            <a:fillRect/>
          </a:stretch>
        </p:blipFill>
        <p:spPr bwMode="auto">
          <a:xfrm>
            <a:off x="4143372" y="4572008"/>
            <a:ext cx="2500330" cy="1714512"/>
          </a:xfrm>
          <a:prstGeom prst="rect">
            <a:avLst/>
          </a:prstGeom>
          <a:noFill/>
          <a:ln w="9525">
            <a:noFill/>
            <a:miter lim="800000"/>
            <a:headEnd/>
            <a:tailEnd/>
          </a:ln>
        </p:spPr>
      </p:pic>
      <p:pic>
        <p:nvPicPr>
          <p:cNvPr id="7" name="Picture 6" descr="4">
            <a:hlinkClick r:id="rId8"/>
          </p:cNvPr>
          <p:cNvPicPr/>
          <p:nvPr/>
        </p:nvPicPr>
        <p:blipFill>
          <a:blip r:embed="rId9" cstate="print"/>
          <a:srcRect/>
          <a:stretch>
            <a:fillRect/>
          </a:stretch>
        </p:blipFill>
        <p:spPr bwMode="auto">
          <a:xfrm>
            <a:off x="6429388" y="4572008"/>
            <a:ext cx="2714612" cy="1490508"/>
          </a:xfrm>
          <a:prstGeom prst="rect">
            <a:avLst/>
          </a:prstGeom>
          <a:noFill/>
          <a:ln w="9525">
            <a:noFill/>
            <a:miter lim="800000"/>
            <a:headEnd/>
            <a:tailEnd/>
          </a:ln>
        </p:spPr>
      </p:pic>
      <p:sp>
        <p:nvSpPr>
          <p:cNvPr id="8" name="TextBox 7"/>
          <p:cNvSpPr txBox="1"/>
          <p:nvPr/>
        </p:nvSpPr>
        <p:spPr>
          <a:xfrm>
            <a:off x="2285984" y="6215082"/>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23554"/>
                                        </p:tgtEl>
                                        <p:attrNameLst>
                                          <p:attrName>style.visibility</p:attrName>
                                        </p:attrNameLst>
                                      </p:cBhvr>
                                      <p:to>
                                        <p:strVal val="visible"/>
                                      </p:to>
                                    </p:set>
                                    <p:anim calcmode="lin" valueType="num">
                                      <p:cBhvr>
                                        <p:cTn id="13" dur="3000" fill="hold"/>
                                        <p:tgtEl>
                                          <p:spTgt spid="23554"/>
                                        </p:tgtEl>
                                        <p:attrNameLst>
                                          <p:attrName>ppt_w</p:attrName>
                                        </p:attrNameLst>
                                      </p:cBhvr>
                                      <p:tavLst>
                                        <p:tav tm="0">
                                          <p:val>
                                            <p:strVal val="#ppt_w*0.70"/>
                                          </p:val>
                                        </p:tav>
                                        <p:tav tm="100000">
                                          <p:val>
                                            <p:strVal val="#ppt_w"/>
                                          </p:val>
                                        </p:tav>
                                      </p:tavLst>
                                    </p:anim>
                                    <p:anim calcmode="lin" valueType="num">
                                      <p:cBhvr>
                                        <p:cTn id="14" dur="3000" fill="hold"/>
                                        <p:tgtEl>
                                          <p:spTgt spid="23554"/>
                                        </p:tgtEl>
                                        <p:attrNameLst>
                                          <p:attrName>ppt_h</p:attrName>
                                        </p:attrNameLst>
                                      </p:cBhvr>
                                      <p:tavLst>
                                        <p:tav tm="0">
                                          <p:val>
                                            <p:strVal val="#ppt_h"/>
                                          </p:val>
                                        </p:tav>
                                        <p:tav tm="100000">
                                          <p:val>
                                            <p:strVal val="#ppt_h"/>
                                          </p:val>
                                        </p:tav>
                                      </p:tavLst>
                                    </p:anim>
                                    <p:animEffect transition="in" filter="fade">
                                      <p:cBhvr>
                                        <p:cTn id="15" dur="3000"/>
                                        <p:tgtEl>
                                          <p:spTgt spid="235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 calcmode="lin" valueType="num">
                                      <p:cBhvr additive="base">
                                        <p:cTn id="34"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4338" name="Picture 2" descr="D:\background ppt\the-nice-flower-garden-backgrounds-wallpaper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a:xfrm>
            <a:off x="285720" y="214290"/>
            <a:ext cx="8643998" cy="4031873"/>
          </a:xfrm>
          <a:prstGeom prst="rect">
            <a:avLst/>
          </a:prstGeom>
        </p:spPr>
        <p:txBody>
          <a:bodyPr wrap="square">
            <a:spAutoFit/>
          </a:bodyPr>
          <a:lstStyle/>
          <a:p>
            <a:r>
              <a:rPr lang="id-ID" sz="3200" b="1" dirty="0" smtClean="0"/>
              <a:t>Perubahan gaya hidup</a:t>
            </a:r>
            <a:r>
              <a:rPr lang="id-ID" sz="3200" dirty="0" smtClean="0"/>
              <a:t>: Hindari posisi atau keadaan yang menimbulkan trauma pada sendi seperti jongkok, lompat, lari, terlalu sering naik-turun tangga atau berdiri terlalu </a:t>
            </a:r>
            <a:r>
              <a:rPr lang="id-ID" sz="3200" dirty="0" smtClean="0"/>
              <a:t>lama. Pada LBP menghindari mengangkat beban berat, salah posisi.</a:t>
            </a:r>
            <a:r>
              <a:rPr lang="id-ID" sz="3200" dirty="0" smtClean="0"/>
              <a:t>  Tetap menjalani aktivitas sehari-hari. Jika timbul nyeri istirahatlah sejenak, atasi nyerinya dan kembali beraktivitas.</a:t>
            </a:r>
            <a:endParaRPr lang="id-ID" sz="3200" dirty="0"/>
          </a:p>
        </p:txBody>
      </p:sp>
      <p:sp>
        <p:nvSpPr>
          <p:cNvPr id="6" name="TextBox 5"/>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4338" name="Picture 2" descr="D:\background ppt\the-nice-flower-garden-backgrounds-wallpapers.jpg"/>
          <p:cNvPicPr>
            <a:picLocks noChangeAspect="1" noChangeArrowheads="1"/>
          </p:cNvPicPr>
          <p:nvPr/>
        </p:nvPicPr>
        <p:blipFill>
          <a:blip r:embed="rId3" cstate="print"/>
          <a:srcRect/>
          <a:stretch>
            <a:fillRect/>
          </a:stretch>
        </p:blipFill>
        <p:spPr bwMode="auto">
          <a:xfrm>
            <a:off x="-32" y="-24"/>
            <a:ext cx="9144000" cy="6858000"/>
          </a:xfrm>
          <a:prstGeom prst="rect">
            <a:avLst/>
          </a:prstGeom>
          <a:noFill/>
        </p:spPr>
      </p:pic>
      <p:sp>
        <p:nvSpPr>
          <p:cNvPr id="5" name="Rectangle 4"/>
          <p:cNvSpPr/>
          <p:nvPr/>
        </p:nvSpPr>
        <p:spPr>
          <a:xfrm>
            <a:off x="395536" y="836712"/>
            <a:ext cx="8429684" cy="2062103"/>
          </a:xfrm>
          <a:prstGeom prst="rect">
            <a:avLst/>
          </a:prstGeom>
        </p:spPr>
        <p:txBody>
          <a:bodyPr wrap="square">
            <a:spAutoFit/>
          </a:bodyPr>
          <a:lstStyle/>
          <a:p>
            <a:r>
              <a:rPr lang="id-ID" sz="3200" dirty="0" smtClean="0"/>
              <a:t>Contoh lain, jika biasanya mencuci baju dalam posisi jongkok, maka gunakan kursi pendek untuk duduk saat mencuci sehingga dapat mengurangi trauma pada lutut, nyeri pada pinggang.</a:t>
            </a:r>
            <a:endParaRPr lang="id-ID" sz="3200" dirty="0"/>
          </a:p>
        </p:txBody>
      </p:sp>
      <p:sp>
        <p:nvSpPr>
          <p:cNvPr id="6" name="TextBox 5"/>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4338" name="Picture 2" descr="D:\background ppt\the-nice-flower-garden-backgrounds-wallpapers.jpg"/>
          <p:cNvPicPr>
            <a:picLocks noChangeAspect="1" noChangeArrowheads="1"/>
          </p:cNvPicPr>
          <p:nvPr/>
        </p:nvPicPr>
        <p:blipFill>
          <a:blip r:embed="rId3" cstate="print"/>
          <a:srcRect/>
          <a:stretch>
            <a:fillRect/>
          </a:stretch>
        </p:blipFill>
        <p:spPr bwMode="auto">
          <a:xfrm>
            <a:off x="0" y="71462"/>
            <a:ext cx="9144000" cy="6858000"/>
          </a:xfrm>
          <a:prstGeom prst="rect">
            <a:avLst/>
          </a:prstGeom>
          <a:noFill/>
        </p:spPr>
      </p:pic>
      <p:sp>
        <p:nvSpPr>
          <p:cNvPr id="5" name="Rectangle 4"/>
          <p:cNvSpPr/>
          <p:nvPr/>
        </p:nvSpPr>
        <p:spPr>
          <a:xfrm>
            <a:off x="285720" y="357167"/>
            <a:ext cx="8643998" cy="4154984"/>
          </a:xfrm>
          <a:prstGeom prst="rect">
            <a:avLst/>
          </a:prstGeom>
        </p:spPr>
        <p:txBody>
          <a:bodyPr wrap="square">
            <a:spAutoFit/>
          </a:bodyPr>
          <a:lstStyle/>
          <a:p>
            <a:r>
              <a:rPr lang="id-ID" sz="4000" b="1" i="1" dirty="0" smtClean="0"/>
              <a:t>Latihan</a:t>
            </a:r>
            <a:r>
              <a:rPr lang="id-ID" sz="3200" dirty="0" smtClean="0"/>
              <a:t> </a:t>
            </a:r>
          </a:p>
          <a:p>
            <a:endParaRPr lang="id-ID" sz="3200" dirty="0"/>
          </a:p>
          <a:p>
            <a:r>
              <a:rPr lang="id-ID" sz="3200" dirty="0" smtClean="0"/>
              <a:t>Menggunakan otot-otot, terutama otot paha bagi mereka yang mengalami OA pada lututnya merupakan terapi yang baik. </a:t>
            </a:r>
          </a:p>
          <a:p>
            <a:r>
              <a:rPr lang="id-ID" sz="3200" dirty="0" smtClean="0"/>
              <a:t>Lakukan secara bergantian selama beberapa kali.</a:t>
            </a:r>
          </a:p>
          <a:p>
            <a:r>
              <a:rPr lang="id-ID" sz="3200" dirty="0" smtClean="0"/>
              <a:t>Pada penderita LBP </a:t>
            </a:r>
            <a:r>
              <a:rPr lang="id-ID" sz="3200" dirty="0" smtClean="0">
                <a:sym typeface="Wingdings" pitchFamily="2" charset="2"/>
              </a:rPr>
              <a:t> penguatan otot-otot punggung bawah.</a:t>
            </a:r>
            <a:r>
              <a:rPr lang="id-ID" sz="3200" dirty="0" smtClean="0"/>
              <a:t> </a:t>
            </a:r>
            <a:r>
              <a:rPr lang="id-ID" sz="3200" dirty="0" smtClean="0"/>
              <a:t>(back exercise)</a:t>
            </a:r>
            <a:endParaRPr lang="id-ID" sz="3200" dirty="0"/>
          </a:p>
        </p:txBody>
      </p:sp>
      <p:sp>
        <p:nvSpPr>
          <p:cNvPr id="6" name="TextBox 5"/>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19256" cy="5840435"/>
          </a:xfrm>
        </p:spPr>
        <p:txBody>
          <a:bodyPr/>
          <a:lstStyle/>
          <a:p>
            <a:r>
              <a:rPr lang="id-ID" dirty="0" smtClean="0"/>
              <a:t>Cara latihan adalah dalam posisi berbaring terlentang lalu angkat kaki lurus (lutut tidak ditekuk) setinggi 30 derajat lalu pertahankan sampai 8 hitungan (10 detik) kemudian turunkan dan ganti ke kaki sebelahnya.</a:t>
            </a:r>
          </a:p>
          <a:p>
            <a:endParaRPr lang="id-ID" dirty="0"/>
          </a:p>
        </p:txBody>
      </p:sp>
      <p:pic>
        <p:nvPicPr>
          <p:cNvPr id="4" name="Picture 5" descr="D:\My Document\IKA\RM EDUC\OA\exc3.jpg"/>
          <p:cNvPicPr>
            <a:picLocks noChangeAspect="1" noChangeArrowheads="1"/>
          </p:cNvPicPr>
          <p:nvPr/>
        </p:nvPicPr>
        <p:blipFill>
          <a:blip r:embed="rId3" cstate="print"/>
          <a:srcRect/>
          <a:stretch>
            <a:fillRect/>
          </a:stretch>
        </p:blipFill>
        <p:spPr bwMode="auto">
          <a:xfrm>
            <a:off x="2786049" y="3071810"/>
            <a:ext cx="4104743" cy="2357454"/>
          </a:xfrm>
          <a:prstGeom prst="rect">
            <a:avLst/>
          </a:prstGeom>
          <a:noFill/>
        </p:spPr>
      </p:pic>
      <p:sp>
        <p:nvSpPr>
          <p:cNvPr id="5" name="TextBox 4"/>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4338" name="Picture 2" descr="D:\background ppt\the-nice-flower-garden-backgrounds-wallpaper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a:xfrm>
            <a:off x="285720" y="214291"/>
            <a:ext cx="8643998" cy="3108543"/>
          </a:xfrm>
          <a:prstGeom prst="rect">
            <a:avLst/>
          </a:prstGeom>
        </p:spPr>
        <p:txBody>
          <a:bodyPr wrap="square">
            <a:spAutoFit/>
          </a:bodyPr>
          <a:lstStyle/>
          <a:p>
            <a:r>
              <a:rPr lang="id-ID" sz="2800" dirty="0" smtClean="0"/>
              <a:t>Latihan yang lain adalah menaruh handuk di bawah lutut, lalu dalam posisi berbaring terlentang atau duduk, menekan handuk tersebut dengan cara mengencangkan otot-otot paha kemudian ditahan dalam 8 hitungan (10 detik) kemudian direlaks kan lagi, bergantian paha kiri dan kanan. Latihan ini dilakukan bertahap dan semakin hari semakin meningkat frekuensinya.</a:t>
            </a:r>
            <a:endParaRPr lang="id-ID" sz="2800" dirty="0"/>
          </a:p>
        </p:txBody>
      </p:sp>
      <p:pic>
        <p:nvPicPr>
          <p:cNvPr id="6" name="Picture 5" descr="D:\My Document\IKA\RM EDUC\OA\exc3.jpg"/>
          <p:cNvPicPr>
            <a:picLocks noChangeAspect="1" noChangeArrowheads="1"/>
          </p:cNvPicPr>
          <p:nvPr/>
        </p:nvPicPr>
        <p:blipFill>
          <a:blip r:embed="rId4" cstate="print"/>
          <a:srcRect/>
          <a:stretch>
            <a:fillRect/>
          </a:stretch>
        </p:blipFill>
        <p:spPr bwMode="auto">
          <a:xfrm>
            <a:off x="2699792" y="3645024"/>
            <a:ext cx="4104743" cy="2357454"/>
          </a:xfrm>
          <a:prstGeom prst="rect">
            <a:avLst/>
          </a:prstGeom>
          <a:solidFill>
            <a:srgbClr val="FFC000"/>
          </a:solidFill>
        </p:spPr>
      </p:pic>
      <p:sp>
        <p:nvSpPr>
          <p:cNvPr id="7" name="TextBox 6"/>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7" name="Picture 2" descr="D:\My Document\IKA\RM EDUC\OA\exc.jpg"/>
          <p:cNvPicPr>
            <a:picLocks noGrp="1" noChangeAspect="1" noChangeArrowheads="1"/>
          </p:cNvPicPr>
          <p:nvPr>
            <p:ph idx="1"/>
          </p:nvPr>
        </p:nvPicPr>
        <p:blipFill>
          <a:blip r:embed="rId3" cstate="print"/>
          <a:srcRect/>
          <a:stretch>
            <a:fillRect/>
          </a:stretch>
        </p:blipFill>
        <p:spPr bwMode="auto">
          <a:xfrm>
            <a:off x="214282" y="1500174"/>
            <a:ext cx="4726492" cy="3214710"/>
          </a:xfrm>
          <a:prstGeom prst="rect">
            <a:avLst/>
          </a:prstGeom>
          <a:noFill/>
        </p:spPr>
      </p:pic>
      <p:pic>
        <p:nvPicPr>
          <p:cNvPr id="37891" name="Picture 3" descr="D:\My Document\IKA\RM EDUC\OA\exc1.jpg"/>
          <p:cNvPicPr>
            <a:picLocks noChangeAspect="1" noChangeArrowheads="1"/>
          </p:cNvPicPr>
          <p:nvPr/>
        </p:nvPicPr>
        <p:blipFill>
          <a:blip r:embed="rId4" cstate="print"/>
          <a:srcRect/>
          <a:stretch>
            <a:fillRect/>
          </a:stretch>
        </p:blipFill>
        <p:spPr bwMode="auto">
          <a:xfrm>
            <a:off x="5753100" y="0"/>
            <a:ext cx="3390900" cy="1343025"/>
          </a:xfrm>
          <a:prstGeom prst="rect">
            <a:avLst/>
          </a:prstGeom>
          <a:noFill/>
        </p:spPr>
      </p:pic>
      <p:pic>
        <p:nvPicPr>
          <p:cNvPr id="37892" name="Picture 4" descr="D:\My Document\IKA\RM EDUC\OA\exc2.jpg"/>
          <p:cNvPicPr>
            <a:picLocks noChangeAspect="1" noChangeArrowheads="1"/>
          </p:cNvPicPr>
          <p:nvPr/>
        </p:nvPicPr>
        <p:blipFill>
          <a:blip r:embed="rId5" cstate="print"/>
          <a:srcRect/>
          <a:stretch>
            <a:fillRect/>
          </a:stretch>
        </p:blipFill>
        <p:spPr bwMode="auto">
          <a:xfrm>
            <a:off x="4857752" y="1500174"/>
            <a:ext cx="4000496" cy="3214710"/>
          </a:xfrm>
          <a:prstGeom prst="rect">
            <a:avLst/>
          </a:prstGeom>
          <a:noFill/>
        </p:spPr>
      </p:pic>
      <p:sp>
        <p:nvSpPr>
          <p:cNvPr id="6" name="TextBox 5"/>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spd="slow">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228600"/>
            <a:ext cx="8229600" cy="1143000"/>
          </a:xfrm>
        </p:spPr>
        <p:txBody>
          <a:bodyPr/>
          <a:lstStyle/>
          <a:p>
            <a:pPr eaLnBrk="1" hangingPunct="1">
              <a:defRPr/>
            </a:pPr>
            <a:r>
              <a:rPr lang="en-US" dirty="0" smtClean="0"/>
              <a:t>BACK EXERCISE</a:t>
            </a:r>
          </a:p>
        </p:txBody>
      </p:sp>
      <p:pic>
        <p:nvPicPr>
          <p:cNvPr id="29700" name="Picture 4" descr="Back strengthening exercise"/>
          <p:cNvPicPr>
            <a:picLocks noChangeAspect="1" noChangeArrowheads="1"/>
          </p:cNvPicPr>
          <p:nvPr/>
        </p:nvPicPr>
        <p:blipFill>
          <a:blip r:embed="rId3"/>
          <a:srcRect/>
          <a:stretch>
            <a:fillRect/>
          </a:stretch>
        </p:blipFill>
        <p:spPr bwMode="auto">
          <a:xfrm>
            <a:off x="2571736" y="785794"/>
            <a:ext cx="4081476" cy="5309797"/>
          </a:xfrm>
          <a:prstGeom prst="rect">
            <a:avLst/>
          </a:prstGeom>
          <a:noFill/>
          <a:ln w="9525">
            <a:noFill/>
            <a:miter lim="800000"/>
            <a:headEnd/>
            <a:tailEnd/>
          </a:ln>
        </p:spPr>
      </p:pic>
      <p:sp>
        <p:nvSpPr>
          <p:cNvPr id="4" name="TextBox 3"/>
          <p:cNvSpPr txBox="1"/>
          <p:nvPr/>
        </p:nvSpPr>
        <p:spPr>
          <a:xfrm>
            <a:off x="2071670" y="6442502"/>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spd="slow">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4114800" cy="5447528"/>
          </a:xfrm>
        </p:spPr>
        <p:txBody>
          <a:bodyPr>
            <a:noAutofit/>
          </a:bodyPr>
          <a:lstStyle/>
          <a:p>
            <a:r>
              <a:rPr lang="id-ID" sz="2400" b="1" dirty="0"/>
              <a:t>Olah raga</a:t>
            </a:r>
            <a:r>
              <a:rPr lang="id-ID" sz="2400" dirty="0" smtClean="0"/>
              <a:t>: </a:t>
            </a:r>
            <a:r>
              <a:rPr lang="id-ID" sz="2400" dirty="0"/>
              <a:t>yang dianjurkan pada pasien OA </a:t>
            </a:r>
            <a:r>
              <a:rPr lang="id-ID" sz="2400" dirty="0" smtClean="0"/>
              <a:t>dan LBP adalah </a:t>
            </a:r>
            <a:r>
              <a:rPr lang="id-ID" sz="2400" dirty="0"/>
              <a:t>berenang dan </a:t>
            </a:r>
            <a:r>
              <a:rPr lang="id-ID" sz="2400" dirty="0" smtClean="0"/>
              <a:t>bersepeda </a:t>
            </a:r>
            <a:r>
              <a:rPr lang="id-ID" sz="2400" dirty="0" smtClean="0">
                <a:sym typeface="Wingdings" pitchFamily="2" charset="2"/>
              </a:rPr>
              <a:t> </a:t>
            </a:r>
            <a:r>
              <a:rPr lang="id-ID" sz="2400" dirty="0" smtClean="0"/>
              <a:t>tidak </a:t>
            </a:r>
            <a:r>
              <a:rPr lang="id-ID" sz="2400" dirty="0"/>
              <a:t>menggunakan beban berat tubuh sehingga mengurangi nyeri sendi. Jika tidak memungkinkan </a:t>
            </a:r>
            <a:r>
              <a:rPr lang="en-US" sz="2400" dirty="0" smtClean="0"/>
              <a:t> </a:t>
            </a:r>
            <a:r>
              <a:rPr lang="en-US" sz="2400" dirty="0" smtClean="0">
                <a:sym typeface="Wingdings" pitchFamily="2" charset="2"/>
              </a:rPr>
              <a:t></a:t>
            </a:r>
            <a:r>
              <a:rPr lang="id-ID" sz="2400" dirty="0" smtClean="0"/>
              <a:t> </a:t>
            </a:r>
            <a:r>
              <a:rPr lang="en-US" sz="2400" dirty="0" smtClean="0"/>
              <a:t> </a:t>
            </a:r>
            <a:r>
              <a:rPr lang="id-ID" sz="2400" dirty="0" smtClean="0"/>
              <a:t> </a:t>
            </a:r>
            <a:r>
              <a:rPr lang="id-ID" sz="2400" dirty="0"/>
              <a:t>jalan kaki di tempat yang datar dan rata dapat dilakukan dan disesuaikan dengan kemampuan masing-masing penderita</a:t>
            </a:r>
            <a:r>
              <a:rPr lang="id-ID" sz="2400" dirty="0" smtClean="0"/>
              <a:t>.</a:t>
            </a:r>
            <a:endParaRPr lang="id-ID" sz="2400" dirty="0"/>
          </a:p>
        </p:txBody>
      </p:sp>
      <p:pic>
        <p:nvPicPr>
          <p:cNvPr id="38914" name="Picture 2" descr="D:\My Document\IKA\RM EDUC\OA\sepeda.jpg"/>
          <p:cNvPicPr>
            <a:picLocks noChangeAspect="1" noChangeArrowheads="1"/>
          </p:cNvPicPr>
          <p:nvPr/>
        </p:nvPicPr>
        <p:blipFill>
          <a:blip r:embed="rId3" cstate="print"/>
          <a:srcRect/>
          <a:stretch>
            <a:fillRect/>
          </a:stretch>
        </p:blipFill>
        <p:spPr bwMode="auto">
          <a:xfrm>
            <a:off x="5214942" y="285728"/>
            <a:ext cx="3143272" cy="2819700"/>
          </a:xfrm>
          <a:prstGeom prst="rect">
            <a:avLst/>
          </a:prstGeom>
          <a:noFill/>
        </p:spPr>
      </p:pic>
      <p:pic>
        <p:nvPicPr>
          <p:cNvPr id="38915" name="Picture 3" descr="D:\My Document\IKA\RM EDUC\OA\berenang.jpg"/>
          <p:cNvPicPr>
            <a:picLocks noChangeAspect="1" noChangeArrowheads="1"/>
          </p:cNvPicPr>
          <p:nvPr/>
        </p:nvPicPr>
        <p:blipFill>
          <a:blip r:embed="rId4" cstate="print"/>
          <a:srcRect/>
          <a:stretch>
            <a:fillRect/>
          </a:stretch>
        </p:blipFill>
        <p:spPr bwMode="auto">
          <a:xfrm>
            <a:off x="5286380" y="3643314"/>
            <a:ext cx="3180195" cy="2000264"/>
          </a:xfrm>
          <a:prstGeom prst="rect">
            <a:avLst/>
          </a:prstGeom>
          <a:noFill/>
        </p:spPr>
      </p:pic>
      <p:sp>
        <p:nvSpPr>
          <p:cNvPr id="5" name="TextBox 4"/>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spd="slow">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357166"/>
            <a:ext cx="8215370" cy="3970318"/>
          </a:xfrm>
          <a:prstGeom prst="rect">
            <a:avLst/>
          </a:prstGeom>
        </p:spPr>
        <p:txBody>
          <a:bodyPr wrap="square">
            <a:spAutoFit/>
          </a:bodyPr>
          <a:lstStyle/>
          <a:p>
            <a:r>
              <a:rPr lang="id-ID" sz="2800" b="1" dirty="0" smtClean="0"/>
              <a:t>Alat bantu: </a:t>
            </a:r>
            <a:r>
              <a:rPr lang="id-ID" sz="2800" dirty="0" smtClean="0"/>
              <a:t>Menggunakan alat bantu untuk sendi seperti tongkat, walker, dan “deker”atau suatu alat pelindung untuk sendi dapat membantu dalam melakukan aktivitas. Dikonsultasikan dengan dokter mengenai pilihan alat bantu yang tepat dengan keadaan OA yang diderita</a:t>
            </a:r>
            <a:r>
              <a:rPr lang="id-ID" sz="2800" dirty="0" smtClean="0"/>
              <a:t>. Begitu juga untuk LBP, dapat menggunakan korset (jenisnya disesuaikan dengan tingkat keparahan penyakitnya)</a:t>
            </a:r>
            <a:endParaRPr lang="id-ID" sz="2800" dirty="0" smtClean="0"/>
          </a:p>
          <a:p>
            <a:endParaRPr lang="id-ID" sz="2800" dirty="0"/>
          </a:p>
        </p:txBody>
      </p:sp>
      <p:pic>
        <p:nvPicPr>
          <p:cNvPr id="39938" name="Picture 2" descr="D:\My Document\IKA\RM EDUC\OA\tongkat.jpg"/>
          <p:cNvPicPr>
            <a:picLocks noChangeAspect="1" noChangeArrowheads="1"/>
          </p:cNvPicPr>
          <p:nvPr/>
        </p:nvPicPr>
        <p:blipFill>
          <a:blip r:embed="rId3" cstate="print"/>
          <a:srcRect/>
          <a:stretch>
            <a:fillRect/>
          </a:stretch>
        </p:blipFill>
        <p:spPr bwMode="auto">
          <a:xfrm>
            <a:off x="1500166" y="4071942"/>
            <a:ext cx="942971" cy="1885942"/>
          </a:xfrm>
          <a:prstGeom prst="rect">
            <a:avLst/>
          </a:prstGeom>
          <a:noFill/>
        </p:spPr>
      </p:pic>
      <p:pic>
        <p:nvPicPr>
          <p:cNvPr id="39939" name="Picture 3" descr="D:\My Document\IKA\RM EDUC\OA\walker.jpg"/>
          <p:cNvPicPr>
            <a:picLocks noGrp="1" noChangeAspect="1" noChangeArrowheads="1"/>
          </p:cNvPicPr>
          <p:nvPr>
            <p:ph idx="1"/>
          </p:nvPr>
        </p:nvPicPr>
        <p:blipFill>
          <a:blip r:embed="rId4" cstate="print"/>
          <a:srcRect/>
          <a:stretch>
            <a:fillRect/>
          </a:stretch>
        </p:blipFill>
        <p:spPr bwMode="auto">
          <a:xfrm>
            <a:off x="3000364" y="4000504"/>
            <a:ext cx="1785950" cy="1978799"/>
          </a:xfrm>
          <a:prstGeom prst="rect">
            <a:avLst/>
          </a:prstGeom>
          <a:noFill/>
        </p:spPr>
      </p:pic>
      <p:pic>
        <p:nvPicPr>
          <p:cNvPr id="39940" name="Picture 4" descr="D:\My Document\IKA\RM EDUC\OA\brace1.jpg"/>
          <p:cNvPicPr>
            <a:picLocks noChangeAspect="1" noChangeArrowheads="1"/>
          </p:cNvPicPr>
          <p:nvPr/>
        </p:nvPicPr>
        <p:blipFill>
          <a:blip r:embed="rId5" cstate="print"/>
          <a:srcRect/>
          <a:stretch>
            <a:fillRect/>
          </a:stretch>
        </p:blipFill>
        <p:spPr bwMode="auto">
          <a:xfrm>
            <a:off x="5572132" y="4071942"/>
            <a:ext cx="2786050" cy="1857367"/>
          </a:xfrm>
          <a:prstGeom prst="rect">
            <a:avLst/>
          </a:prstGeom>
          <a:noFill/>
        </p:spPr>
      </p:pic>
      <p:sp>
        <p:nvSpPr>
          <p:cNvPr id="6" name="TextBox 5"/>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spd="slow">
    <p:wipe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3"/>
          <a:srcRect/>
          <a:stretch>
            <a:fillRect/>
          </a:stretch>
        </p:blipFill>
        <p:spPr>
          <a:xfrm>
            <a:off x="785786" y="785794"/>
            <a:ext cx="2372008" cy="2102844"/>
          </a:xfrm>
        </p:spPr>
      </p:pic>
      <p:sp>
        <p:nvSpPr>
          <p:cNvPr id="7" name="Rectangle 3"/>
          <p:cNvSpPr txBox="1">
            <a:spLocks noChangeArrowheads="1"/>
          </p:cNvSpPr>
          <p:nvPr/>
        </p:nvSpPr>
        <p:spPr>
          <a:xfrm>
            <a:off x="857224" y="3429000"/>
            <a:ext cx="2000264" cy="1928826"/>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Soft design: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Commonly used for osteoporosis, trauma degenerative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3714744" y="0"/>
            <a:ext cx="1019831" cy="584775"/>
          </a:xfrm>
          <a:prstGeom prst="rect">
            <a:avLst/>
          </a:prstGeom>
          <a:noFill/>
        </p:spPr>
        <p:txBody>
          <a:bodyPr wrap="none" rtlCol="0">
            <a:spAutoFit/>
          </a:bodyPr>
          <a:lstStyle/>
          <a:p>
            <a:r>
              <a:rPr lang="id-ID" sz="3200" dirty="0" smtClean="0"/>
              <a:t>TLSO</a:t>
            </a:r>
            <a:endParaRPr lang="id-ID" sz="3200" dirty="0"/>
          </a:p>
        </p:txBody>
      </p:sp>
      <p:pic>
        <p:nvPicPr>
          <p:cNvPr id="9" name="Picture 4"/>
          <p:cNvPicPr>
            <a:picLocks noChangeAspect="1" noChangeArrowheads="1"/>
          </p:cNvPicPr>
          <p:nvPr/>
        </p:nvPicPr>
        <p:blipFill>
          <a:blip r:embed="rId4"/>
          <a:srcRect/>
          <a:stretch>
            <a:fillRect/>
          </a:stretch>
        </p:blipFill>
        <p:spPr>
          <a:xfrm>
            <a:off x="3392308" y="714356"/>
            <a:ext cx="1738215" cy="2143140"/>
          </a:xfrm>
          <a:prstGeom prst="rect">
            <a:avLst/>
          </a:prstGeom>
        </p:spPr>
      </p:pic>
      <p:sp>
        <p:nvSpPr>
          <p:cNvPr id="10" name="Rectangle 3"/>
          <p:cNvSpPr txBox="1">
            <a:spLocks noChangeArrowheads="1"/>
          </p:cNvSpPr>
          <p:nvPr/>
        </p:nvSpPr>
        <p:spPr>
          <a:xfrm>
            <a:off x="3214678" y="3429000"/>
            <a:ext cx="2143140" cy="2000264"/>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Semi-Rigid Design (Taylor, Knight Taylor):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Commonly used for osteoporosis, trauma degenerative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1" name="Picture 4"/>
          <p:cNvPicPr>
            <a:picLocks noChangeAspect="1" noChangeArrowheads="1"/>
          </p:cNvPicPr>
          <p:nvPr/>
        </p:nvPicPr>
        <p:blipFill>
          <a:blip r:embed="rId5"/>
          <a:srcRect/>
          <a:stretch>
            <a:fillRect/>
          </a:stretch>
        </p:blipFill>
        <p:spPr>
          <a:xfrm>
            <a:off x="5267187" y="714356"/>
            <a:ext cx="1438867" cy="2143140"/>
          </a:xfrm>
          <a:prstGeom prst="rect">
            <a:avLst/>
          </a:prstGeom>
        </p:spPr>
      </p:pic>
      <p:pic>
        <p:nvPicPr>
          <p:cNvPr id="12" name="Picture 5"/>
          <p:cNvPicPr>
            <a:picLocks noChangeAspect="1" noChangeArrowheads="1"/>
          </p:cNvPicPr>
          <p:nvPr/>
        </p:nvPicPr>
        <p:blipFill>
          <a:blip r:embed="rId6"/>
          <a:srcRect/>
          <a:stretch>
            <a:fillRect/>
          </a:stretch>
        </p:blipFill>
        <p:spPr>
          <a:xfrm>
            <a:off x="6786578" y="714356"/>
            <a:ext cx="1397700" cy="2143140"/>
          </a:xfrm>
          <a:prstGeom prst="rect">
            <a:avLst/>
          </a:prstGeom>
        </p:spPr>
      </p:pic>
      <p:sp>
        <p:nvSpPr>
          <p:cNvPr id="13" name="Rectangle 3"/>
          <p:cNvSpPr txBox="1">
            <a:spLocks noChangeArrowheads="1"/>
          </p:cNvSpPr>
          <p:nvPr/>
        </p:nvSpPr>
        <p:spPr>
          <a:xfrm>
            <a:off x="5643570" y="3357562"/>
            <a:ext cx="2214578" cy="250033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Rigid Design: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Commonly used for osteoporosis, trauma, degenerative disc disease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Limits flexion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4" name="Picture 6"/>
          <p:cNvPicPr>
            <a:picLocks noChangeAspect="1" noChangeArrowheads="1"/>
          </p:cNvPicPr>
          <p:nvPr/>
        </p:nvPicPr>
        <p:blipFill>
          <a:blip r:embed="rId7"/>
          <a:srcRect/>
          <a:stretch>
            <a:fillRect/>
          </a:stretch>
        </p:blipFill>
        <p:spPr>
          <a:xfrm>
            <a:off x="5286380" y="2928934"/>
            <a:ext cx="1233483" cy="274456"/>
          </a:xfrm>
          <a:prstGeom prst="rect">
            <a:avLst/>
          </a:prstGeom>
          <a:noFill/>
        </p:spPr>
      </p:pic>
      <p:pic>
        <p:nvPicPr>
          <p:cNvPr id="15" name="Picture 7"/>
          <p:cNvPicPr>
            <a:picLocks noChangeAspect="1" noChangeArrowheads="1"/>
          </p:cNvPicPr>
          <p:nvPr/>
        </p:nvPicPr>
        <p:blipFill>
          <a:blip r:embed="rId8"/>
          <a:srcRect/>
          <a:stretch>
            <a:fillRect/>
          </a:stretch>
        </p:blipFill>
        <p:spPr bwMode="auto">
          <a:xfrm>
            <a:off x="6715140" y="2928934"/>
            <a:ext cx="2000265" cy="231691"/>
          </a:xfrm>
          <a:prstGeom prst="rect">
            <a:avLst/>
          </a:prstGeom>
          <a:noFill/>
          <a:ln w="9525">
            <a:noFill/>
            <a:miter lim="800000"/>
            <a:headEnd/>
            <a:tailEnd/>
          </a:ln>
        </p:spPr>
      </p:pic>
      <p:sp>
        <p:nvSpPr>
          <p:cNvPr id="16" name="TextBox 15"/>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background ppt\microscopes-fade-backgrounds-wallpapers.jpg"/>
          <p:cNvPicPr>
            <a:picLocks noChangeAspect="1" noChangeArrowheads="1"/>
          </p:cNvPicPr>
          <p:nvPr/>
        </p:nvPicPr>
        <p:blipFill>
          <a:blip r:embed="rId3" cstate="print"/>
          <a:srcRect/>
          <a:stretch>
            <a:fillRect/>
          </a:stretch>
        </p:blipFill>
        <p:spPr bwMode="auto">
          <a:xfrm>
            <a:off x="0" y="959777"/>
            <a:ext cx="9144000" cy="2540661"/>
          </a:xfrm>
          <a:prstGeom prst="rect">
            <a:avLst/>
          </a:prstGeom>
          <a:noFill/>
        </p:spPr>
      </p:pic>
      <p:sp>
        <p:nvSpPr>
          <p:cNvPr id="5" name="Rectangle 4"/>
          <p:cNvSpPr/>
          <p:nvPr/>
        </p:nvSpPr>
        <p:spPr>
          <a:xfrm>
            <a:off x="428596" y="714356"/>
            <a:ext cx="8286808" cy="3662541"/>
          </a:xfrm>
          <a:prstGeom prst="rect">
            <a:avLst/>
          </a:prstGeom>
        </p:spPr>
        <p:txBody>
          <a:bodyPr wrap="square">
            <a:spAutoFit/>
          </a:bodyPr>
          <a:lstStyle/>
          <a:p>
            <a:r>
              <a:rPr lang="id-ID" sz="4000" b="1" dirty="0" smtClean="0">
                <a:latin typeface="Arial Rounded MT Bold" pitchFamily="34" charset="0"/>
              </a:rPr>
              <a:t>OSTEOARTRITIS  LUTUT </a:t>
            </a:r>
          </a:p>
          <a:p>
            <a:endParaRPr lang="id-ID" sz="2400" b="1" dirty="0" smtClean="0"/>
          </a:p>
          <a:p>
            <a:pPr>
              <a:buFont typeface="Wingdings" pitchFamily="2" charset="2"/>
              <a:buChar char="§"/>
            </a:pPr>
            <a:r>
              <a:rPr lang="id-ID" sz="2400" dirty="0" smtClean="0">
                <a:latin typeface="Arial Rounded MT Bold" pitchFamily="34" charset="0"/>
              </a:rPr>
              <a:t>Osteoartritis adalah suatu penyakit kronis yang mengenai sendi dan tulang di sekitar sendi tersebut.</a:t>
            </a:r>
          </a:p>
          <a:p>
            <a:pPr>
              <a:buFont typeface="Wingdings" pitchFamily="2" charset="2"/>
              <a:buChar char="§"/>
            </a:pPr>
            <a:r>
              <a:rPr lang="id-ID" sz="2400" dirty="0" smtClean="0">
                <a:latin typeface="Arial Rounded MT Bold" pitchFamily="34" charset="0"/>
              </a:rPr>
              <a:t>Dulu OA dianggap penyakit  degeneratif, atau penyakit orang tua karena sendi menjadi aus atau usang </a:t>
            </a:r>
          </a:p>
          <a:p>
            <a:pPr>
              <a:buFont typeface="Wingdings" pitchFamily="2" charset="2"/>
              <a:buChar char="§"/>
            </a:pPr>
            <a:r>
              <a:rPr lang="id-ID" sz="2400" dirty="0" smtClean="0">
                <a:latin typeface="Arial Rounded MT Bold" pitchFamily="34" charset="0"/>
              </a:rPr>
              <a:t>Dewasa ini diketahui terdapat proses peradangan yang merusak sendi , walaupun peradangan yang terjadi tidak sehebat artritis reumatoid.</a:t>
            </a:r>
            <a:endParaRPr lang="id-ID" sz="2400" b="1" dirty="0" smtClean="0">
              <a:latin typeface="Arial Rounded MT Bold" pitchFamily="34" charset="0"/>
            </a:endParaRPr>
          </a:p>
        </p:txBody>
      </p:sp>
      <p:sp>
        <p:nvSpPr>
          <p:cNvPr id="4" name="TextBox 3"/>
          <p:cNvSpPr txBox="1"/>
          <p:nvPr/>
        </p:nvSpPr>
        <p:spPr>
          <a:xfrm>
            <a:off x="2071670" y="6072206"/>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3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8" presetClass="entr" presetSubtype="16" fill="hold"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amond(in)">
                                      <p:cBhvr>
                                        <p:cTn id="12" dur="3000"/>
                                        <p:tgtEl>
                                          <p:spTgt spid="5">
                                            <p:txEl>
                                              <p:pRg st="2" end="2"/>
                                            </p:txEl>
                                          </p:spTgt>
                                        </p:tgtEl>
                                      </p:cBhvr>
                                    </p:animEffect>
                                  </p:childTnLst>
                                </p:cTn>
                              </p:par>
                            </p:childTnLst>
                          </p:cTn>
                        </p:par>
                        <p:par>
                          <p:cTn id="13" fill="hold">
                            <p:stCondLst>
                              <p:cond delay="6000"/>
                            </p:stCondLst>
                            <p:childTnLst>
                              <p:par>
                                <p:cTn id="14" presetID="8" presetClass="entr" presetSubtype="16" fill="hold" nodeType="after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diamond(in)">
                                      <p:cBhvr>
                                        <p:cTn id="16" dur="3000"/>
                                        <p:tgtEl>
                                          <p:spTgt spid="5">
                                            <p:txEl>
                                              <p:pRg st="3" end="3"/>
                                            </p:txEl>
                                          </p:spTgt>
                                        </p:tgtEl>
                                      </p:cBhvr>
                                    </p:animEffect>
                                  </p:childTnLst>
                                </p:cTn>
                              </p:par>
                            </p:childTnLst>
                          </p:cTn>
                        </p:par>
                        <p:par>
                          <p:cTn id="17" fill="hold">
                            <p:stCondLst>
                              <p:cond delay="9000"/>
                            </p:stCondLst>
                            <p:childTnLst>
                              <p:par>
                                <p:cTn id="18" presetID="8" presetClass="entr" presetSubtype="16" fill="hold" nodeType="after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diamond(in)">
                                      <p:cBhvr>
                                        <p:cTn id="20" dur="3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796908"/>
          </a:xfrm>
        </p:spPr>
        <p:txBody>
          <a:bodyPr/>
          <a:lstStyle/>
          <a:p>
            <a:r>
              <a:rPr lang="id-ID" dirty="0" smtClean="0"/>
              <a:t>LSO</a:t>
            </a:r>
            <a:endParaRPr lang="id-ID" dirty="0"/>
          </a:p>
        </p:txBody>
      </p:sp>
      <p:pic>
        <p:nvPicPr>
          <p:cNvPr id="4" name="Picture 4"/>
          <p:cNvPicPr>
            <a:picLocks noGrp="1" noChangeAspect="1" noChangeArrowheads="1"/>
          </p:cNvPicPr>
          <p:nvPr>
            <p:ph sz="quarter" idx="4294967295"/>
          </p:nvPr>
        </p:nvPicPr>
        <p:blipFill>
          <a:blip r:embed="rId3"/>
          <a:srcRect/>
          <a:stretch>
            <a:fillRect/>
          </a:stretch>
        </p:blipFill>
        <p:spPr>
          <a:xfrm>
            <a:off x="2143108" y="857232"/>
            <a:ext cx="1785950" cy="2750683"/>
          </a:xfrm>
          <a:prstGeom prst="rect">
            <a:avLst/>
          </a:prstGeom>
        </p:spPr>
      </p:pic>
      <p:sp>
        <p:nvSpPr>
          <p:cNvPr id="5" name="Rectangle 3"/>
          <p:cNvSpPr txBox="1">
            <a:spLocks noChangeArrowheads="1"/>
          </p:cNvSpPr>
          <p:nvPr/>
        </p:nvSpPr>
        <p:spPr>
          <a:xfrm>
            <a:off x="1571604" y="3786190"/>
            <a:ext cx="2781320" cy="2400304"/>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Soft design: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Increases intra-abdominal pressure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Commonly used for Herniated Nucleus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Pulposus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and other mild to moderate soft tissue strains and sprains</a:t>
            </a:r>
          </a:p>
          <a:p>
            <a:pPr marL="742950" marR="0" lvl="1" indent="-28575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4"/>
          <p:cNvPicPr>
            <a:picLocks noGrp="1" noChangeAspect="1" noChangeArrowheads="1"/>
          </p:cNvPicPr>
          <p:nvPr>
            <p:ph sz="half" idx="4294967295"/>
          </p:nvPr>
        </p:nvPicPr>
        <p:blipFill>
          <a:blip r:embed="rId4"/>
          <a:srcRect/>
          <a:stretch>
            <a:fillRect/>
          </a:stretch>
        </p:blipFill>
        <p:spPr>
          <a:xfrm>
            <a:off x="5214942" y="857232"/>
            <a:ext cx="2117713" cy="2357454"/>
          </a:xfrm>
          <a:prstGeom prst="rect">
            <a:avLst/>
          </a:prstGeom>
        </p:spPr>
      </p:pic>
      <p:sp>
        <p:nvSpPr>
          <p:cNvPr id="7" name="Rectangle 3"/>
          <p:cNvSpPr txBox="1">
            <a:spLocks noChangeArrowheads="1"/>
          </p:cNvSpPr>
          <p:nvPr/>
        </p:nvSpPr>
        <p:spPr>
          <a:xfrm>
            <a:off x="4786314" y="3429000"/>
            <a:ext cx="3067072" cy="2757494"/>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Semi-rigid / rigid design: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Commonly referred to as a “chair back” (Knight)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Restricts trunk extension and lateral motion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Increases intra-abdominal pressure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Commonly used for Herniated Nucleus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Pulposus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and other mild to moderate soft tissue strains and sprains.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My Document\IKA\RM EDUC\OA\bengkok.jpg"/>
          <p:cNvPicPr>
            <a:picLocks noGrp="1" noChangeAspect="1" noChangeArrowheads="1"/>
          </p:cNvPicPr>
          <p:nvPr>
            <p:ph idx="1"/>
          </p:nvPr>
        </p:nvPicPr>
        <p:blipFill>
          <a:blip r:embed="rId3" cstate="print"/>
          <a:srcRect/>
          <a:stretch>
            <a:fillRect/>
          </a:stretch>
        </p:blipFill>
        <p:spPr bwMode="auto">
          <a:xfrm>
            <a:off x="785786" y="785794"/>
            <a:ext cx="2457450" cy="1857375"/>
          </a:xfrm>
          <a:prstGeom prst="rect">
            <a:avLst/>
          </a:prstGeom>
          <a:noFill/>
        </p:spPr>
      </p:pic>
      <p:pic>
        <p:nvPicPr>
          <p:cNvPr id="40963" name="Picture 3" descr="D:\My Document\IKA\RM EDUC\OA\bengkok1.jpg"/>
          <p:cNvPicPr>
            <a:picLocks noChangeAspect="1" noChangeArrowheads="1"/>
          </p:cNvPicPr>
          <p:nvPr/>
        </p:nvPicPr>
        <p:blipFill>
          <a:blip r:embed="rId4" cstate="print"/>
          <a:srcRect/>
          <a:stretch>
            <a:fillRect/>
          </a:stretch>
        </p:blipFill>
        <p:spPr bwMode="auto">
          <a:xfrm>
            <a:off x="3571868" y="1785926"/>
            <a:ext cx="2214578" cy="3116813"/>
          </a:xfrm>
          <a:prstGeom prst="rect">
            <a:avLst/>
          </a:prstGeom>
          <a:noFill/>
        </p:spPr>
      </p:pic>
      <p:pic>
        <p:nvPicPr>
          <p:cNvPr id="40964" name="Picture 4" descr="D:\My Document\IKA\RM EDUC\OA\bengkok2.jpg"/>
          <p:cNvPicPr>
            <a:picLocks noChangeAspect="1" noChangeArrowheads="1"/>
          </p:cNvPicPr>
          <p:nvPr/>
        </p:nvPicPr>
        <p:blipFill>
          <a:blip r:embed="rId5" cstate="print"/>
          <a:srcRect/>
          <a:stretch>
            <a:fillRect/>
          </a:stretch>
        </p:blipFill>
        <p:spPr bwMode="auto">
          <a:xfrm>
            <a:off x="6012160" y="3789040"/>
            <a:ext cx="2956576" cy="2214578"/>
          </a:xfrm>
          <a:prstGeom prst="rect">
            <a:avLst/>
          </a:prstGeom>
          <a:noFill/>
        </p:spPr>
      </p:pic>
      <p:sp>
        <p:nvSpPr>
          <p:cNvPr id="5" name="TextBox 4"/>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spd="slow">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539552" y="0"/>
            <a:ext cx="8229600" cy="1143000"/>
          </a:xfrm>
        </p:spPr>
        <p:txBody>
          <a:bodyPr>
            <a:normAutofit/>
          </a:bodyPr>
          <a:lstStyle/>
          <a:p>
            <a:pPr eaLnBrk="1" hangingPunct="1">
              <a:defRPr/>
            </a:pPr>
            <a:r>
              <a:rPr lang="en-US" sz="4000" b="1" dirty="0" smtClean="0">
                <a:solidFill>
                  <a:srgbClr val="002060"/>
                </a:solidFill>
              </a:rPr>
              <a:t>REHABILI</a:t>
            </a:r>
            <a:r>
              <a:rPr lang="id-ID" sz="4000" b="1" dirty="0" smtClean="0">
                <a:solidFill>
                  <a:srgbClr val="002060"/>
                </a:solidFill>
              </a:rPr>
              <a:t>TASI MEDIK PADA LBP :</a:t>
            </a:r>
            <a:endParaRPr lang="en-US" sz="4000" b="1" dirty="0" smtClean="0">
              <a:solidFill>
                <a:srgbClr val="002060"/>
              </a:solidFill>
            </a:endParaRPr>
          </a:p>
        </p:txBody>
      </p:sp>
      <p:sp>
        <p:nvSpPr>
          <p:cNvPr id="114691" name="Rectangle 3"/>
          <p:cNvSpPr>
            <a:spLocks noGrp="1" noChangeArrowheads="1"/>
          </p:cNvSpPr>
          <p:nvPr>
            <p:ph type="body" idx="1"/>
          </p:nvPr>
        </p:nvSpPr>
        <p:spPr>
          <a:xfrm>
            <a:off x="395536" y="1268761"/>
            <a:ext cx="8229600" cy="3874751"/>
          </a:xfrm>
        </p:spPr>
        <p:txBody>
          <a:bodyPr>
            <a:normAutofit fontScale="92500" lnSpcReduction="10000"/>
          </a:bodyPr>
          <a:lstStyle/>
          <a:p>
            <a:pPr eaLnBrk="1" hangingPunct="1">
              <a:lnSpc>
                <a:spcPct val="90000"/>
              </a:lnSpc>
              <a:defRPr/>
            </a:pPr>
            <a:r>
              <a:rPr lang="id-ID" dirty="0" smtClean="0"/>
              <a:t>Tetap bergerak</a:t>
            </a:r>
            <a:r>
              <a:rPr lang="en-US" dirty="0" smtClean="0"/>
              <a:t> (</a:t>
            </a:r>
            <a:r>
              <a:rPr lang="id-ID" dirty="0" smtClean="0"/>
              <a:t>hanya bbrp hari istirahat/ lebih)</a:t>
            </a:r>
            <a:endParaRPr lang="en-US" dirty="0" smtClean="0"/>
          </a:p>
          <a:p>
            <a:pPr eaLnBrk="1" hangingPunct="1">
              <a:lnSpc>
                <a:spcPct val="90000"/>
              </a:lnSpc>
              <a:defRPr/>
            </a:pPr>
            <a:r>
              <a:rPr lang="id-ID" dirty="0" smtClean="0"/>
              <a:t>Mengurangi nyeri</a:t>
            </a:r>
            <a:r>
              <a:rPr lang="en-US" dirty="0" smtClean="0"/>
              <a:t>:</a:t>
            </a:r>
          </a:p>
          <a:p>
            <a:pPr lvl="1" eaLnBrk="1" hangingPunct="1">
              <a:lnSpc>
                <a:spcPct val="90000"/>
              </a:lnSpc>
              <a:defRPr/>
            </a:pPr>
            <a:r>
              <a:rPr lang="en-US" dirty="0" smtClean="0"/>
              <a:t> </a:t>
            </a:r>
            <a:r>
              <a:rPr lang="en-US" dirty="0" err="1" smtClean="0"/>
              <a:t>Modalit</a:t>
            </a:r>
            <a:r>
              <a:rPr lang="id-ID" dirty="0" smtClean="0"/>
              <a:t>as</a:t>
            </a:r>
            <a:endParaRPr lang="en-US" dirty="0" smtClean="0"/>
          </a:p>
          <a:p>
            <a:pPr eaLnBrk="1" hangingPunct="1">
              <a:lnSpc>
                <a:spcPct val="90000"/>
              </a:lnSpc>
              <a:defRPr/>
            </a:pPr>
            <a:r>
              <a:rPr lang="en-US" i="1" dirty="0" smtClean="0"/>
              <a:t>Exercise</a:t>
            </a:r>
            <a:r>
              <a:rPr lang="id-ID" dirty="0" smtClean="0"/>
              <a:t>/ latihan</a:t>
            </a:r>
            <a:endParaRPr lang="en-US" dirty="0" smtClean="0"/>
          </a:p>
          <a:p>
            <a:pPr eaLnBrk="1" hangingPunct="1">
              <a:lnSpc>
                <a:spcPct val="90000"/>
              </a:lnSpc>
              <a:defRPr/>
            </a:pPr>
            <a:r>
              <a:rPr lang="en-US" i="1" dirty="0" smtClean="0"/>
              <a:t>Pool therapy</a:t>
            </a:r>
            <a:r>
              <a:rPr lang="en-US" dirty="0" smtClean="0"/>
              <a:t>: </a:t>
            </a:r>
            <a:r>
              <a:rPr lang="id-ID" dirty="0" smtClean="0"/>
              <a:t>berenang</a:t>
            </a:r>
            <a:endParaRPr lang="en-US" dirty="0" smtClean="0"/>
          </a:p>
          <a:p>
            <a:pPr eaLnBrk="1" hangingPunct="1">
              <a:lnSpc>
                <a:spcPct val="90000"/>
              </a:lnSpc>
              <a:defRPr/>
            </a:pPr>
            <a:r>
              <a:rPr lang="en-US" i="1" dirty="0" smtClean="0"/>
              <a:t>Bracing</a:t>
            </a:r>
          </a:p>
          <a:p>
            <a:pPr eaLnBrk="1" hangingPunct="1">
              <a:lnSpc>
                <a:spcPct val="90000"/>
              </a:lnSpc>
              <a:defRPr/>
            </a:pPr>
            <a:r>
              <a:rPr lang="en-US" i="1" dirty="0" smtClean="0"/>
              <a:t>Psychological intervention</a:t>
            </a:r>
          </a:p>
          <a:p>
            <a:pPr eaLnBrk="1" hangingPunct="1">
              <a:lnSpc>
                <a:spcPct val="90000"/>
              </a:lnSpc>
              <a:defRPr/>
            </a:pPr>
            <a:r>
              <a:rPr lang="en-US" i="1" dirty="0" smtClean="0"/>
              <a:t>Proper Body Mechanic</a:t>
            </a:r>
            <a:r>
              <a:rPr lang="id-ID" dirty="0" smtClean="0"/>
              <a:t>/PBM</a:t>
            </a:r>
            <a:endParaRPr lang="en-US" dirty="0" smtClean="0"/>
          </a:p>
        </p:txBody>
      </p:sp>
      <p:sp>
        <p:nvSpPr>
          <p:cNvPr id="4" name="TextBox 3"/>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spd="slow">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smtClean="0"/>
              <a:t>THERMAL MODALITIES</a:t>
            </a:r>
          </a:p>
        </p:txBody>
      </p:sp>
      <p:sp>
        <p:nvSpPr>
          <p:cNvPr id="116739" name="Rectangle 3"/>
          <p:cNvSpPr>
            <a:spLocks noGrp="1" noChangeArrowheads="1"/>
          </p:cNvSpPr>
          <p:nvPr>
            <p:ph type="body" sz="half" idx="2"/>
          </p:nvPr>
        </p:nvSpPr>
        <p:spPr>
          <a:xfrm>
            <a:off x="785786" y="5214950"/>
            <a:ext cx="2543164" cy="1185858"/>
          </a:xfrm>
        </p:spPr>
        <p:txBody>
          <a:bodyPr>
            <a:normAutofit fontScale="70000" lnSpcReduction="20000"/>
          </a:bodyPr>
          <a:lstStyle/>
          <a:p>
            <a:pPr eaLnBrk="1" hangingPunct="1">
              <a:defRPr/>
            </a:pPr>
            <a:r>
              <a:rPr lang="en-US" sz="2400" dirty="0" err="1" smtClean="0"/>
              <a:t>Terapi</a:t>
            </a:r>
            <a:r>
              <a:rPr lang="en-US" sz="2400" dirty="0" smtClean="0"/>
              <a:t> </a:t>
            </a:r>
            <a:r>
              <a:rPr lang="en-US" sz="2400" dirty="0" err="1" smtClean="0"/>
              <a:t>dingin</a:t>
            </a:r>
            <a:r>
              <a:rPr lang="en-US" sz="2400" dirty="0" smtClean="0"/>
              <a:t>:</a:t>
            </a:r>
          </a:p>
          <a:p>
            <a:pPr lvl="1" eaLnBrk="1" hangingPunct="1">
              <a:defRPr/>
            </a:pPr>
            <a:r>
              <a:rPr lang="en-US" sz="2000" i="1" dirty="0" smtClean="0"/>
              <a:t>Icing/ </a:t>
            </a:r>
            <a:r>
              <a:rPr lang="en-US" sz="2000" dirty="0" err="1" smtClean="0"/>
              <a:t>kompres</a:t>
            </a:r>
            <a:r>
              <a:rPr lang="en-US" sz="2000" dirty="0" smtClean="0"/>
              <a:t> </a:t>
            </a:r>
            <a:r>
              <a:rPr lang="en-US" sz="2000" dirty="0" err="1" smtClean="0"/>
              <a:t>es</a:t>
            </a:r>
            <a:endParaRPr lang="en-US" sz="2000" dirty="0" smtClean="0"/>
          </a:p>
          <a:p>
            <a:pPr lvl="1" eaLnBrk="1" hangingPunct="1">
              <a:defRPr/>
            </a:pPr>
            <a:r>
              <a:rPr lang="en-US" sz="2000" i="1" dirty="0" err="1" smtClean="0"/>
              <a:t>Cryojet</a:t>
            </a:r>
            <a:endParaRPr lang="en-US" sz="2000" i="1" dirty="0" smtClean="0"/>
          </a:p>
          <a:p>
            <a:pPr lvl="1" eaLnBrk="1" hangingPunct="1">
              <a:defRPr/>
            </a:pPr>
            <a:r>
              <a:rPr lang="en-US" sz="2000" dirty="0" err="1" smtClean="0"/>
              <a:t>Menurunkan</a:t>
            </a:r>
            <a:r>
              <a:rPr lang="en-US" sz="2000" dirty="0" smtClean="0"/>
              <a:t> </a:t>
            </a:r>
            <a:r>
              <a:rPr lang="en-US" sz="2000" dirty="0" err="1" smtClean="0"/>
              <a:t>nyeri</a:t>
            </a:r>
            <a:r>
              <a:rPr lang="en-US" sz="2000" dirty="0" smtClean="0"/>
              <a:t> </a:t>
            </a:r>
            <a:r>
              <a:rPr lang="en-US" sz="2000" dirty="0" err="1" smtClean="0"/>
              <a:t>pada</a:t>
            </a:r>
            <a:r>
              <a:rPr lang="en-US" sz="2000" dirty="0" smtClean="0"/>
              <a:t> </a:t>
            </a:r>
            <a:r>
              <a:rPr lang="en-US" sz="2000" dirty="0" err="1" smtClean="0"/>
              <a:t>kondisi</a:t>
            </a:r>
            <a:r>
              <a:rPr lang="en-US" sz="2000" dirty="0" smtClean="0"/>
              <a:t> </a:t>
            </a:r>
            <a:r>
              <a:rPr lang="en-US" sz="2000" dirty="0" err="1" smtClean="0"/>
              <a:t>akut</a:t>
            </a:r>
            <a:endParaRPr lang="en-US" sz="2000" dirty="0" smtClean="0"/>
          </a:p>
        </p:txBody>
      </p:sp>
      <p:pic>
        <p:nvPicPr>
          <p:cNvPr id="14340" name="Picture 5" descr="Cryojet"/>
          <p:cNvPicPr>
            <a:picLocks noGrp="1" noChangeAspect="1" noChangeArrowheads="1"/>
          </p:cNvPicPr>
          <p:nvPr>
            <p:ph sz="half" idx="1"/>
          </p:nvPr>
        </p:nvPicPr>
        <p:blipFill>
          <a:blip r:embed="rId3" cstate="print"/>
          <a:srcRect/>
          <a:stretch>
            <a:fillRect/>
          </a:stretch>
        </p:blipFill>
        <p:spPr>
          <a:xfrm>
            <a:off x="1071538" y="1500174"/>
            <a:ext cx="2086681" cy="3429024"/>
          </a:xfrm>
          <a:noFill/>
        </p:spPr>
      </p:pic>
      <p:pic>
        <p:nvPicPr>
          <p:cNvPr id="5" name="Picture 6" descr="Infrared2"/>
          <p:cNvPicPr>
            <a:picLocks noChangeAspect="1" noChangeArrowheads="1"/>
          </p:cNvPicPr>
          <p:nvPr/>
        </p:nvPicPr>
        <p:blipFill>
          <a:blip r:embed="rId4" cstate="print"/>
          <a:srcRect/>
          <a:stretch>
            <a:fillRect/>
          </a:stretch>
        </p:blipFill>
        <p:spPr>
          <a:xfrm>
            <a:off x="3286116" y="1500174"/>
            <a:ext cx="2605627" cy="3357586"/>
          </a:xfrm>
          <a:prstGeom prst="rect">
            <a:avLst/>
          </a:prstGeom>
          <a:noFill/>
        </p:spPr>
      </p:pic>
      <p:sp>
        <p:nvSpPr>
          <p:cNvPr id="6" name="Rectangle 5"/>
          <p:cNvSpPr txBox="1">
            <a:spLocks noChangeArrowheads="1"/>
          </p:cNvSpPr>
          <p:nvPr/>
        </p:nvSpPr>
        <p:spPr>
          <a:xfrm>
            <a:off x="3286116" y="5143512"/>
            <a:ext cx="2571768" cy="1471634"/>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Panas superfisial: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Infra red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Hot pack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Menurunkan nyeri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Melancarkan peredaran darah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Mengurangi spasme</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15" descr="DSCN0199"/>
          <p:cNvPicPr>
            <a:picLocks noChangeAspect="1" noChangeArrowheads="1"/>
          </p:cNvPicPr>
          <p:nvPr/>
        </p:nvPicPr>
        <p:blipFill>
          <a:blip r:embed="rId5" cstate="print"/>
          <a:srcRect/>
          <a:stretch>
            <a:fillRect/>
          </a:stretch>
        </p:blipFill>
        <p:spPr>
          <a:xfrm>
            <a:off x="6000760" y="1500174"/>
            <a:ext cx="2590800" cy="1943100"/>
          </a:xfrm>
          <a:prstGeom prst="rect">
            <a:avLst/>
          </a:prstGeom>
          <a:noFill/>
        </p:spPr>
      </p:pic>
      <p:sp>
        <p:nvSpPr>
          <p:cNvPr id="8" name="Rectangle 12"/>
          <p:cNvSpPr txBox="1">
            <a:spLocks noChangeArrowheads="1"/>
          </p:cNvSpPr>
          <p:nvPr/>
        </p:nvSpPr>
        <p:spPr>
          <a:xfrm>
            <a:off x="6000760" y="3571876"/>
            <a:ext cx="3382888" cy="270932"/>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Pemanasan dalam: Diatermi Ultrasound  </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9" name="Picture 4" descr="Traksi"/>
          <p:cNvPicPr>
            <a:picLocks noChangeAspect="1" noChangeArrowheads="1"/>
          </p:cNvPicPr>
          <p:nvPr/>
        </p:nvPicPr>
        <p:blipFill>
          <a:blip r:embed="rId6" cstate="print"/>
          <a:srcRect/>
          <a:stretch>
            <a:fillRect/>
          </a:stretch>
        </p:blipFill>
        <p:spPr>
          <a:xfrm>
            <a:off x="6072198" y="3857628"/>
            <a:ext cx="2597150" cy="1682750"/>
          </a:xfrm>
          <a:prstGeom prst="rect">
            <a:avLst/>
          </a:prstGeom>
          <a:noFill/>
        </p:spPr>
      </p:pic>
      <p:sp>
        <p:nvSpPr>
          <p:cNvPr id="10" name="Text Box 5"/>
          <p:cNvSpPr txBox="1">
            <a:spLocks noChangeArrowheads="1"/>
          </p:cNvSpPr>
          <p:nvPr/>
        </p:nvSpPr>
        <p:spPr bwMode="auto">
          <a:xfrm>
            <a:off x="6929454" y="5643578"/>
            <a:ext cx="928694" cy="338554"/>
          </a:xfrm>
          <a:prstGeom prst="rect">
            <a:avLst/>
          </a:prstGeom>
          <a:noFill/>
          <a:ln w="9525">
            <a:noFill/>
            <a:miter lim="800000"/>
            <a:headEnd/>
            <a:tailEnd/>
          </a:ln>
        </p:spPr>
        <p:txBody>
          <a:bodyPr wrap="square">
            <a:spAutoFit/>
          </a:bodyPr>
          <a:lstStyle/>
          <a:p>
            <a:pPr>
              <a:spcBef>
                <a:spcPct val="50000"/>
              </a:spcBef>
            </a:pPr>
            <a:r>
              <a:rPr lang="en-US" sz="1600" dirty="0" err="1" smtClean="0"/>
              <a:t>Traksi</a:t>
            </a:r>
            <a:endParaRPr lang="en-US" sz="1600" dirty="0"/>
          </a:p>
        </p:txBody>
      </p:sp>
    </p:spTree>
  </p:cSld>
  <p:clrMapOvr>
    <a:masterClrMapping/>
  </p:clrMapOvr>
  <p:transition spd="slow">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0"/>
            <a:ext cx="8229600" cy="1143000"/>
          </a:xfrm>
        </p:spPr>
        <p:txBody>
          <a:bodyPr/>
          <a:lstStyle/>
          <a:p>
            <a:pPr eaLnBrk="1" hangingPunct="1">
              <a:defRPr/>
            </a:pPr>
            <a:r>
              <a:rPr lang="en-US" dirty="0" smtClean="0"/>
              <a:t>PROPER BODY MECHANICS</a:t>
            </a:r>
          </a:p>
        </p:txBody>
      </p:sp>
      <p:pic>
        <p:nvPicPr>
          <p:cNvPr id="48132" name="Picture 4" descr="ergowork"/>
          <p:cNvPicPr>
            <a:picLocks noChangeAspect="1" noChangeArrowheads="1"/>
          </p:cNvPicPr>
          <p:nvPr/>
        </p:nvPicPr>
        <p:blipFill>
          <a:blip r:embed="rId3" cstate="print"/>
          <a:srcRect/>
          <a:stretch>
            <a:fillRect/>
          </a:stretch>
        </p:blipFill>
        <p:spPr bwMode="auto">
          <a:xfrm>
            <a:off x="539552" y="980728"/>
            <a:ext cx="3882166" cy="4882480"/>
          </a:xfrm>
          <a:prstGeom prst="rect">
            <a:avLst/>
          </a:prstGeom>
          <a:noFill/>
          <a:ln w="9525">
            <a:noFill/>
            <a:miter lim="800000"/>
            <a:headEnd/>
            <a:tailEnd/>
          </a:ln>
        </p:spPr>
      </p:pic>
      <p:pic>
        <p:nvPicPr>
          <p:cNvPr id="5" name="Picture 19" descr="Picture1"/>
          <p:cNvPicPr>
            <a:picLocks noChangeAspect="1" noChangeArrowheads="1"/>
          </p:cNvPicPr>
          <p:nvPr/>
        </p:nvPicPr>
        <p:blipFill>
          <a:blip r:embed="rId4" cstate="print"/>
          <a:srcRect/>
          <a:stretch>
            <a:fillRect/>
          </a:stretch>
        </p:blipFill>
        <p:spPr bwMode="auto">
          <a:xfrm>
            <a:off x="4932040" y="2924944"/>
            <a:ext cx="1728064" cy="1584176"/>
          </a:xfrm>
          <a:prstGeom prst="rect">
            <a:avLst/>
          </a:prstGeom>
          <a:noFill/>
          <a:ln w="9525">
            <a:noFill/>
            <a:miter lim="800000"/>
            <a:headEnd/>
            <a:tailEnd/>
          </a:ln>
        </p:spPr>
      </p:pic>
      <p:pic>
        <p:nvPicPr>
          <p:cNvPr id="6" name="Picture 21" descr="Picture6"/>
          <p:cNvPicPr>
            <a:picLocks noChangeAspect="1" noChangeArrowheads="1"/>
          </p:cNvPicPr>
          <p:nvPr/>
        </p:nvPicPr>
        <p:blipFill>
          <a:blip r:embed="rId5" cstate="print"/>
          <a:srcRect/>
          <a:stretch>
            <a:fillRect/>
          </a:stretch>
        </p:blipFill>
        <p:spPr bwMode="auto">
          <a:xfrm>
            <a:off x="4644008" y="980728"/>
            <a:ext cx="2198311" cy="1805411"/>
          </a:xfrm>
          <a:prstGeom prst="rect">
            <a:avLst/>
          </a:prstGeom>
          <a:noFill/>
          <a:ln w="9525">
            <a:noFill/>
            <a:miter lim="800000"/>
            <a:headEnd/>
            <a:tailEnd/>
          </a:ln>
        </p:spPr>
      </p:pic>
      <p:pic>
        <p:nvPicPr>
          <p:cNvPr id="7" name="Picture 20" descr="Picture5"/>
          <p:cNvPicPr>
            <a:picLocks noChangeAspect="1" noChangeArrowheads="1"/>
          </p:cNvPicPr>
          <p:nvPr/>
        </p:nvPicPr>
        <p:blipFill>
          <a:blip r:embed="rId6" cstate="print"/>
          <a:srcRect/>
          <a:stretch>
            <a:fillRect/>
          </a:stretch>
        </p:blipFill>
        <p:spPr bwMode="auto">
          <a:xfrm>
            <a:off x="6732240" y="2780928"/>
            <a:ext cx="2180107" cy="1584176"/>
          </a:xfrm>
          <a:prstGeom prst="rect">
            <a:avLst/>
          </a:prstGeom>
          <a:noFill/>
          <a:ln w="9525">
            <a:noFill/>
            <a:miter lim="800000"/>
            <a:headEnd/>
            <a:tailEnd/>
          </a:ln>
        </p:spPr>
      </p:pic>
      <p:sp>
        <p:nvSpPr>
          <p:cNvPr id="8" name="Text Box 5"/>
          <p:cNvSpPr txBox="1">
            <a:spLocks noChangeArrowheads="1"/>
          </p:cNvSpPr>
          <p:nvPr/>
        </p:nvSpPr>
        <p:spPr bwMode="auto">
          <a:xfrm>
            <a:off x="4716016" y="4797152"/>
            <a:ext cx="4114800" cy="1323439"/>
          </a:xfrm>
          <a:prstGeom prst="rect">
            <a:avLst/>
          </a:prstGeom>
          <a:noFill/>
          <a:ln w="12700" cap="sq">
            <a:noFill/>
            <a:miter lim="800000"/>
            <a:headEnd type="none" w="sm" len="sm"/>
            <a:tailEnd type="none" w="sm" len="sm"/>
          </a:ln>
        </p:spPr>
        <p:txBody>
          <a:bodyPr>
            <a:spAutoFit/>
          </a:bodyPr>
          <a:lstStyle/>
          <a:p>
            <a:pPr eaLnBrk="1" hangingPunct="1">
              <a:spcBef>
                <a:spcPct val="50000"/>
              </a:spcBef>
              <a:buFont typeface="Wingdings" pitchFamily="2" charset="2"/>
              <a:buChar char="ü"/>
            </a:pPr>
            <a:r>
              <a:rPr lang="en-US" sz="2000" dirty="0">
                <a:latin typeface="Arial" charset="0"/>
              </a:rPr>
              <a:t> Lift with your legs </a:t>
            </a:r>
            <a:r>
              <a:rPr lang="en-US" sz="2000" b="1" dirty="0">
                <a:latin typeface="Arial" charset="0"/>
              </a:rPr>
              <a:t>keeping your back straight</a:t>
            </a:r>
            <a:r>
              <a:rPr lang="en-US" sz="2000" dirty="0">
                <a:latin typeface="Arial" charset="0"/>
              </a:rPr>
              <a:t>, standing as close as possible to the object to be lifted</a:t>
            </a:r>
          </a:p>
        </p:txBody>
      </p:sp>
      <p:sp>
        <p:nvSpPr>
          <p:cNvPr id="9" name="TextBox 8"/>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en-US" smtClean="0">
                <a:latin typeface="Arial" pitchFamily="34" charset="0"/>
              </a:rPr>
              <a:t>Use Correct Posture!</a:t>
            </a:r>
          </a:p>
        </p:txBody>
      </p:sp>
      <p:pic>
        <p:nvPicPr>
          <p:cNvPr id="56324" name="Picture 7" descr="Picture2"/>
          <p:cNvPicPr>
            <a:picLocks noChangeAspect="1" noChangeArrowheads="1"/>
          </p:cNvPicPr>
          <p:nvPr/>
        </p:nvPicPr>
        <p:blipFill>
          <a:blip r:embed="rId3" cstate="print"/>
          <a:srcRect/>
          <a:stretch>
            <a:fillRect/>
          </a:stretch>
        </p:blipFill>
        <p:spPr bwMode="auto">
          <a:xfrm>
            <a:off x="1115616" y="1628800"/>
            <a:ext cx="2936875" cy="4075112"/>
          </a:xfrm>
          <a:prstGeom prst="rect">
            <a:avLst/>
          </a:prstGeom>
          <a:noFill/>
          <a:ln w="9525">
            <a:noFill/>
            <a:miter lim="800000"/>
            <a:headEnd/>
            <a:tailEnd/>
          </a:ln>
        </p:spPr>
      </p:pic>
      <p:pic>
        <p:nvPicPr>
          <p:cNvPr id="56325" name="Picture 8" descr="Posture1"/>
          <p:cNvPicPr>
            <a:picLocks noChangeAspect="1" noChangeArrowheads="1"/>
          </p:cNvPicPr>
          <p:nvPr/>
        </p:nvPicPr>
        <p:blipFill>
          <a:blip r:embed="rId4" cstate="print"/>
          <a:srcRect/>
          <a:stretch>
            <a:fillRect/>
          </a:stretch>
        </p:blipFill>
        <p:spPr bwMode="auto">
          <a:xfrm>
            <a:off x="5220072" y="1628800"/>
            <a:ext cx="2786062" cy="4191000"/>
          </a:xfrm>
          <a:prstGeom prst="rect">
            <a:avLst/>
          </a:prstGeom>
          <a:noFill/>
          <a:ln w="9525">
            <a:noFill/>
            <a:miter lim="800000"/>
            <a:headEnd/>
            <a:tailEnd/>
          </a:ln>
        </p:spPr>
      </p:pic>
      <p:sp>
        <p:nvSpPr>
          <p:cNvPr id="5" name="TextBox 4"/>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29600" cy="4525963"/>
          </a:xfrm>
        </p:spPr>
        <p:txBody>
          <a:bodyPr/>
          <a:lstStyle/>
          <a:p>
            <a:pPr>
              <a:buNone/>
            </a:pPr>
            <a:endParaRPr lang="id-ID" dirty="0" smtClean="0"/>
          </a:p>
          <a:p>
            <a:pPr>
              <a:buNone/>
            </a:pPr>
            <a:endParaRPr lang="id-ID" dirty="0"/>
          </a:p>
          <a:p>
            <a:pPr>
              <a:buNone/>
            </a:pPr>
            <a:r>
              <a:rPr lang="id-ID" sz="7200" b="1" i="1" dirty="0" smtClean="0">
                <a:solidFill>
                  <a:srgbClr val="00B050"/>
                </a:solidFill>
              </a:rPr>
              <a:t>    Terima </a:t>
            </a:r>
            <a:r>
              <a:rPr lang="id-ID" sz="7200" b="1" i="1" dirty="0" smtClean="0">
                <a:solidFill>
                  <a:srgbClr val="00B050"/>
                </a:solidFill>
              </a:rPr>
              <a:t>kasih</a:t>
            </a:r>
            <a:endParaRPr lang="id-ID" sz="7200" b="1" i="1" dirty="0">
              <a:solidFill>
                <a:srgbClr val="00B050"/>
              </a:solidFill>
            </a:endParaRPr>
          </a:p>
        </p:txBody>
      </p:sp>
      <p:pic>
        <p:nvPicPr>
          <p:cNvPr id="16386" name="Picture 2" descr="D:\background ppt\types-of-birds-backgrounds-wallpapers.jpg"/>
          <p:cNvPicPr>
            <a:picLocks noChangeAspect="1" noChangeArrowheads="1"/>
          </p:cNvPicPr>
          <p:nvPr/>
        </p:nvPicPr>
        <p:blipFill>
          <a:blip r:embed="rId3" cstate="print"/>
          <a:srcRect/>
          <a:stretch>
            <a:fillRect/>
          </a:stretch>
        </p:blipFill>
        <p:spPr bwMode="auto">
          <a:xfrm>
            <a:off x="6108115" y="1844825"/>
            <a:ext cx="2592007" cy="2870059"/>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3000"/>
                                        <p:tgtEl>
                                          <p:spTgt spid="3">
                                            <p:txEl>
                                              <p:pRg st="2" end="2"/>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6386"/>
                                        </p:tgtEl>
                                        <p:attrNameLst>
                                          <p:attrName>style.visibility</p:attrName>
                                        </p:attrNameLst>
                                      </p:cBhvr>
                                      <p:to>
                                        <p:strVal val="visible"/>
                                      </p:to>
                                    </p:set>
                                    <p:animEffect transition="in" filter="fade">
                                      <p:cBhvr>
                                        <p:cTn id="11" dur="3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85728"/>
            <a:ext cx="8143932" cy="928694"/>
          </a:xfrm>
        </p:spPr>
        <p:txBody>
          <a:bodyPr>
            <a:normAutofit/>
          </a:bodyPr>
          <a:lstStyle/>
          <a:p>
            <a:pPr algn="l"/>
            <a:r>
              <a:rPr lang="id-ID" b="1" i="1" dirty="0" smtClean="0">
                <a:solidFill>
                  <a:srgbClr val="002060"/>
                </a:solidFill>
              </a:rPr>
              <a:t>LOW BACK PAIN </a:t>
            </a:r>
            <a:r>
              <a:rPr lang="id-ID" b="1" i="1" dirty="0" smtClean="0">
                <a:solidFill>
                  <a:srgbClr val="C00000"/>
                </a:solidFill>
              </a:rPr>
              <a:t>   </a:t>
            </a:r>
            <a:endParaRPr lang="id-ID" b="1" i="1" dirty="0">
              <a:solidFill>
                <a:srgbClr val="C00000"/>
              </a:solidFill>
            </a:endParaRPr>
          </a:p>
        </p:txBody>
      </p:sp>
      <p:sp>
        <p:nvSpPr>
          <p:cNvPr id="3" name="Content Placeholder 2"/>
          <p:cNvSpPr>
            <a:spLocks noGrp="1"/>
          </p:cNvSpPr>
          <p:nvPr>
            <p:ph sz="quarter" idx="1"/>
          </p:nvPr>
        </p:nvSpPr>
        <p:spPr>
          <a:xfrm>
            <a:off x="357158" y="1428736"/>
            <a:ext cx="8786842" cy="4357718"/>
          </a:xfrm>
        </p:spPr>
        <p:txBody>
          <a:bodyPr>
            <a:normAutofit fontScale="70000" lnSpcReduction="20000"/>
          </a:bodyPr>
          <a:lstStyle/>
          <a:p>
            <a:pPr>
              <a:buNone/>
            </a:pPr>
            <a:r>
              <a:rPr lang="id-ID" dirty="0" smtClean="0">
                <a:sym typeface="Wingdings" pitchFamily="2" charset="2"/>
              </a:rPr>
              <a:t>  </a:t>
            </a:r>
            <a:r>
              <a:rPr lang="id-ID" dirty="0" smtClean="0">
                <a:latin typeface="Arial Rounded MT Bold" pitchFamily="34" charset="0"/>
              </a:rPr>
              <a:t>nyeri, pegal linu, ngilu, atau tidak enak didaerah lumbal  berikut sacrum ( bisa krn tarikan/ trauma, salah posisi, kebiasaan buruk, dll </a:t>
            </a:r>
            <a:r>
              <a:rPr lang="id-ID" dirty="0" smtClean="0">
                <a:latin typeface="Arial Rounded MT Bold" pitchFamily="34" charset="0"/>
              </a:rPr>
              <a:t>)</a:t>
            </a:r>
            <a:endParaRPr lang="id-ID" dirty="0" smtClean="0">
              <a:latin typeface="Arial Rounded MT Bold" pitchFamily="34" charset="0"/>
              <a:sym typeface="Wingdings" pitchFamily="2" charset="2"/>
            </a:endParaRPr>
          </a:p>
          <a:p>
            <a:pPr algn="just">
              <a:buFont typeface="Wingdings" pitchFamily="2" charset="2"/>
              <a:buChar char="à"/>
            </a:pPr>
            <a:r>
              <a:rPr lang="id-ID" dirty="0" smtClean="0">
                <a:latin typeface="Arial Rounded MT Bold" pitchFamily="34" charset="0"/>
                <a:sym typeface="Wingdings" pitchFamily="2" charset="2"/>
              </a:rPr>
              <a:t> Hrs ditangani secara cepat dan tepat dg pemeriksaan   lengkap, anamnesis yang tepat, pemeriksaan fisik lengkap,    pemeriksaan laboratorium dan radiologi yg  terarah</a:t>
            </a:r>
            <a:r>
              <a:rPr lang="id-ID" dirty="0" smtClean="0">
                <a:sym typeface="Wingdings" pitchFamily="2" charset="2"/>
              </a:rPr>
              <a:t>   </a:t>
            </a:r>
          </a:p>
          <a:p>
            <a:pPr>
              <a:buNone/>
              <a:defRPr/>
            </a:pPr>
            <a:r>
              <a:rPr lang="id-ID" sz="3600" dirty="0" smtClean="0">
                <a:latin typeface="Arial Rounded MT Bold" pitchFamily="34" charset="0"/>
                <a:sym typeface="Wingdings" pitchFamily="2" charset="2"/>
              </a:rPr>
              <a:t> </a:t>
            </a:r>
            <a:r>
              <a:rPr lang="en-US" sz="2900" b="1" dirty="0" smtClean="0">
                <a:latin typeface="Arial Rounded MT Bold" pitchFamily="34" charset="0"/>
              </a:rPr>
              <a:t>60-90%</a:t>
            </a:r>
            <a:r>
              <a:rPr lang="en-US" sz="2900" b="1" dirty="0" smtClean="0"/>
              <a:t> </a:t>
            </a:r>
            <a:r>
              <a:rPr lang="id-ID" dirty="0" smtClean="0"/>
              <a:t>    </a:t>
            </a:r>
            <a:r>
              <a:rPr lang="id-ID" sz="2900" dirty="0" smtClean="0">
                <a:latin typeface="Arial Rounded MT Bold" pitchFamily="34" charset="0"/>
              </a:rPr>
              <a:t>orang dewasa  banyak  terkena LBP</a:t>
            </a:r>
          </a:p>
          <a:p>
            <a:pPr>
              <a:buNone/>
              <a:defRPr/>
            </a:pPr>
            <a:r>
              <a:rPr lang="id-ID" sz="3600" b="1" dirty="0" smtClean="0">
                <a:latin typeface="Arial Rounded MT Bold" pitchFamily="34" charset="0"/>
                <a:sym typeface="Wingdings" pitchFamily="2" charset="2"/>
              </a:rPr>
              <a:t>	</a:t>
            </a:r>
            <a:r>
              <a:rPr lang="id-ID" b="1" dirty="0" smtClean="0">
                <a:latin typeface="Arial Rounded MT Bold" pitchFamily="34" charset="0"/>
              </a:rPr>
              <a:t>55</a:t>
            </a:r>
            <a:r>
              <a:rPr lang="id-ID" b="1" dirty="0" smtClean="0">
                <a:latin typeface="Arial Rounded MT Bold" pitchFamily="34" charset="0"/>
              </a:rPr>
              <a:t>%</a:t>
            </a:r>
            <a:r>
              <a:rPr lang="id-ID" sz="3600" b="1" dirty="0" smtClean="0"/>
              <a:t>         </a:t>
            </a:r>
            <a:r>
              <a:rPr lang="id-ID" sz="2900" dirty="0" smtClean="0">
                <a:latin typeface="Arial Rounded MT Bold" pitchFamily="34" charset="0"/>
              </a:rPr>
              <a:t>akan kambuhan</a:t>
            </a:r>
          </a:p>
          <a:p>
            <a:pPr>
              <a:buNone/>
              <a:defRPr/>
            </a:pPr>
            <a:r>
              <a:rPr lang="id-ID" sz="2800" b="1" dirty="0" smtClean="0">
                <a:latin typeface="Arial Rounded MT Bold" pitchFamily="34" charset="0"/>
                <a:sym typeface="Wingdings" pitchFamily="2" charset="2"/>
              </a:rPr>
              <a:t>	</a:t>
            </a:r>
            <a:r>
              <a:rPr lang="en-US" b="1" dirty="0" smtClean="0">
                <a:latin typeface="Arial Rounded MT Bold" pitchFamily="34" charset="0"/>
              </a:rPr>
              <a:t>40-50</a:t>
            </a:r>
            <a:r>
              <a:rPr lang="en-US" b="1" dirty="0" smtClean="0">
                <a:latin typeface="Arial Rounded MT Bold" pitchFamily="34" charset="0"/>
              </a:rPr>
              <a:t>%</a:t>
            </a:r>
            <a:r>
              <a:rPr lang="en-US" dirty="0" smtClean="0">
                <a:latin typeface="Arial Rounded MT Bold" pitchFamily="34" charset="0"/>
              </a:rPr>
              <a:t> </a:t>
            </a:r>
            <a:r>
              <a:rPr lang="id-ID" dirty="0" smtClean="0">
                <a:latin typeface="Arial Rounded MT Bold" pitchFamily="34" charset="0"/>
              </a:rPr>
              <a:t> </a:t>
            </a:r>
            <a:r>
              <a:rPr lang="id-ID" sz="2900" dirty="0" smtClean="0">
                <a:latin typeface="Arial Rounded MT Bold" pitchFamily="34" charset="0"/>
              </a:rPr>
              <a:t>pasien dengan LBP akan  membaik dalam 1 minggu</a:t>
            </a:r>
            <a:endParaRPr lang="en-US" sz="2900" dirty="0" smtClean="0">
              <a:latin typeface="Arial Rounded MT Bold" pitchFamily="34" charset="0"/>
            </a:endParaRPr>
          </a:p>
          <a:p>
            <a:pPr lvl="0">
              <a:buNone/>
            </a:pPr>
            <a:endParaRPr lang="en-US" sz="3600" dirty="0" smtClean="0"/>
          </a:p>
          <a:p>
            <a:pPr>
              <a:buNone/>
            </a:pPr>
            <a:r>
              <a:rPr lang="id-ID" sz="3600" dirty="0" smtClean="0"/>
              <a:t>  </a:t>
            </a:r>
            <a:endParaRPr lang="id-ID" sz="3600" dirty="0"/>
          </a:p>
        </p:txBody>
      </p:sp>
      <p:sp>
        <p:nvSpPr>
          <p:cNvPr id="4" name="TextBox 3"/>
          <p:cNvSpPr txBox="1"/>
          <p:nvPr/>
        </p:nvSpPr>
        <p:spPr>
          <a:xfrm>
            <a:off x="2071670" y="6072206"/>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25602" name="Picture 2" descr="D:\My Document\IKA\RM EDUC\OA\OA.jpg"/>
          <p:cNvPicPr>
            <a:picLocks noGrp="1" noChangeAspect="1" noChangeArrowheads="1"/>
          </p:cNvPicPr>
          <p:nvPr>
            <p:ph idx="1"/>
          </p:nvPr>
        </p:nvPicPr>
        <p:blipFill>
          <a:blip r:embed="rId3" cstate="print"/>
          <a:srcRect/>
          <a:stretch>
            <a:fillRect/>
          </a:stretch>
        </p:blipFill>
        <p:spPr bwMode="auto">
          <a:xfrm>
            <a:off x="428596" y="0"/>
            <a:ext cx="3643338" cy="3643338"/>
          </a:xfrm>
          <a:prstGeom prst="rect">
            <a:avLst/>
          </a:prstGeom>
          <a:noFill/>
        </p:spPr>
      </p:pic>
      <p:pic>
        <p:nvPicPr>
          <p:cNvPr id="25603" name="Picture 3" descr="D:\My Document\IKA\RM EDUC\OA\OA5.jpg"/>
          <p:cNvPicPr>
            <a:picLocks noChangeAspect="1" noChangeArrowheads="1"/>
          </p:cNvPicPr>
          <p:nvPr/>
        </p:nvPicPr>
        <p:blipFill>
          <a:blip r:embed="rId4" cstate="print"/>
          <a:srcRect/>
          <a:stretch>
            <a:fillRect/>
          </a:stretch>
        </p:blipFill>
        <p:spPr bwMode="auto">
          <a:xfrm>
            <a:off x="5143504" y="214290"/>
            <a:ext cx="3143272" cy="3143272"/>
          </a:xfrm>
          <a:prstGeom prst="rect">
            <a:avLst/>
          </a:prstGeom>
          <a:noFill/>
        </p:spPr>
      </p:pic>
      <p:sp>
        <p:nvSpPr>
          <p:cNvPr id="7" name="Rectangle 6"/>
          <p:cNvSpPr/>
          <p:nvPr/>
        </p:nvSpPr>
        <p:spPr>
          <a:xfrm>
            <a:off x="428596" y="3714752"/>
            <a:ext cx="8001056" cy="2246769"/>
          </a:xfrm>
          <a:prstGeom prst="rect">
            <a:avLst/>
          </a:prstGeom>
        </p:spPr>
        <p:txBody>
          <a:bodyPr wrap="square">
            <a:spAutoFit/>
          </a:bodyPr>
          <a:lstStyle/>
          <a:p>
            <a:pPr>
              <a:buFont typeface="Wingdings" pitchFamily="2" charset="2"/>
              <a:buChar char="§"/>
            </a:pPr>
            <a:r>
              <a:rPr lang="id-ID" sz="2800" dirty="0" smtClean="0"/>
              <a:t>Tulang rawan yang terdapat di antara sendi berfungsi sebagai bantalan pada saat sendi dipakai, namun karena bagian ini rusak maka permukaan tulang pada sendi tersebut saling beradu sehingga timbul rasa nyeri, bengkak dan kaku. </a:t>
            </a:r>
          </a:p>
        </p:txBody>
      </p:sp>
      <p:sp>
        <p:nvSpPr>
          <p:cNvPr id="6" name="TextBox 5"/>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3000" fill="hold"/>
                                        <p:tgtEl>
                                          <p:spTgt spid="25602"/>
                                        </p:tgtEl>
                                        <p:attrNameLst>
                                          <p:attrName>ppt_w</p:attrName>
                                        </p:attrNameLst>
                                      </p:cBhvr>
                                      <p:tavLst>
                                        <p:tav tm="0">
                                          <p:val>
                                            <p:strVal val="#ppt_w*0.70"/>
                                          </p:val>
                                        </p:tav>
                                        <p:tav tm="100000">
                                          <p:val>
                                            <p:strVal val="#ppt_w"/>
                                          </p:val>
                                        </p:tav>
                                      </p:tavLst>
                                    </p:anim>
                                    <p:anim calcmode="lin" valueType="num">
                                      <p:cBhvr>
                                        <p:cTn id="8" dur="3000" fill="hold"/>
                                        <p:tgtEl>
                                          <p:spTgt spid="25602"/>
                                        </p:tgtEl>
                                        <p:attrNameLst>
                                          <p:attrName>ppt_h</p:attrName>
                                        </p:attrNameLst>
                                      </p:cBhvr>
                                      <p:tavLst>
                                        <p:tav tm="0">
                                          <p:val>
                                            <p:strVal val="#ppt_h"/>
                                          </p:val>
                                        </p:tav>
                                        <p:tav tm="100000">
                                          <p:val>
                                            <p:strVal val="#ppt_h"/>
                                          </p:val>
                                        </p:tav>
                                      </p:tavLst>
                                    </p:anim>
                                    <p:animEffect transition="in" filter="fade">
                                      <p:cBhvr>
                                        <p:cTn id="9" dur="3000"/>
                                        <p:tgtEl>
                                          <p:spTgt spid="25602"/>
                                        </p:tgtEl>
                                      </p:cBhvr>
                                    </p:animEffect>
                                  </p:childTnLst>
                                </p:cTn>
                              </p:par>
                            </p:childTnLst>
                          </p:cTn>
                        </p:par>
                        <p:par>
                          <p:cTn id="10" fill="hold">
                            <p:stCondLst>
                              <p:cond delay="3000"/>
                            </p:stCondLst>
                            <p:childTnLst>
                              <p:par>
                                <p:cTn id="11" presetID="55" presetClass="entr" presetSubtype="0" fill="hold" nodeType="afterEffect">
                                  <p:stCondLst>
                                    <p:cond delay="0"/>
                                  </p:stCondLst>
                                  <p:childTnLst>
                                    <p:set>
                                      <p:cBhvr>
                                        <p:cTn id="12" dur="1" fill="hold">
                                          <p:stCondLst>
                                            <p:cond delay="0"/>
                                          </p:stCondLst>
                                        </p:cTn>
                                        <p:tgtEl>
                                          <p:spTgt spid="25603"/>
                                        </p:tgtEl>
                                        <p:attrNameLst>
                                          <p:attrName>style.visibility</p:attrName>
                                        </p:attrNameLst>
                                      </p:cBhvr>
                                      <p:to>
                                        <p:strVal val="visible"/>
                                      </p:to>
                                    </p:set>
                                    <p:anim calcmode="lin" valueType="num">
                                      <p:cBhvr>
                                        <p:cTn id="13" dur="3000" fill="hold"/>
                                        <p:tgtEl>
                                          <p:spTgt spid="25603"/>
                                        </p:tgtEl>
                                        <p:attrNameLst>
                                          <p:attrName>ppt_w</p:attrName>
                                        </p:attrNameLst>
                                      </p:cBhvr>
                                      <p:tavLst>
                                        <p:tav tm="0">
                                          <p:val>
                                            <p:strVal val="#ppt_w*0.70"/>
                                          </p:val>
                                        </p:tav>
                                        <p:tav tm="100000">
                                          <p:val>
                                            <p:strVal val="#ppt_w"/>
                                          </p:val>
                                        </p:tav>
                                      </p:tavLst>
                                    </p:anim>
                                    <p:anim calcmode="lin" valueType="num">
                                      <p:cBhvr>
                                        <p:cTn id="14" dur="3000" fill="hold"/>
                                        <p:tgtEl>
                                          <p:spTgt spid="25603"/>
                                        </p:tgtEl>
                                        <p:attrNameLst>
                                          <p:attrName>ppt_h</p:attrName>
                                        </p:attrNameLst>
                                      </p:cBhvr>
                                      <p:tavLst>
                                        <p:tav tm="0">
                                          <p:val>
                                            <p:strVal val="#ppt_h"/>
                                          </p:val>
                                        </p:tav>
                                        <p:tav tm="100000">
                                          <p:val>
                                            <p:strVal val="#ppt_h"/>
                                          </p:val>
                                        </p:tav>
                                      </p:tavLst>
                                    </p:anim>
                                    <p:animEffect transition="in" filter="fade">
                                      <p:cBhvr>
                                        <p:cTn id="15" dur="3000"/>
                                        <p:tgtEl>
                                          <p:spTgt spid="25603"/>
                                        </p:tgtEl>
                                      </p:cBhvr>
                                    </p:animEffect>
                                  </p:childTnLst>
                                </p:cTn>
                              </p:par>
                            </p:childTnLst>
                          </p:cTn>
                        </p:par>
                        <p:par>
                          <p:cTn id="16" fill="hold">
                            <p:stCondLst>
                              <p:cond delay="6000"/>
                            </p:stCondLst>
                            <p:childTnLst>
                              <p:par>
                                <p:cTn id="17" presetID="2" presetClass="entr" presetSubtype="1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3000" fill="hold"/>
                                        <p:tgtEl>
                                          <p:spTgt spid="7"/>
                                        </p:tgtEl>
                                        <p:attrNameLst>
                                          <p:attrName>ppt_x</p:attrName>
                                        </p:attrNameLst>
                                      </p:cBhvr>
                                      <p:tavLst>
                                        <p:tav tm="0">
                                          <p:val>
                                            <p:strVal val="0-#ppt_w/2"/>
                                          </p:val>
                                        </p:tav>
                                        <p:tav tm="100000">
                                          <p:val>
                                            <p:strVal val="#ppt_x"/>
                                          </p:val>
                                        </p:tav>
                                      </p:tavLst>
                                    </p:anim>
                                    <p:anim calcmode="lin" valueType="num">
                                      <p:cBhvr additive="base">
                                        <p:cTn id="20"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85786" y="928670"/>
            <a:ext cx="4643470" cy="45720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merupakan daerah penyokong terbanyak dalam fungsi tubuh.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terdiri atas 33 ruas yang merupakan satu kesatuan fungsi dan bekerja bersama-sama melakukan tugas-tugas seperti: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	1. memperhatikan posisi tegak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id-ID" sz="2800" dirty="0" smtClean="0"/>
              <a:t>         </a:t>
            </a:r>
            <a:r>
              <a:rPr kumimoji="0" lang="id-ID" sz="2800" b="0" i="0" u="none" strike="noStrike" kern="1200" cap="none" spc="0" normalizeH="0" baseline="0" noProof="0" dirty="0" smtClean="0">
                <a:ln>
                  <a:noFill/>
                </a:ln>
                <a:solidFill>
                  <a:schemeClr val="tx1"/>
                </a:solidFill>
                <a:effectLst/>
                <a:uLnTx/>
                <a:uFillTx/>
                <a:latin typeface="+mn-lt"/>
                <a:ea typeface="+mn-ea"/>
                <a:cs typeface="+mn-cs"/>
              </a:rPr>
              <a:t>tubuh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	2. menyangga berat badan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	3. fungsi pergerakan tubuh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    4. pelindung jaringan tubuh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d-ID"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a:spLocks noGrp="1"/>
          </p:cNvSpPr>
          <p:nvPr>
            <p:ph type="title"/>
          </p:nvPr>
        </p:nvSpPr>
        <p:spPr>
          <a:xfrm>
            <a:off x="857224" y="0"/>
            <a:ext cx="7772400" cy="796908"/>
          </a:xfrm>
        </p:spPr>
        <p:txBody>
          <a:bodyPr/>
          <a:lstStyle/>
          <a:p>
            <a:r>
              <a:rPr lang="id-ID" dirty="0" smtClean="0"/>
              <a:t>Tulang belakang=</a:t>
            </a:r>
            <a:r>
              <a:rPr lang="id-ID" b="1" dirty="0" smtClean="0">
                <a:solidFill>
                  <a:srgbClr val="C00000"/>
                </a:solidFill>
              </a:rPr>
              <a:t>vertebrae</a:t>
            </a:r>
            <a:r>
              <a:rPr lang="id-ID" dirty="0" smtClean="0"/>
              <a:t> </a:t>
            </a:r>
            <a:endParaRPr lang="id-ID" dirty="0"/>
          </a:p>
        </p:txBody>
      </p:sp>
      <p:pic>
        <p:nvPicPr>
          <p:cNvPr id="6" name="Picture 5" descr="2">
            <a:hlinkClick r:id="rId3"/>
          </p:cNvPr>
          <p:cNvPicPr/>
          <p:nvPr/>
        </p:nvPicPr>
        <p:blipFill>
          <a:blip r:embed="rId4" cstate="print"/>
          <a:srcRect/>
          <a:stretch>
            <a:fillRect/>
          </a:stretch>
        </p:blipFill>
        <p:spPr bwMode="auto">
          <a:xfrm>
            <a:off x="6000760" y="1285860"/>
            <a:ext cx="2286016" cy="3357586"/>
          </a:xfrm>
          <a:prstGeom prst="rect">
            <a:avLst/>
          </a:prstGeom>
          <a:noFill/>
          <a:ln w="9525">
            <a:noFill/>
            <a:miter lim="800000"/>
            <a:headEnd/>
            <a:tailEnd/>
          </a:ln>
        </p:spPr>
      </p:pic>
      <p:sp>
        <p:nvSpPr>
          <p:cNvPr id="9" name="TextBox 8"/>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4338" name="Picture 2" descr="D:\background ppt\the-nice-flower-garden-backgrounds-wallpaper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a:xfrm>
            <a:off x="428596" y="214291"/>
            <a:ext cx="8429684" cy="5509200"/>
          </a:xfrm>
          <a:prstGeom prst="rect">
            <a:avLst/>
          </a:prstGeom>
        </p:spPr>
        <p:txBody>
          <a:bodyPr wrap="square">
            <a:spAutoFit/>
          </a:bodyPr>
          <a:lstStyle/>
          <a:p>
            <a:pPr>
              <a:buFont typeface="Wingdings" pitchFamily="2" charset="2"/>
              <a:buChar char="§"/>
            </a:pPr>
            <a:endParaRPr lang="id-ID" sz="3200" dirty="0" smtClean="0"/>
          </a:p>
          <a:p>
            <a:pPr>
              <a:buFont typeface="Wingdings" pitchFamily="2" charset="2"/>
              <a:buChar char="§"/>
            </a:pPr>
            <a:endParaRPr lang="id-ID" sz="3200" dirty="0"/>
          </a:p>
          <a:p>
            <a:pPr>
              <a:buFont typeface="Wingdings" pitchFamily="2" charset="2"/>
              <a:buChar char="§"/>
            </a:pPr>
            <a:endParaRPr lang="id-ID" sz="3200" dirty="0" smtClean="0"/>
          </a:p>
          <a:p>
            <a:pPr>
              <a:buFont typeface="Wingdings" pitchFamily="2" charset="2"/>
              <a:buChar char="§"/>
            </a:pPr>
            <a:endParaRPr lang="id-ID" sz="3200" dirty="0"/>
          </a:p>
          <a:p>
            <a:pPr>
              <a:buFont typeface="Wingdings" pitchFamily="2" charset="2"/>
              <a:buChar char="§"/>
            </a:pPr>
            <a:endParaRPr lang="id-ID" sz="3200" dirty="0" smtClean="0"/>
          </a:p>
          <a:p>
            <a:pPr>
              <a:buFont typeface="Wingdings" pitchFamily="2" charset="2"/>
              <a:buChar char="§"/>
            </a:pPr>
            <a:endParaRPr lang="id-ID" sz="3200" dirty="0"/>
          </a:p>
          <a:p>
            <a:pPr>
              <a:buFont typeface="Wingdings" pitchFamily="2" charset="2"/>
              <a:buChar char="§"/>
            </a:pPr>
            <a:endParaRPr lang="id-ID" sz="3200" dirty="0" smtClean="0"/>
          </a:p>
          <a:p>
            <a:pPr>
              <a:buFont typeface="Wingdings" pitchFamily="2" charset="2"/>
              <a:buChar char="§"/>
            </a:pPr>
            <a:r>
              <a:rPr lang="id-ID" sz="3200" dirty="0" smtClean="0"/>
              <a:t>Selain diakibatkan oleh aus, osteoartritis juga dapat disebabkan oleh karena trauma atau akibat dari penyakit sendi yang lain.</a:t>
            </a:r>
          </a:p>
          <a:p>
            <a:pPr>
              <a:buFont typeface="Wingdings" pitchFamily="2" charset="2"/>
              <a:buChar char="§"/>
            </a:pPr>
            <a:endParaRPr lang="id-ID" sz="3200" dirty="0"/>
          </a:p>
        </p:txBody>
      </p:sp>
      <p:pic>
        <p:nvPicPr>
          <p:cNvPr id="6" name="Picture 4" descr="D:\My Document\IKA\RM EDUC\OA\OA3.jpg"/>
          <p:cNvPicPr>
            <a:picLocks noChangeAspect="1" noChangeArrowheads="1"/>
          </p:cNvPicPr>
          <p:nvPr/>
        </p:nvPicPr>
        <p:blipFill>
          <a:blip r:embed="rId4" cstate="print"/>
          <a:srcRect/>
          <a:stretch>
            <a:fillRect/>
          </a:stretch>
        </p:blipFill>
        <p:spPr bwMode="auto">
          <a:xfrm>
            <a:off x="1285852" y="214290"/>
            <a:ext cx="6473109" cy="3214686"/>
          </a:xfrm>
          <a:prstGeom prst="rect">
            <a:avLst/>
          </a:prstGeom>
          <a:noFill/>
        </p:spPr>
      </p:pic>
      <p:sp>
        <p:nvSpPr>
          <p:cNvPr id="7" name="TextBox 6"/>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strVal val="#ppt_w*0.70"/>
                                          </p:val>
                                        </p:tav>
                                        <p:tav tm="100000">
                                          <p:val>
                                            <p:strVal val="#ppt_w"/>
                                          </p:val>
                                        </p:tav>
                                      </p:tavLst>
                                    </p:anim>
                                    <p:anim calcmode="lin" valueType="num">
                                      <p:cBhvr>
                                        <p:cTn id="8" dur="3000" fill="hold"/>
                                        <p:tgtEl>
                                          <p:spTgt spid="6"/>
                                        </p:tgtEl>
                                        <p:attrNameLst>
                                          <p:attrName>ppt_h</p:attrName>
                                        </p:attrNameLst>
                                      </p:cBhvr>
                                      <p:tavLst>
                                        <p:tav tm="0">
                                          <p:val>
                                            <p:strVal val="#ppt_h"/>
                                          </p:val>
                                        </p:tav>
                                        <p:tav tm="100000">
                                          <p:val>
                                            <p:strVal val="#ppt_h"/>
                                          </p:val>
                                        </p:tav>
                                      </p:tavLst>
                                    </p:anim>
                                    <p:animEffect transition="in" filter="fade">
                                      <p:cBhvr>
                                        <p:cTn id="9" dur="3000"/>
                                        <p:tgtEl>
                                          <p:spTgt spid="6"/>
                                        </p:tgtEl>
                                      </p:cBhvr>
                                    </p:animEffect>
                                  </p:childTnLst>
                                </p:cTn>
                              </p:par>
                            </p:childTnLst>
                          </p:cTn>
                        </p:par>
                        <p:par>
                          <p:cTn id="10" fill="hold">
                            <p:stCondLst>
                              <p:cond delay="3000"/>
                            </p:stCondLst>
                            <p:childTnLst>
                              <p:par>
                                <p:cTn id="11" presetID="7" presetClass="entr" presetSubtype="2" fill="hold" nodeType="after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 calcmode="lin" valueType="num">
                                      <p:cBhvr additive="base">
                                        <p:cTn id="13" dur="30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14" dur="30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sz="4000" b="1" i="1" dirty="0" smtClean="0">
                <a:solidFill>
                  <a:srgbClr val="860000"/>
                </a:solidFill>
              </a:rPr>
              <a:t>Low Back Pain :</a:t>
            </a:r>
            <a:endParaRPr lang="id-ID" sz="4000" b="1" i="1" dirty="0">
              <a:solidFill>
                <a:srgbClr val="860000"/>
              </a:solidFill>
            </a:endParaRPr>
          </a:p>
        </p:txBody>
      </p:sp>
      <p:sp>
        <p:nvSpPr>
          <p:cNvPr id="3" name="Content Placeholder 2"/>
          <p:cNvSpPr>
            <a:spLocks noGrp="1"/>
          </p:cNvSpPr>
          <p:nvPr>
            <p:ph idx="1"/>
          </p:nvPr>
        </p:nvSpPr>
        <p:spPr/>
        <p:txBody>
          <a:bodyPr>
            <a:normAutofit fontScale="92500"/>
          </a:bodyPr>
          <a:lstStyle/>
          <a:p>
            <a:r>
              <a:rPr lang="id-ID" dirty="0" smtClean="0"/>
              <a:t>Nyeri punggung bawah dapat mengikuti cedera atau trauma p</a:t>
            </a:r>
            <a:r>
              <a:rPr lang="en-US" dirty="0" err="1" smtClean="0"/>
              <a:t>i</a:t>
            </a:r>
            <a:r>
              <a:rPr lang="id-ID" dirty="0" smtClean="0"/>
              <a:t>ngg</a:t>
            </a:r>
            <a:r>
              <a:rPr lang="en-US" dirty="0" smtClean="0"/>
              <a:t>a</a:t>
            </a:r>
            <a:r>
              <a:rPr lang="id-ID" dirty="0" smtClean="0"/>
              <a:t>ng, tapi rasa sakit juga dapat disebabkan oleh kondisi degeneratif seperti penyakit </a:t>
            </a:r>
            <a:r>
              <a:rPr lang="id-ID" dirty="0" smtClean="0">
                <a:solidFill>
                  <a:srgbClr val="000F2E"/>
                </a:solidFill>
                <a:hlinkClick r:id="rId3" tooltip="baca juga Artritis"/>
              </a:rPr>
              <a:t>artritis</a:t>
            </a:r>
            <a:r>
              <a:rPr lang="id-ID" dirty="0" smtClean="0">
                <a:solidFill>
                  <a:srgbClr val="000F2E"/>
                </a:solidFill>
              </a:rPr>
              <a:t>, </a:t>
            </a:r>
            <a:r>
              <a:rPr lang="id-ID" dirty="0" smtClean="0">
                <a:solidFill>
                  <a:srgbClr val="000F2E"/>
                </a:solidFill>
                <a:hlinkClick r:id="rId4" tooltip="baca juga Osteoporosis"/>
              </a:rPr>
              <a:t>osteoporosis</a:t>
            </a:r>
            <a:r>
              <a:rPr lang="id-ID" dirty="0" smtClean="0"/>
              <a:t> atau penyakit tulang lainnya, infeksi virus, iritasi pada </a:t>
            </a:r>
            <a:r>
              <a:rPr lang="id-ID" dirty="0" smtClean="0"/>
              <a:t>sendi.</a:t>
            </a:r>
            <a:endParaRPr lang="id-ID" dirty="0" smtClean="0"/>
          </a:p>
          <a:p>
            <a:r>
              <a:rPr lang="id-ID" dirty="0" smtClean="0"/>
              <a:t>Obesitas, merokok, berat badan saat hamil, stres, kondisi fisik yang buruk, postur yang tidak sesuai untuk kegiatan yang dilakukan, dan posisi tidur yang buruk.</a:t>
            </a:r>
            <a:endParaRPr lang="id-ID" dirty="0"/>
          </a:p>
        </p:txBody>
      </p:sp>
      <p:sp>
        <p:nvSpPr>
          <p:cNvPr id="4" name="TextBox 3"/>
          <p:cNvSpPr txBox="1"/>
          <p:nvPr/>
        </p:nvSpPr>
        <p:spPr>
          <a:xfrm>
            <a:off x="2071670" y="6143644"/>
            <a:ext cx="5000660" cy="415498"/>
          </a:xfrm>
          <a:prstGeom prst="rect">
            <a:avLst/>
          </a:prstGeom>
          <a:noFill/>
        </p:spPr>
        <p:txBody>
          <a:bodyPr wrap="square" rtlCol="0">
            <a:spAutoFit/>
          </a:bodyPr>
          <a:lstStyle/>
          <a:p>
            <a:pPr algn="ctr"/>
            <a:r>
              <a:rPr lang="id-ID" sz="1050" dirty="0" smtClean="0">
                <a:latin typeface="Arial Rounded MT Bold" pitchFamily="34" charset="0"/>
              </a:rPr>
              <a:t>Presentasi dalam acara Seminar Terapi OA dalam praktek sehari-hari </a:t>
            </a:r>
          </a:p>
          <a:p>
            <a:pPr algn="ctr"/>
            <a:r>
              <a:rPr lang="id-ID" sz="1050" dirty="0" smtClean="0">
                <a:latin typeface="Arial Rounded MT Bold" pitchFamily="34" charset="0"/>
              </a:rPr>
              <a:t>Paramedik RS Bethesda Yogyakarta Sabtu, 14 Februari 2015</a:t>
            </a:r>
            <a:endParaRPr lang="id-ID" sz="1050" dirty="0">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2356</TotalTime>
  <Words>2399</Words>
  <Application>Microsoft Office PowerPoint</Application>
  <PresentationFormat>On-screen Show (4:3)</PresentationFormat>
  <Paragraphs>290</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TERAPI NON FARMAKA PADA  OSTEOARTRITIS  &amp; LOW BACK PAIN (REHABILITASI MEDIK  OA  &amp;  LBP )                              OLEH : Dr.  Bernita, SpKFR Instalasi Rehabilitasi Medik  RS BETHESDA TAHUN 2015</vt:lpstr>
      <vt:lpstr>Slide 2</vt:lpstr>
      <vt:lpstr>ANATOMI LUTUT</vt:lpstr>
      <vt:lpstr>Slide 4</vt:lpstr>
      <vt:lpstr>LOW BACK PAIN    </vt:lpstr>
      <vt:lpstr>Slide 6</vt:lpstr>
      <vt:lpstr>Tulang belakang=vertebrae </vt:lpstr>
      <vt:lpstr>Slide 8</vt:lpstr>
      <vt:lpstr>Low Back Pain :</vt:lpstr>
      <vt:lpstr>Gejala Klinis</vt:lpstr>
      <vt:lpstr>Slide 11</vt:lpstr>
      <vt:lpstr>Slide 12</vt:lpstr>
      <vt:lpstr>Slide 13</vt:lpstr>
      <vt:lpstr>Slide 14</vt:lpstr>
      <vt:lpstr>Slide 15</vt:lpstr>
      <vt:lpstr>Slide 16</vt:lpstr>
      <vt:lpstr>LOW BACK PAIN</vt:lpstr>
      <vt:lpstr>Slide 18</vt:lpstr>
      <vt:lpstr>Slide 19</vt:lpstr>
      <vt:lpstr>Slide 20</vt:lpstr>
      <vt:lpstr>Slide 21</vt:lpstr>
      <vt:lpstr>FAKTOR RISIKO LBP :</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BACK EXERCISE</vt:lpstr>
      <vt:lpstr>Slide 37</vt:lpstr>
      <vt:lpstr>Slide 38</vt:lpstr>
      <vt:lpstr>Slide 39</vt:lpstr>
      <vt:lpstr>LSO</vt:lpstr>
      <vt:lpstr>Slide 41</vt:lpstr>
      <vt:lpstr>REHABILITASI MEDIK PADA LBP :</vt:lpstr>
      <vt:lpstr>THERMAL MODALITIES</vt:lpstr>
      <vt:lpstr>PROPER BODY MECHANICS</vt:lpstr>
      <vt:lpstr>Use Correct Posture!</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dr-ika-sprm</dc:creator>
  <cp:lastModifiedBy>USER</cp:lastModifiedBy>
  <cp:revision>102</cp:revision>
  <dcterms:created xsi:type="dcterms:W3CDTF">2014-12-26T23:26:52Z</dcterms:created>
  <dcterms:modified xsi:type="dcterms:W3CDTF">2015-02-13T22:15:45Z</dcterms:modified>
</cp:coreProperties>
</file>