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64" r:id="rId3"/>
    <p:sldId id="275" r:id="rId4"/>
    <p:sldId id="265" r:id="rId5"/>
    <p:sldId id="278" r:id="rId6"/>
    <p:sldId id="276" r:id="rId7"/>
    <p:sldId id="266" r:id="rId8"/>
    <p:sldId id="267" r:id="rId9"/>
    <p:sldId id="268" r:id="rId10"/>
    <p:sldId id="269" r:id="rId11"/>
    <p:sldId id="270" r:id="rId12"/>
    <p:sldId id="258" r:id="rId13"/>
    <p:sldId id="271" r:id="rId14"/>
    <p:sldId id="272" r:id="rId15"/>
    <p:sldId id="273" r:id="rId16"/>
    <p:sldId id="274" r:id="rId17"/>
    <p:sldId id="257" r:id="rId18"/>
    <p:sldId id="256" r:id="rId19"/>
    <p:sldId id="259" r:id="rId20"/>
    <p:sldId id="260" r:id="rId21"/>
    <p:sldId id="261" r:id="rId22"/>
    <p:sldId id="262"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5CFAA7-A58A-47C0-9CE7-16EB31A6EB27}" type="datetimeFigureOut">
              <a:rPr lang="id-ID" smtClean="0"/>
              <a:pPr/>
              <a:t>6/17/2015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9FBC78-3196-4192-86DF-BC33D984A30C}"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AD9A2E-5184-4867-AF32-D49BF4B9A4A9}"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Date Placeholder 3"/>
          <p:cNvSpPr>
            <a:spLocks noGrp="1"/>
          </p:cNvSpPr>
          <p:nvPr>
            <p:ph type="dt" sz="half" idx="10"/>
          </p:nvPr>
        </p:nvSpPr>
        <p:spPr>
          <a:xfrm>
            <a:off x="457200" y="6278563"/>
            <a:ext cx="21336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78563"/>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78563"/>
            <a:ext cx="2133600" cy="457200"/>
          </a:xfrm>
        </p:spPr>
        <p:txBody>
          <a:bodyPr/>
          <a:lstStyle>
            <a:lvl1pPr>
              <a:defRPr/>
            </a:lvl1pPr>
          </a:lstStyle>
          <a:p>
            <a:pPr>
              <a:defRPr/>
            </a:pPr>
            <a:fld id="{964C7E4D-1A0D-499C-91AD-795A9A1FA57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Documents%20and%20Settings\Diva\My%20Documents\Any%20Video%20Converter\WMV\Electric%20Impulse_WMV%20V9.wmv"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Pembacaan%20ECG.x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D:\Bidang%20Perawatan%20RS%20bethesda\Hospital\Management%20dan%20Team\1.%20IHT%20Stroke%202015\2015\Video%20Jantung\Electric%20Impulse.mp4"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Documents%20and%20Settings\Mas%20Herry\My%20Documents\Gerakan%20jantung.wm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D:\Bidang%20Perawatan%20RS%20bethesda\Hospital\Management%20dan%20Team\1.%20IHT%20Stroke%202015\2015\Video%20Jantung\Denyut%20jantung%20dan%20ECG.m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ERI WIDIARSO\Pictures\ECG.jpg"/>
          <p:cNvPicPr>
            <a:picLocks noChangeAspect="1" noChangeArrowheads="1"/>
          </p:cNvPicPr>
          <p:nvPr/>
        </p:nvPicPr>
        <p:blipFill>
          <a:blip r:embed="rId2"/>
          <a:srcRect/>
          <a:stretch>
            <a:fillRect/>
          </a:stretch>
        </p:blipFill>
        <p:spPr bwMode="auto">
          <a:xfrm>
            <a:off x="882374" y="1524000"/>
            <a:ext cx="3689626" cy="3130134"/>
          </a:xfrm>
          <a:prstGeom prst="rect">
            <a:avLst/>
          </a:prstGeom>
          <a:noFill/>
        </p:spPr>
      </p:pic>
      <p:sp>
        <p:nvSpPr>
          <p:cNvPr id="3" name="Rectangle 2"/>
          <p:cNvSpPr/>
          <p:nvPr/>
        </p:nvSpPr>
        <p:spPr>
          <a:xfrm>
            <a:off x="0" y="68580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INTERPRETASI PRAKTIS</a:t>
            </a:r>
          </a:p>
        </p:txBody>
      </p:sp>
      <p:sp>
        <p:nvSpPr>
          <p:cNvPr id="4" name="Rectangle 3"/>
          <p:cNvSpPr>
            <a:spLocks noGrp="1" noChangeArrowheads="1"/>
          </p:cNvSpPr>
          <p:nvPr>
            <p:ph type="subTitle" idx="1"/>
          </p:nvPr>
        </p:nvSpPr>
        <p:spPr>
          <a:xfrm>
            <a:off x="1371600" y="5105400"/>
            <a:ext cx="5791200" cy="762000"/>
          </a:xfrm>
          <a:solidFill>
            <a:schemeClr val="tx2">
              <a:lumMod val="20000"/>
              <a:lumOff val="80000"/>
              <a:alpha val="77000"/>
            </a:schemeClr>
          </a:solidFill>
          <a:ln>
            <a:solidFill>
              <a:schemeClr val="accent3">
                <a:lumMod val="75000"/>
              </a:schemeClr>
            </a:solidFill>
          </a:ln>
        </p:spPr>
        <p:txBody>
          <a:bodyPr/>
          <a:lstStyle/>
          <a:p>
            <a:pPr eaLnBrk="1" hangingPunct="1">
              <a:lnSpc>
                <a:spcPct val="80000"/>
              </a:lnSpc>
              <a:defRPr/>
            </a:pPr>
            <a:r>
              <a:rPr lang="en-US" sz="2400" dirty="0" err="1">
                <a:solidFill>
                  <a:srgbClr val="FF0000"/>
                </a:solidFill>
                <a:latin typeface="Monotype Corsiva" pitchFamily="66" charset="0"/>
              </a:rPr>
              <a:t>Heri</a:t>
            </a:r>
            <a:r>
              <a:rPr lang="en-US" sz="2400" dirty="0">
                <a:solidFill>
                  <a:srgbClr val="FF0000"/>
                </a:solidFill>
                <a:latin typeface="Monotype Corsiva" pitchFamily="66" charset="0"/>
              </a:rPr>
              <a:t> </a:t>
            </a:r>
            <a:r>
              <a:rPr lang="en-US" sz="2400" dirty="0" err="1">
                <a:solidFill>
                  <a:srgbClr val="FF0000"/>
                </a:solidFill>
                <a:latin typeface="Monotype Corsiva" pitchFamily="66" charset="0"/>
              </a:rPr>
              <a:t>Widiarso</a:t>
            </a:r>
            <a:r>
              <a:rPr lang="en-US" sz="2400" dirty="0">
                <a:solidFill>
                  <a:srgbClr val="FF0000"/>
                </a:solidFill>
                <a:latin typeface="Monotype Corsiva" pitchFamily="66" charset="0"/>
              </a:rPr>
              <a:t>, </a:t>
            </a:r>
            <a:r>
              <a:rPr lang="en-US" sz="2400" dirty="0" err="1">
                <a:solidFill>
                  <a:srgbClr val="FF0000"/>
                </a:solidFill>
                <a:latin typeface="Monotype Corsiva" pitchFamily="66" charset="0"/>
              </a:rPr>
              <a:t>S.Kep</a:t>
            </a:r>
            <a:r>
              <a:rPr lang="en-US" sz="2400" dirty="0">
                <a:solidFill>
                  <a:srgbClr val="FF0000"/>
                </a:solidFill>
                <a:latin typeface="Monotype Corsiva" pitchFamily="66" charset="0"/>
              </a:rPr>
              <a:t>, </a:t>
            </a:r>
            <a:r>
              <a:rPr lang="en-US" sz="2400" dirty="0" smtClean="0">
                <a:solidFill>
                  <a:srgbClr val="FF0000"/>
                </a:solidFill>
                <a:latin typeface="Monotype Corsiva" pitchFamily="66" charset="0"/>
              </a:rPr>
              <a:t>Ns, </a:t>
            </a:r>
            <a:r>
              <a:rPr lang="en-US" sz="2400" dirty="0" err="1" smtClean="0">
                <a:solidFill>
                  <a:srgbClr val="FF0000"/>
                </a:solidFill>
                <a:latin typeface="Monotype Corsiva" pitchFamily="66" charset="0"/>
              </a:rPr>
              <a:t>MNur</a:t>
            </a:r>
            <a:endParaRPr lang="en-US" sz="2400" dirty="0">
              <a:solidFill>
                <a:srgbClr val="FF0000"/>
              </a:solidFill>
              <a:latin typeface="Monotype Corsiva" pitchFamily="66" charset="0"/>
            </a:endParaRPr>
          </a:p>
          <a:p>
            <a:pPr eaLnBrk="1" hangingPunct="1">
              <a:lnSpc>
                <a:spcPct val="80000"/>
              </a:lnSpc>
              <a:defRPr/>
            </a:pPr>
            <a:r>
              <a:rPr lang="en-US" sz="2400" dirty="0" err="1" smtClean="0">
                <a:solidFill>
                  <a:srgbClr val="FF0000"/>
                </a:solidFill>
                <a:latin typeface="Monotype Corsiva" pitchFamily="66" charset="0"/>
              </a:rPr>
              <a:t>Bidang</a:t>
            </a:r>
            <a:r>
              <a:rPr lang="en-US" sz="2400" dirty="0" smtClean="0">
                <a:solidFill>
                  <a:srgbClr val="FF0000"/>
                </a:solidFill>
                <a:latin typeface="Monotype Corsiva" pitchFamily="66" charset="0"/>
              </a:rPr>
              <a:t> </a:t>
            </a:r>
            <a:r>
              <a:rPr lang="en-US" sz="2400" dirty="0" err="1" smtClean="0">
                <a:solidFill>
                  <a:srgbClr val="FF0000"/>
                </a:solidFill>
                <a:latin typeface="Monotype Corsiva" pitchFamily="66" charset="0"/>
              </a:rPr>
              <a:t>Perawatan</a:t>
            </a:r>
            <a:r>
              <a:rPr lang="en-US" sz="2400" dirty="0" smtClean="0">
                <a:solidFill>
                  <a:srgbClr val="FF0000"/>
                </a:solidFill>
                <a:latin typeface="Monotype Corsiva" pitchFamily="66" charset="0"/>
              </a:rPr>
              <a:t> RS Bethesda</a:t>
            </a:r>
            <a:endParaRPr lang="en-US" sz="2400" dirty="0">
              <a:solidFill>
                <a:srgbClr val="FF0000"/>
              </a:solidFill>
              <a:latin typeface="Monotype Corsiva" pitchFamily="66" charset="0"/>
            </a:endParaRPr>
          </a:p>
        </p:txBody>
      </p:sp>
      <p:sp>
        <p:nvSpPr>
          <p:cNvPr id="5" name="Rectangle 4"/>
          <p:cNvSpPr/>
          <p:nvPr/>
        </p:nvSpPr>
        <p:spPr>
          <a:xfrm>
            <a:off x="3962400" y="2286000"/>
            <a:ext cx="3810000" cy="186204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115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ECG</a:t>
            </a:r>
            <a:endParaRPr lang="en-US" sz="11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430213"/>
            <a:ext cx="8229600" cy="560387"/>
          </a:xfrm>
        </p:spPr>
        <p:txBody>
          <a:bodyPr>
            <a:normAutofit fontScale="90000"/>
          </a:bodyPr>
          <a:lstStyle/>
          <a:p>
            <a:pPr eaLnBrk="1" hangingPunct="1"/>
            <a:r>
              <a:rPr lang="en-US" smtClean="0"/>
              <a:t>Electric Activity</a:t>
            </a:r>
          </a:p>
        </p:txBody>
      </p:sp>
      <p:pic>
        <p:nvPicPr>
          <p:cNvPr id="140291" name="Picture 3" descr="C:\Documents and Settings\Mas Herry\My Documents\3.png"/>
          <p:cNvPicPr>
            <a:picLocks noChangeAspect="1" noChangeArrowheads="1"/>
          </p:cNvPicPr>
          <p:nvPr/>
        </p:nvPicPr>
        <p:blipFill>
          <a:blip r:embed="rId3"/>
          <a:srcRect/>
          <a:stretch>
            <a:fillRect/>
          </a:stretch>
        </p:blipFill>
        <p:spPr bwMode="auto">
          <a:xfrm>
            <a:off x="4724400" y="4876800"/>
            <a:ext cx="2674938" cy="1854200"/>
          </a:xfrm>
          <a:prstGeom prst="rect">
            <a:avLst/>
          </a:prstGeom>
          <a:noFill/>
          <a:ln w="9525">
            <a:noFill/>
            <a:miter lim="800000"/>
            <a:headEnd/>
            <a:tailEnd/>
          </a:ln>
        </p:spPr>
      </p:pic>
      <p:pic>
        <p:nvPicPr>
          <p:cNvPr id="140292" name="Picture 4" descr="C:\Documents and Settings\Mas Herry\My Documents\1.png"/>
          <p:cNvPicPr>
            <a:picLocks noChangeAspect="1" noChangeArrowheads="1"/>
          </p:cNvPicPr>
          <p:nvPr/>
        </p:nvPicPr>
        <p:blipFill>
          <a:blip r:embed="rId4"/>
          <a:srcRect/>
          <a:stretch>
            <a:fillRect/>
          </a:stretch>
        </p:blipFill>
        <p:spPr bwMode="auto">
          <a:xfrm>
            <a:off x="1685925" y="4572000"/>
            <a:ext cx="2276475" cy="2286000"/>
          </a:xfrm>
          <a:prstGeom prst="rect">
            <a:avLst/>
          </a:prstGeom>
          <a:noFill/>
          <a:ln w="9525">
            <a:noFill/>
            <a:miter lim="800000"/>
            <a:headEnd/>
            <a:tailEnd/>
          </a:ln>
        </p:spPr>
      </p:pic>
      <p:pic>
        <p:nvPicPr>
          <p:cNvPr id="140293" name="Picture 5" descr="C:\Documents and Settings\Mas Herry\My Documents\2.png"/>
          <p:cNvPicPr>
            <a:picLocks noChangeAspect="1" noChangeArrowheads="1"/>
          </p:cNvPicPr>
          <p:nvPr/>
        </p:nvPicPr>
        <p:blipFill>
          <a:blip r:embed="rId5"/>
          <a:srcRect/>
          <a:stretch>
            <a:fillRect/>
          </a:stretch>
        </p:blipFill>
        <p:spPr bwMode="auto">
          <a:xfrm>
            <a:off x="3963988" y="4927600"/>
            <a:ext cx="760412" cy="1778000"/>
          </a:xfrm>
          <a:prstGeom prst="rect">
            <a:avLst/>
          </a:prstGeom>
          <a:noFill/>
          <a:ln w="9525">
            <a:noFill/>
            <a:miter lim="800000"/>
            <a:headEnd/>
            <a:tailEnd/>
          </a:ln>
        </p:spPr>
      </p:pic>
      <p:pic>
        <p:nvPicPr>
          <p:cNvPr id="140294" name="Picture 6" descr="C:\Documents and Settings\Mas Herry\My Documents\Picture3.png"/>
          <p:cNvPicPr>
            <a:picLocks noChangeAspect="1" noChangeArrowheads="1"/>
          </p:cNvPicPr>
          <p:nvPr/>
        </p:nvPicPr>
        <p:blipFill>
          <a:blip r:embed="rId6"/>
          <a:srcRect/>
          <a:stretch>
            <a:fillRect/>
          </a:stretch>
        </p:blipFill>
        <p:spPr bwMode="auto">
          <a:xfrm>
            <a:off x="6019800" y="4876800"/>
            <a:ext cx="3124200" cy="1076325"/>
          </a:xfrm>
          <a:prstGeom prst="rect">
            <a:avLst/>
          </a:prstGeom>
          <a:noFill/>
          <a:ln w="9525">
            <a:noFill/>
            <a:miter lim="800000"/>
            <a:headEnd/>
            <a:tailEnd/>
          </a:ln>
        </p:spPr>
      </p:pic>
      <p:pic>
        <p:nvPicPr>
          <p:cNvPr id="8" name="Electric Impulse_WMV V9.wmv">
            <a:hlinkClick r:id="" action="ppaction://media"/>
          </p:cNvPr>
          <p:cNvPicPr>
            <a:picLocks noRot="1" noChangeAspect="1"/>
          </p:cNvPicPr>
          <p:nvPr>
            <a:videoFile r:link="rId1"/>
          </p:nvPr>
        </p:nvPicPr>
        <p:blipFill>
          <a:blip r:embed="rId7"/>
          <a:srcRect/>
          <a:stretch>
            <a:fillRect/>
          </a:stretch>
        </p:blipFill>
        <p:spPr bwMode="auto">
          <a:xfrm>
            <a:off x="1981200" y="1143000"/>
            <a:ext cx="497840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4000"/>
                                  </p:stCondLst>
                                  <p:childTnLst>
                                    <p:set>
                                      <p:cBhvr>
                                        <p:cTn id="6" dur="1" fill="hold">
                                          <p:stCondLst>
                                            <p:cond delay="0"/>
                                          </p:stCondLst>
                                        </p:cTn>
                                        <p:tgtEl>
                                          <p:spTgt spid="140292"/>
                                        </p:tgtEl>
                                        <p:attrNameLst>
                                          <p:attrName>style.visibility</p:attrName>
                                        </p:attrNameLst>
                                      </p:cBhvr>
                                      <p:to>
                                        <p:strVal val="visible"/>
                                      </p:to>
                                    </p:set>
                                    <p:animEffect transition="in" filter="wipe(left)">
                                      <p:cBhvr>
                                        <p:cTn id="7" dur="5000"/>
                                        <p:tgtEl>
                                          <p:spTgt spid="140292"/>
                                        </p:tgtEl>
                                      </p:cBhvr>
                                    </p:animEffect>
                                  </p:childTnLst>
                                </p:cTn>
                              </p:par>
                              <p:par>
                                <p:cTn id="8" presetID="22" presetClass="entr" presetSubtype="8" fill="hold" nodeType="withEffect">
                                  <p:stCondLst>
                                    <p:cond delay="8000"/>
                                  </p:stCondLst>
                                  <p:childTnLst>
                                    <p:set>
                                      <p:cBhvr>
                                        <p:cTn id="9" dur="1" fill="hold">
                                          <p:stCondLst>
                                            <p:cond delay="0"/>
                                          </p:stCondLst>
                                        </p:cTn>
                                        <p:tgtEl>
                                          <p:spTgt spid="140293"/>
                                        </p:tgtEl>
                                        <p:attrNameLst>
                                          <p:attrName>style.visibility</p:attrName>
                                        </p:attrNameLst>
                                      </p:cBhvr>
                                      <p:to>
                                        <p:strVal val="visible"/>
                                      </p:to>
                                    </p:set>
                                    <p:animEffect transition="in" filter="wipe(left)">
                                      <p:cBhvr>
                                        <p:cTn id="10" dur="38000"/>
                                        <p:tgtEl>
                                          <p:spTgt spid="140293"/>
                                        </p:tgtEl>
                                      </p:cBhvr>
                                    </p:animEffect>
                                  </p:childTnLst>
                                </p:cTn>
                              </p:par>
                              <p:par>
                                <p:cTn id="11" presetID="22" presetClass="entr" presetSubtype="8" fill="hold" nodeType="withEffect">
                                  <p:stCondLst>
                                    <p:cond delay="47000"/>
                                  </p:stCondLst>
                                  <p:childTnLst>
                                    <p:set>
                                      <p:cBhvr>
                                        <p:cTn id="12" dur="1" fill="hold">
                                          <p:stCondLst>
                                            <p:cond delay="0"/>
                                          </p:stCondLst>
                                        </p:cTn>
                                        <p:tgtEl>
                                          <p:spTgt spid="140291"/>
                                        </p:tgtEl>
                                        <p:attrNameLst>
                                          <p:attrName>style.visibility</p:attrName>
                                        </p:attrNameLst>
                                      </p:cBhvr>
                                      <p:to>
                                        <p:strVal val="visible"/>
                                      </p:to>
                                    </p:set>
                                    <p:animEffect transition="in" filter="wipe(left)">
                                      <p:cBhvr>
                                        <p:cTn id="13" dur="2000"/>
                                        <p:tgtEl>
                                          <p:spTgt spid="140291"/>
                                        </p:tgtEl>
                                      </p:cBhvr>
                                    </p:animEffect>
                                  </p:childTnLst>
                                </p:cTn>
                              </p:par>
                              <p:par>
                                <p:cTn id="14" presetID="22" presetClass="entr" presetSubtype="8" repeatCount="indefinite" fill="hold" nodeType="withEffect">
                                  <p:stCondLst>
                                    <p:cond delay="49000"/>
                                  </p:stCondLst>
                                  <p:childTnLst>
                                    <p:set>
                                      <p:cBhvr>
                                        <p:cTn id="15" dur="1" fill="hold">
                                          <p:stCondLst>
                                            <p:cond delay="0"/>
                                          </p:stCondLst>
                                        </p:cTn>
                                        <p:tgtEl>
                                          <p:spTgt spid="140294"/>
                                        </p:tgtEl>
                                        <p:attrNameLst>
                                          <p:attrName>style.visibility</p:attrName>
                                        </p:attrNameLst>
                                      </p:cBhvr>
                                      <p:to>
                                        <p:strVal val="visible"/>
                                      </p:to>
                                    </p:set>
                                    <p:animEffect transition="in" filter="wipe(left)">
                                      <p:cBhvr>
                                        <p:cTn id="16" dur="1000"/>
                                        <p:tgtEl>
                                          <p:spTgt spid="14029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8"/>
                                        </p:tgtEl>
                                      </p:cBhvr>
                                    </p:cmd>
                                  </p:childTnLst>
                                </p:cTn>
                              </p:par>
                            </p:childTnLst>
                          </p:cTn>
                        </p:par>
                      </p:childTnLst>
                    </p:cTn>
                  </p:par>
                </p:childTnLst>
              </p:cTn>
              <p:nextCondLst>
                <p:cond evt="onClick" delay="0">
                  <p:tgtEl>
                    <p:spTgt spid="8"/>
                  </p:tgtEl>
                </p:cond>
              </p:nextCondLst>
            </p:seq>
            <p:video>
              <p:cMediaNode>
                <p:cTn id="22"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C:\Documents and Settings\Mas Herry\My Documents\Downloads\October 2007 092.jpg"/>
          <p:cNvPicPr>
            <a:picLocks noChangeAspect="1" noChangeArrowheads="1"/>
          </p:cNvPicPr>
          <p:nvPr/>
        </p:nvPicPr>
        <p:blipFill>
          <a:blip r:embed="rId2"/>
          <a:srcRect/>
          <a:stretch>
            <a:fillRect/>
          </a:stretch>
        </p:blipFill>
        <p:spPr bwMode="auto">
          <a:xfrm>
            <a:off x="3184525" y="1066800"/>
            <a:ext cx="1463675" cy="2057400"/>
          </a:xfrm>
          <a:prstGeom prst="rect">
            <a:avLst/>
          </a:prstGeom>
          <a:noFill/>
          <a:ln w="9525">
            <a:noFill/>
            <a:miter lim="800000"/>
            <a:headEnd/>
            <a:tailEnd/>
          </a:ln>
        </p:spPr>
      </p:pic>
      <p:sp>
        <p:nvSpPr>
          <p:cNvPr id="41987" name="Rectangle 5"/>
          <p:cNvSpPr>
            <a:spLocks noGrp="1" noChangeArrowheads="1"/>
          </p:cNvSpPr>
          <p:nvPr>
            <p:ph type="title"/>
          </p:nvPr>
        </p:nvSpPr>
        <p:spPr>
          <a:xfrm>
            <a:off x="457200" y="228600"/>
            <a:ext cx="8229600" cy="685800"/>
          </a:xfrm>
        </p:spPr>
        <p:txBody>
          <a:bodyPr>
            <a:normAutofit fontScale="90000"/>
          </a:bodyPr>
          <a:lstStyle/>
          <a:p>
            <a:pPr eaLnBrk="1" hangingPunct="1"/>
            <a:r>
              <a:rPr lang="en-US" smtClean="0"/>
              <a:t>Heart Electricity Wave</a:t>
            </a:r>
          </a:p>
        </p:txBody>
      </p:sp>
      <p:pic>
        <p:nvPicPr>
          <p:cNvPr id="41988" name="Picture 18" descr="D:\Wallpaper\Life\Image8.jpg"/>
          <p:cNvPicPr>
            <a:picLocks noChangeAspect="1" noChangeArrowheads="1"/>
          </p:cNvPicPr>
          <p:nvPr/>
        </p:nvPicPr>
        <p:blipFill>
          <a:blip r:embed="rId3"/>
          <a:srcRect/>
          <a:stretch>
            <a:fillRect/>
          </a:stretch>
        </p:blipFill>
        <p:spPr bwMode="auto">
          <a:xfrm>
            <a:off x="5791200" y="1066800"/>
            <a:ext cx="1420813" cy="1981200"/>
          </a:xfrm>
          <a:prstGeom prst="rect">
            <a:avLst/>
          </a:prstGeom>
          <a:noFill/>
          <a:ln w="9525">
            <a:noFill/>
            <a:miter lim="800000"/>
            <a:headEnd/>
            <a:tailEnd/>
          </a:ln>
        </p:spPr>
      </p:pic>
      <p:sp>
        <p:nvSpPr>
          <p:cNvPr id="18" name="Rectangle 17"/>
          <p:cNvSpPr/>
          <p:nvPr/>
        </p:nvSpPr>
        <p:spPr>
          <a:xfrm>
            <a:off x="1715869" y="5782270"/>
            <a:ext cx="646331" cy="923330"/>
          </a:xfrm>
          <a:prstGeom prst="rect">
            <a:avLst/>
          </a:prstGeom>
          <a:noFill/>
        </p:spPr>
        <p:txBody>
          <a:bodyPr wrap="none">
            <a:spAutoFit/>
          </a:bodyPr>
          <a:lstStyle/>
          <a:p>
            <a:pPr algn="ctr">
              <a:defRPr/>
            </a:pP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a:t>
            </a:r>
          </a:p>
        </p:txBody>
      </p:sp>
      <p:sp>
        <p:nvSpPr>
          <p:cNvPr id="19" name="Rectangle 18"/>
          <p:cNvSpPr/>
          <p:nvPr/>
        </p:nvSpPr>
        <p:spPr>
          <a:xfrm>
            <a:off x="3039323" y="5782270"/>
            <a:ext cx="1685077" cy="923330"/>
          </a:xfrm>
          <a:prstGeom prst="rect">
            <a:avLst/>
          </a:prstGeom>
          <a:noFill/>
        </p:spPr>
        <p:txBody>
          <a:bodyPr wrap="none">
            <a:spAutoFit/>
          </a:bodyPr>
          <a:lstStyle/>
          <a:p>
            <a:pPr algn="ctr">
              <a:defRPr/>
            </a:pP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QRS</a:t>
            </a:r>
          </a:p>
        </p:txBody>
      </p:sp>
      <p:sp>
        <p:nvSpPr>
          <p:cNvPr id="20" name="Rectangle 19"/>
          <p:cNvSpPr/>
          <p:nvPr/>
        </p:nvSpPr>
        <p:spPr>
          <a:xfrm>
            <a:off x="6287869" y="5782270"/>
            <a:ext cx="607860" cy="923330"/>
          </a:xfrm>
          <a:prstGeom prst="rect">
            <a:avLst/>
          </a:prstGeom>
          <a:noFill/>
        </p:spPr>
        <p:txBody>
          <a:bodyPr wrap="none">
            <a:spAutoFit/>
          </a:bodyPr>
          <a:lstStyle/>
          <a:p>
            <a:pPr algn="ctr">
              <a:defRPr/>
            </a:pP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a:t>
            </a:r>
          </a:p>
        </p:txBody>
      </p:sp>
      <p:pic>
        <p:nvPicPr>
          <p:cNvPr id="125972" name="Picture 20" descr="C:\Documents and Settings\Mas Herry\My Documents\Picture3.png"/>
          <p:cNvPicPr>
            <a:picLocks noChangeAspect="1" noChangeArrowheads="1"/>
          </p:cNvPicPr>
          <p:nvPr/>
        </p:nvPicPr>
        <p:blipFill>
          <a:blip r:embed="rId4"/>
          <a:srcRect/>
          <a:stretch>
            <a:fillRect/>
          </a:stretch>
        </p:blipFill>
        <p:spPr bwMode="auto">
          <a:xfrm>
            <a:off x="381000" y="3124200"/>
            <a:ext cx="8472488" cy="2919413"/>
          </a:xfrm>
          <a:prstGeom prst="rect">
            <a:avLst/>
          </a:prstGeom>
          <a:noFill/>
          <a:ln w="9525">
            <a:noFill/>
            <a:miter lim="800000"/>
            <a:headEnd/>
            <a:tailEnd/>
          </a:ln>
        </p:spPr>
      </p:pic>
      <p:pic>
        <p:nvPicPr>
          <p:cNvPr id="41993" name="Picture 2" descr="C:\Documents and Settings\Mas Herry\My Documents\Downloads\KnockingOnDoor.jpg"/>
          <p:cNvPicPr>
            <a:picLocks noChangeAspect="1" noChangeArrowheads="1"/>
          </p:cNvPicPr>
          <p:nvPr/>
        </p:nvPicPr>
        <p:blipFill>
          <a:blip r:embed="rId5"/>
          <a:srcRect/>
          <a:stretch>
            <a:fillRect/>
          </a:stretch>
        </p:blipFill>
        <p:spPr bwMode="auto">
          <a:xfrm>
            <a:off x="1241425" y="1066800"/>
            <a:ext cx="1273175" cy="181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125972"/>
                                        </p:tgtEl>
                                        <p:attrNameLst>
                                          <p:attrName>style.visibility</p:attrName>
                                        </p:attrNameLst>
                                      </p:cBhvr>
                                      <p:to>
                                        <p:strVal val="visible"/>
                                      </p:to>
                                    </p:set>
                                    <p:animEffect transition="in" filter="wipe(left)">
                                      <p:cBhvr>
                                        <p:cTn id="7" dur="5000"/>
                                        <p:tgtEl>
                                          <p:spTgt spid="125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ERI WIDIARSO\Pictures\ecg_normal_sinus_rhythm.gif"/>
          <p:cNvPicPr>
            <a:picLocks noChangeAspect="1" noChangeArrowheads="1"/>
          </p:cNvPicPr>
          <p:nvPr/>
        </p:nvPicPr>
        <p:blipFill>
          <a:blip r:embed="rId2"/>
          <a:srcRect/>
          <a:stretch>
            <a:fillRect/>
          </a:stretch>
        </p:blipFill>
        <p:spPr bwMode="auto">
          <a:xfrm>
            <a:off x="838200" y="76200"/>
            <a:ext cx="7467600" cy="6629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381000"/>
            <a:ext cx="5835252" cy="1200329"/>
          </a:xfrm>
          <a:prstGeom prst="rect">
            <a:avLst/>
          </a:prstGeom>
          <a:noFill/>
        </p:spPr>
        <p:txBody>
          <a:bodyPr wrap="none">
            <a:spAutoFit/>
          </a:bodyPr>
          <a:lstStyle/>
          <a:p>
            <a:pPr algn="ctr">
              <a:defRPr/>
            </a:pPr>
            <a:r>
              <a:rPr lang="en-US"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rPr>
              <a:t>12 LEAD ECG</a:t>
            </a:r>
          </a:p>
        </p:txBody>
      </p:sp>
      <p:sp>
        <p:nvSpPr>
          <p:cNvPr id="8" name="Cloud 7"/>
          <p:cNvSpPr/>
          <p:nvPr/>
        </p:nvSpPr>
        <p:spPr bwMode="auto">
          <a:xfrm>
            <a:off x="685800" y="2133600"/>
            <a:ext cx="4114800" cy="16764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3200" dirty="0">
                <a:latin typeface="Tahoma" pitchFamily="34" charset="0"/>
                <a:hlinkClick r:id="rId2" action="ppaction://hlinksldjump"/>
              </a:rPr>
              <a:t>LEAD</a:t>
            </a:r>
            <a:r>
              <a:rPr lang="en-US" sz="3200" dirty="0">
                <a:latin typeface="Tahoma" pitchFamily="34" charset="0"/>
              </a:rPr>
              <a:t> EKSTRIMITAS</a:t>
            </a:r>
          </a:p>
        </p:txBody>
      </p:sp>
      <p:sp>
        <p:nvSpPr>
          <p:cNvPr id="10" name="Cloud 9"/>
          <p:cNvSpPr/>
          <p:nvPr/>
        </p:nvSpPr>
        <p:spPr bwMode="auto">
          <a:xfrm>
            <a:off x="4419600" y="3733800"/>
            <a:ext cx="4114800" cy="16764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3200" dirty="0">
                <a:latin typeface="Tahoma" pitchFamily="34" charset="0"/>
                <a:hlinkClick r:id="rId3" action="ppaction://hlinksldjump"/>
              </a:rPr>
              <a:t>LEAD</a:t>
            </a:r>
            <a:r>
              <a:rPr lang="en-US" sz="3200" dirty="0">
                <a:latin typeface="Tahoma" pitchFamily="34" charset="0"/>
              </a:rPr>
              <a:t> PRECORDIAL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457200" y="1600200"/>
            <a:ext cx="3733800" cy="2743200"/>
          </a:xfrm>
        </p:spPr>
        <p:txBody>
          <a:bodyPr/>
          <a:lstStyle/>
          <a:p>
            <a:r>
              <a:rPr lang="en-US" sz="3600" smtClean="0"/>
              <a:t>Lead Ektrimitas </a:t>
            </a:r>
          </a:p>
          <a:p>
            <a:pPr lvl="1"/>
            <a:r>
              <a:rPr lang="en-US" sz="3600" smtClean="0"/>
              <a:t>Lead I</a:t>
            </a:r>
          </a:p>
          <a:p>
            <a:pPr lvl="1"/>
            <a:r>
              <a:rPr lang="en-US" sz="3600" smtClean="0"/>
              <a:t>Lead II</a:t>
            </a:r>
          </a:p>
          <a:p>
            <a:pPr lvl="1"/>
            <a:r>
              <a:rPr lang="en-US" sz="3600" smtClean="0"/>
              <a:t>Lead III</a:t>
            </a:r>
          </a:p>
          <a:p>
            <a:pPr lvl="1">
              <a:buFont typeface="Wingdings" pitchFamily="2" charset="2"/>
              <a:buNone/>
            </a:pPr>
            <a:endParaRPr lang="en-US" sz="3600" smtClean="0"/>
          </a:p>
          <a:p>
            <a:endParaRPr lang="en-US" sz="3600" smtClean="0"/>
          </a:p>
          <a:p>
            <a:pPr lvl="1">
              <a:buFont typeface="Wingdings" pitchFamily="2" charset="2"/>
              <a:buNone/>
            </a:pPr>
            <a:endParaRPr lang="en-US" sz="3600" smtClean="0"/>
          </a:p>
        </p:txBody>
      </p:sp>
      <p:sp>
        <p:nvSpPr>
          <p:cNvPr id="6" name="Rectangle 5"/>
          <p:cNvSpPr/>
          <p:nvPr/>
        </p:nvSpPr>
        <p:spPr>
          <a:xfrm>
            <a:off x="457200" y="381000"/>
            <a:ext cx="8229600" cy="1200329"/>
          </a:xfrm>
          <a:prstGeom prst="rect">
            <a:avLst/>
          </a:prstGeom>
          <a:noFill/>
        </p:spPr>
        <p:txBody>
          <a:bodyPr>
            <a:spAutoFit/>
          </a:bodyPr>
          <a:lstStyle/>
          <a:p>
            <a:pPr>
              <a:defRPr/>
            </a:pPr>
            <a:r>
              <a:rPr lang="en-US" sz="36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Merupakan</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manifestasi</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lead yang </a:t>
            </a:r>
            <a:r>
              <a:rPr lang="en-US" sz="36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dipasang</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pada</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ekstrimitas</a:t>
            </a:r>
            <a:endPar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5060" name="Picture 2" descr="D:\Hospital\Nursing\Pelatihan\2009\ECG\20234.jpg">
            <a:hlinkClick r:id="rId2" action="ppaction://hlinksldjump"/>
          </p:cNvPr>
          <p:cNvPicPr>
            <a:picLocks noChangeAspect="1" noChangeArrowheads="1"/>
          </p:cNvPicPr>
          <p:nvPr/>
        </p:nvPicPr>
        <p:blipFill>
          <a:blip r:embed="rId3"/>
          <a:srcRect/>
          <a:stretch>
            <a:fillRect/>
          </a:stretch>
        </p:blipFill>
        <p:spPr bwMode="auto">
          <a:xfrm>
            <a:off x="2057400" y="4191000"/>
            <a:ext cx="4343400" cy="1947863"/>
          </a:xfrm>
          <a:prstGeom prst="rect">
            <a:avLst/>
          </a:prstGeom>
          <a:noFill/>
          <a:ln w="9525">
            <a:noFill/>
            <a:miter lim="800000"/>
            <a:headEnd/>
            <a:tailEnd/>
          </a:ln>
        </p:spPr>
      </p:pic>
      <p:sp>
        <p:nvSpPr>
          <p:cNvPr id="8" name="Rectangle 3"/>
          <p:cNvSpPr txBox="1">
            <a:spLocks noChangeArrowheads="1"/>
          </p:cNvSpPr>
          <p:nvPr/>
        </p:nvSpPr>
        <p:spPr bwMode="auto">
          <a:xfrm>
            <a:off x="4343400" y="2209800"/>
            <a:ext cx="3733800" cy="2133600"/>
          </a:xfrm>
          <a:prstGeom prst="rect">
            <a:avLst/>
          </a:prstGeom>
          <a:noFill/>
          <a:ln w="9525">
            <a:noFill/>
            <a:miter lim="800000"/>
            <a:headEnd/>
            <a:tailEnd/>
          </a:ln>
          <a:effectLst/>
        </p:spPr>
        <p:txBody>
          <a:bodyPr/>
          <a:lstStyle/>
          <a:p>
            <a:pPr marL="742950" lvl="1" indent="-285750" eaLnBrk="0" hangingPunct="0">
              <a:spcBef>
                <a:spcPct val="20000"/>
              </a:spcBef>
              <a:buClr>
                <a:schemeClr val="folHlink"/>
              </a:buClr>
              <a:buSzPct val="65000"/>
              <a:buFont typeface="Wingdings" pitchFamily="2" charset="2"/>
              <a:buChar char="n"/>
              <a:defRPr/>
            </a:pPr>
            <a:r>
              <a:rPr lang="en-US" sz="3600" kern="0" dirty="0" err="1">
                <a:effectLst>
                  <a:outerShdw blurRad="38100" dist="38100" dir="2700000" algn="tl">
                    <a:srgbClr val="000000"/>
                  </a:outerShdw>
                </a:effectLst>
                <a:latin typeface="+mn-lt"/>
              </a:rPr>
              <a:t>aVR</a:t>
            </a:r>
            <a:endParaRPr lang="en-US" sz="3600" kern="0" dirty="0">
              <a:effectLst>
                <a:outerShdw blurRad="38100" dist="38100" dir="2700000" algn="tl">
                  <a:srgbClr val="000000"/>
                </a:outerShdw>
              </a:effectLst>
              <a:latin typeface="+mn-lt"/>
            </a:endParaRPr>
          </a:p>
          <a:p>
            <a:pPr marL="742950" lvl="1" indent="-285750" eaLnBrk="0" hangingPunct="0">
              <a:spcBef>
                <a:spcPct val="20000"/>
              </a:spcBef>
              <a:buClr>
                <a:schemeClr val="folHlink"/>
              </a:buClr>
              <a:buSzPct val="65000"/>
              <a:buFont typeface="Wingdings" pitchFamily="2" charset="2"/>
              <a:buChar char="n"/>
              <a:defRPr/>
            </a:pPr>
            <a:r>
              <a:rPr lang="en-US" sz="3600" kern="0" dirty="0" err="1">
                <a:effectLst>
                  <a:outerShdw blurRad="38100" dist="38100" dir="2700000" algn="tl">
                    <a:srgbClr val="000000"/>
                  </a:outerShdw>
                </a:effectLst>
                <a:latin typeface="+mn-lt"/>
              </a:rPr>
              <a:t>aVL</a:t>
            </a:r>
            <a:endParaRPr lang="en-US" sz="3600" kern="0" dirty="0">
              <a:effectLst>
                <a:outerShdw blurRad="38100" dist="38100" dir="2700000" algn="tl">
                  <a:srgbClr val="000000"/>
                </a:outerShdw>
              </a:effectLst>
              <a:latin typeface="+mn-lt"/>
            </a:endParaRPr>
          </a:p>
          <a:p>
            <a:pPr marL="742950" lvl="1" indent="-285750" eaLnBrk="0" hangingPunct="0">
              <a:spcBef>
                <a:spcPct val="20000"/>
              </a:spcBef>
              <a:buClr>
                <a:schemeClr val="folHlink"/>
              </a:buClr>
              <a:buSzPct val="65000"/>
              <a:buFont typeface="Wingdings" pitchFamily="2" charset="2"/>
              <a:buChar char="n"/>
              <a:defRPr/>
            </a:pPr>
            <a:r>
              <a:rPr lang="en-US" sz="3600" kern="0" dirty="0" err="1">
                <a:effectLst>
                  <a:outerShdw blurRad="38100" dist="38100" dir="2700000" algn="tl">
                    <a:srgbClr val="000000"/>
                  </a:outerShdw>
                </a:effectLst>
                <a:latin typeface="+mn-lt"/>
              </a:rPr>
              <a:t>aVF</a:t>
            </a:r>
            <a:endParaRPr lang="en-US" sz="3600" kern="0" dirty="0">
              <a:effectLst>
                <a:outerShdw blurRad="38100" dist="38100" dir="2700000" algn="tl">
                  <a:srgbClr val="000000"/>
                </a:outerShdw>
              </a:effectLst>
              <a:latin typeface="+mn-lt"/>
            </a:endParaRPr>
          </a:p>
          <a:p>
            <a:pPr marL="342900" indent="-342900" eaLnBrk="0" hangingPunct="0">
              <a:spcBef>
                <a:spcPct val="20000"/>
              </a:spcBef>
              <a:buClr>
                <a:schemeClr val="hlink"/>
              </a:buClr>
              <a:buSzPct val="65000"/>
              <a:buFont typeface="Wingdings" pitchFamily="2" charset="2"/>
              <a:buChar char="n"/>
              <a:defRPr/>
            </a:pPr>
            <a:endParaRPr lang="en-US" sz="3600" kern="0" dirty="0">
              <a:effectLst>
                <a:outerShdw blurRad="38100" dist="38100" dir="2700000" algn="tl">
                  <a:srgbClr val="000000"/>
                </a:outerShdw>
              </a:effectLst>
              <a:latin typeface="+mn-lt"/>
            </a:endParaRPr>
          </a:p>
          <a:p>
            <a:pPr marL="742950" lvl="1" indent="-285750" eaLnBrk="0" hangingPunct="0">
              <a:spcBef>
                <a:spcPct val="20000"/>
              </a:spcBef>
              <a:buClr>
                <a:schemeClr val="folHlink"/>
              </a:buClr>
              <a:buSzPct val="65000"/>
              <a:buFont typeface="Wingdings" pitchFamily="2" charset="2"/>
              <a:buNone/>
              <a:defRPr/>
            </a:pPr>
            <a:endParaRPr lang="en-US" sz="3600" kern="0" dirty="0">
              <a:effectLst>
                <a:outerShdw blurRad="38100" dist="38100" dir="2700000" algn="tl">
                  <a:srgbClr val="000000"/>
                </a:outerShdw>
              </a:effectLst>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609600" y="2286000"/>
            <a:ext cx="3962400" cy="1828800"/>
          </a:xfrm>
          <a:prstGeom prst="rect">
            <a:avLst/>
          </a:prstGeom>
          <a:noFill/>
          <a:ln w="9525">
            <a:noFill/>
            <a:miter lim="800000"/>
            <a:headEnd/>
            <a:tailEnd/>
          </a:ln>
          <a:effectLst/>
        </p:spPr>
        <p:txBody>
          <a:bodyPr/>
          <a:lstStyle/>
          <a:p>
            <a:pPr marL="742950" lvl="1" indent="-285750">
              <a:lnSpc>
                <a:spcPct val="90000"/>
              </a:lnSpc>
              <a:spcBef>
                <a:spcPct val="20000"/>
              </a:spcBef>
              <a:buClr>
                <a:schemeClr val="tx1"/>
              </a:buClr>
              <a:buSzPct val="65000"/>
              <a:buFont typeface="Wingdings" pitchFamily="2" charset="2"/>
              <a:buChar char="n"/>
              <a:defRPr/>
            </a:pPr>
            <a:r>
              <a:rPr lang="en-US" sz="3200" dirty="0">
                <a:effectLst>
                  <a:outerShdw blurRad="38100" dist="38100" dir="2700000" algn="tl">
                    <a:srgbClr val="000000"/>
                  </a:outerShdw>
                </a:effectLst>
                <a:latin typeface="Tahoma" pitchFamily="34" charset="0"/>
              </a:rPr>
              <a:t>LeadV1 </a:t>
            </a:r>
          </a:p>
          <a:p>
            <a:pPr marL="742950" lvl="1" indent="-285750">
              <a:lnSpc>
                <a:spcPct val="90000"/>
              </a:lnSpc>
              <a:spcBef>
                <a:spcPct val="20000"/>
              </a:spcBef>
              <a:buClr>
                <a:schemeClr val="tx1"/>
              </a:buClr>
              <a:buSzPct val="65000"/>
              <a:buFont typeface="Wingdings" pitchFamily="2" charset="2"/>
              <a:buChar char="n"/>
              <a:defRPr/>
            </a:pPr>
            <a:r>
              <a:rPr lang="en-US" sz="3200" dirty="0">
                <a:effectLst>
                  <a:outerShdw blurRad="38100" dist="38100" dir="2700000" algn="tl">
                    <a:srgbClr val="000000"/>
                  </a:outerShdw>
                </a:effectLst>
                <a:latin typeface="Tahoma" pitchFamily="34" charset="0"/>
              </a:rPr>
              <a:t>Lead V2</a:t>
            </a:r>
          </a:p>
          <a:p>
            <a:pPr marL="742950" lvl="1" indent="-285750">
              <a:lnSpc>
                <a:spcPct val="90000"/>
              </a:lnSpc>
              <a:spcBef>
                <a:spcPct val="20000"/>
              </a:spcBef>
              <a:buClr>
                <a:schemeClr val="tx1"/>
              </a:buClr>
              <a:buSzPct val="65000"/>
              <a:buFont typeface="Wingdings" pitchFamily="2" charset="2"/>
              <a:buChar char="n"/>
              <a:defRPr/>
            </a:pPr>
            <a:r>
              <a:rPr lang="en-US" sz="3200" dirty="0">
                <a:effectLst>
                  <a:outerShdw blurRad="38100" dist="38100" dir="2700000" algn="tl">
                    <a:srgbClr val="000000"/>
                  </a:outerShdw>
                </a:effectLst>
                <a:latin typeface="Tahoma" pitchFamily="34" charset="0"/>
              </a:rPr>
              <a:t>Lead V3</a:t>
            </a:r>
          </a:p>
          <a:p>
            <a:pPr marL="742950" lvl="1" indent="-285750">
              <a:lnSpc>
                <a:spcPct val="90000"/>
              </a:lnSpc>
              <a:spcBef>
                <a:spcPct val="20000"/>
              </a:spcBef>
              <a:buClr>
                <a:schemeClr val="tx1"/>
              </a:buClr>
              <a:buSzPct val="65000"/>
              <a:defRPr/>
            </a:pPr>
            <a:endParaRPr lang="en-US" sz="3200" dirty="0">
              <a:effectLst>
                <a:outerShdw blurRad="38100" dist="38100" dir="2700000" algn="tl">
                  <a:srgbClr val="000000"/>
                </a:outerShdw>
              </a:effectLst>
              <a:latin typeface="Tahoma" pitchFamily="34" charset="0"/>
            </a:endParaRPr>
          </a:p>
        </p:txBody>
      </p:sp>
      <p:sp>
        <p:nvSpPr>
          <p:cNvPr id="6" name="Rectangle 5"/>
          <p:cNvSpPr/>
          <p:nvPr/>
        </p:nvSpPr>
        <p:spPr>
          <a:xfrm>
            <a:off x="457200" y="304800"/>
            <a:ext cx="8305800" cy="1754326"/>
          </a:xfrm>
          <a:prstGeom prst="rect">
            <a:avLst/>
          </a:prstGeom>
          <a:noFill/>
        </p:spPr>
        <p:txBody>
          <a:bodyPr>
            <a:spAutoFit/>
          </a:bodyPr>
          <a:lstStyle/>
          <a:p>
            <a:pPr>
              <a:defRPr/>
            </a:pPr>
            <a:r>
              <a:rPr lang="en-US" sz="36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itchFamily="34" charset="0"/>
              </a:rPr>
              <a:t>Merupakan</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itchFamily="34" charset="0"/>
              </a:rPr>
              <a:t> </a:t>
            </a:r>
            <a:r>
              <a:rPr lang="en-US" sz="36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itchFamily="34" charset="0"/>
              </a:rPr>
              <a:t>gambaran</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itchFamily="34" charset="0"/>
              </a:rPr>
              <a:t> </a:t>
            </a:r>
            <a:r>
              <a:rPr lang="en-US" sz="36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itchFamily="34" charset="0"/>
              </a:rPr>
              <a:t>atau</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itchFamily="34" charset="0"/>
              </a:rPr>
              <a:t> </a:t>
            </a:r>
            <a:r>
              <a:rPr lang="en-US" sz="36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itchFamily="34" charset="0"/>
              </a:rPr>
              <a:t>manifestasi</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itchFamily="34" charset="0"/>
              </a:rPr>
              <a:t> </a:t>
            </a:r>
            <a:r>
              <a:rPr lang="en-US" sz="36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itchFamily="34" charset="0"/>
              </a:rPr>
              <a:t>jantung</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itchFamily="34" charset="0"/>
              </a:rPr>
              <a:t> </a:t>
            </a:r>
            <a:r>
              <a:rPr lang="en-US" sz="36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itchFamily="34" charset="0"/>
              </a:rPr>
              <a:t>pada</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itchFamily="34" charset="0"/>
              </a:rPr>
              <a:t> </a:t>
            </a:r>
            <a:r>
              <a:rPr lang="en-US" sz="36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itchFamily="34" charset="0"/>
              </a:rPr>
              <a:t>bidang</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ahoma" pitchFamily="34" charset="0"/>
              </a:rPr>
              <a:t> horizontal. </a:t>
            </a:r>
            <a:endPar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Rectangle 4"/>
          <p:cNvSpPr>
            <a:spLocks noChangeArrowheads="1"/>
          </p:cNvSpPr>
          <p:nvPr/>
        </p:nvSpPr>
        <p:spPr bwMode="auto">
          <a:xfrm>
            <a:off x="4495800" y="1752600"/>
            <a:ext cx="3962400" cy="20574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65000"/>
              <a:buFont typeface="Wingdings" pitchFamily="2" charset="2"/>
              <a:buChar char="n"/>
              <a:defRPr/>
            </a:pPr>
            <a:endParaRPr lang="en-US" sz="3200" dirty="0">
              <a:effectLst>
                <a:outerShdw blurRad="38100" dist="38100" dir="2700000" algn="tl">
                  <a:srgbClr val="000000"/>
                </a:outerShdw>
              </a:effectLst>
              <a:latin typeface="Tahoma" pitchFamily="34" charset="0"/>
            </a:endParaRPr>
          </a:p>
          <a:p>
            <a:pPr marL="742950" lvl="1" indent="-285750">
              <a:lnSpc>
                <a:spcPct val="90000"/>
              </a:lnSpc>
              <a:spcBef>
                <a:spcPct val="20000"/>
              </a:spcBef>
              <a:buClr>
                <a:schemeClr val="tx1"/>
              </a:buClr>
              <a:buSzPct val="65000"/>
              <a:buFont typeface="Wingdings" pitchFamily="2" charset="2"/>
              <a:buChar char="n"/>
              <a:defRPr/>
            </a:pPr>
            <a:r>
              <a:rPr lang="en-US" sz="3200" dirty="0">
                <a:effectLst>
                  <a:outerShdw blurRad="38100" dist="38100" dir="2700000" algn="tl">
                    <a:srgbClr val="000000"/>
                  </a:outerShdw>
                </a:effectLst>
                <a:latin typeface="Tahoma" pitchFamily="34" charset="0"/>
              </a:rPr>
              <a:t>Lead V4</a:t>
            </a:r>
          </a:p>
          <a:p>
            <a:pPr marL="742950" lvl="1" indent="-285750">
              <a:lnSpc>
                <a:spcPct val="90000"/>
              </a:lnSpc>
              <a:spcBef>
                <a:spcPct val="20000"/>
              </a:spcBef>
              <a:buClr>
                <a:schemeClr val="tx1"/>
              </a:buClr>
              <a:buSzPct val="65000"/>
              <a:buFont typeface="Wingdings" pitchFamily="2" charset="2"/>
              <a:buChar char="n"/>
              <a:defRPr/>
            </a:pPr>
            <a:r>
              <a:rPr lang="en-US" sz="3200" dirty="0">
                <a:effectLst>
                  <a:outerShdw blurRad="38100" dist="38100" dir="2700000" algn="tl">
                    <a:srgbClr val="000000"/>
                  </a:outerShdw>
                </a:effectLst>
                <a:latin typeface="Tahoma" pitchFamily="34" charset="0"/>
              </a:rPr>
              <a:t>Lead V5 </a:t>
            </a:r>
          </a:p>
          <a:p>
            <a:pPr marL="742950" lvl="1" indent="-285750">
              <a:lnSpc>
                <a:spcPct val="90000"/>
              </a:lnSpc>
              <a:spcBef>
                <a:spcPct val="20000"/>
              </a:spcBef>
              <a:buClr>
                <a:schemeClr val="tx1"/>
              </a:buClr>
              <a:buSzPct val="65000"/>
              <a:buFont typeface="Wingdings" pitchFamily="2" charset="2"/>
              <a:buChar char="n"/>
              <a:defRPr/>
            </a:pPr>
            <a:r>
              <a:rPr lang="en-US" sz="3200" dirty="0">
                <a:effectLst>
                  <a:outerShdw blurRad="38100" dist="38100" dir="2700000" algn="tl">
                    <a:srgbClr val="000000"/>
                  </a:outerShdw>
                </a:effectLst>
                <a:latin typeface="Tahoma" pitchFamily="34" charset="0"/>
              </a:rPr>
              <a:t>Lead V6</a:t>
            </a:r>
          </a:p>
          <a:p>
            <a:pPr marL="742950" lvl="1" indent="-285750">
              <a:lnSpc>
                <a:spcPct val="90000"/>
              </a:lnSpc>
              <a:spcBef>
                <a:spcPct val="20000"/>
              </a:spcBef>
              <a:buClr>
                <a:schemeClr val="tx1"/>
              </a:buClr>
              <a:buSzPct val="65000"/>
              <a:buFont typeface="Wingdings" pitchFamily="2" charset="2"/>
              <a:buChar char="n"/>
              <a:defRPr/>
            </a:pPr>
            <a:endParaRPr lang="en-US" sz="3200" dirty="0">
              <a:effectLst>
                <a:outerShdw blurRad="38100" dist="38100" dir="2700000" algn="tl">
                  <a:srgbClr val="000000"/>
                </a:outerShdw>
              </a:effectLst>
              <a:latin typeface="Tahoma" pitchFamily="34" charset="0"/>
            </a:endParaRPr>
          </a:p>
        </p:txBody>
      </p:sp>
      <p:pic>
        <p:nvPicPr>
          <p:cNvPr id="46085" name="Picture 2" descr="D:\Hospital\Nursing\Pelatihan\2009\ECG\202341.jpg"/>
          <p:cNvPicPr>
            <a:picLocks noChangeAspect="1" noChangeArrowheads="1"/>
          </p:cNvPicPr>
          <p:nvPr/>
        </p:nvPicPr>
        <p:blipFill>
          <a:blip r:embed="rId2"/>
          <a:srcRect/>
          <a:stretch>
            <a:fillRect/>
          </a:stretch>
        </p:blipFill>
        <p:spPr bwMode="auto">
          <a:xfrm>
            <a:off x="381000" y="4419600"/>
            <a:ext cx="3979863" cy="2038350"/>
          </a:xfrm>
          <a:prstGeom prst="rect">
            <a:avLst/>
          </a:prstGeom>
          <a:noFill/>
          <a:ln w="9525">
            <a:noFill/>
            <a:miter lim="800000"/>
            <a:headEnd/>
            <a:tailEnd/>
          </a:ln>
        </p:spPr>
      </p:pic>
      <p:pic>
        <p:nvPicPr>
          <p:cNvPr id="46086" name="Picture 3" descr="D:\Hospital\Nursing\Pelatihan\2009\ECG\202342.jpg"/>
          <p:cNvPicPr>
            <a:picLocks noChangeAspect="1" noChangeArrowheads="1"/>
          </p:cNvPicPr>
          <p:nvPr/>
        </p:nvPicPr>
        <p:blipFill>
          <a:blip r:embed="rId3"/>
          <a:srcRect/>
          <a:stretch>
            <a:fillRect/>
          </a:stretch>
        </p:blipFill>
        <p:spPr bwMode="auto">
          <a:xfrm>
            <a:off x="4572000" y="4419600"/>
            <a:ext cx="4114800"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457200" y="1143000"/>
            <a:ext cx="8229600" cy="5486400"/>
          </a:xfrm>
        </p:spPr>
        <p:txBody>
          <a:bodyPr/>
          <a:lstStyle/>
          <a:p>
            <a:pPr>
              <a:buFont typeface="Wingdings" pitchFamily="2" charset="2"/>
              <a:buNone/>
            </a:pPr>
            <a:r>
              <a:rPr lang="en-US" smtClean="0"/>
              <a:t>Dua hal yang harus diperhatikan</a:t>
            </a:r>
          </a:p>
          <a:p>
            <a:pPr lvl="1"/>
            <a:r>
              <a:rPr lang="en-US" sz="3200" smtClean="0"/>
              <a:t>Kecepatan laju kertas EKG </a:t>
            </a:r>
          </a:p>
          <a:p>
            <a:pPr lvl="2"/>
            <a:r>
              <a:rPr lang="en-US" sz="3200" smtClean="0"/>
              <a:t>25 mm/detik atau 50 mm/detik. </a:t>
            </a:r>
          </a:p>
          <a:p>
            <a:pPr lvl="1"/>
            <a:r>
              <a:rPr lang="en-US" sz="3200" smtClean="0"/>
              <a:t>Ukuran galvanometer </a:t>
            </a:r>
          </a:p>
          <a:p>
            <a:pPr lvl="2"/>
            <a:r>
              <a:rPr lang="en-US" sz="3200" smtClean="0"/>
              <a:t>0,5 mv, 1 mv, dan 2 mv. </a:t>
            </a:r>
          </a:p>
          <a:p>
            <a:pPr lvl="1"/>
            <a:r>
              <a:rPr lang="en-US" sz="3200" smtClean="0"/>
              <a:t>Kalibrasi </a:t>
            </a:r>
          </a:p>
          <a:p>
            <a:pPr lvl="2"/>
            <a:r>
              <a:rPr lang="en-US" sz="3200" smtClean="0"/>
              <a:t>Dilakukan 2 kali saat sebelum dan sesudah </a:t>
            </a:r>
          </a:p>
          <a:p>
            <a:pPr lvl="2"/>
            <a:r>
              <a:rPr lang="en-US" sz="3200" smtClean="0"/>
              <a:t>Dibuat minimal 3 gelombang </a:t>
            </a:r>
          </a:p>
        </p:txBody>
      </p:sp>
      <p:sp>
        <p:nvSpPr>
          <p:cNvPr id="6" name="Rectangle 5"/>
          <p:cNvSpPr/>
          <p:nvPr/>
        </p:nvSpPr>
        <p:spPr>
          <a:xfrm>
            <a:off x="1" y="304800"/>
            <a:ext cx="9144000" cy="707886"/>
          </a:xfrm>
          <a:prstGeom prst="rect">
            <a:avLst/>
          </a:prstGeom>
          <a:noFill/>
        </p:spPr>
        <p:txBody>
          <a:bodyPr>
            <a:spAutoFit/>
          </a:bodyPr>
          <a:lstStyle/>
          <a:p>
            <a:pPr algn="ctr">
              <a:defRPr/>
            </a:pPr>
            <a:r>
              <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tencil" pitchFamily="82" charset="0"/>
              </a:rPr>
              <a:t>HAL YANG PERLU DIPERHATIKAN</a:t>
            </a:r>
            <a:endPar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ecg-1"/>
          <p:cNvPicPr>
            <a:picLocks noChangeAspect="1" noChangeArrowheads="1"/>
          </p:cNvPicPr>
          <p:nvPr/>
        </p:nvPicPr>
        <p:blipFill>
          <a:blip r:embed="rId2"/>
          <a:srcRect/>
          <a:stretch>
            <a:fillRect/>
          </a:stretch>
        </p:blipFill>
        <p:spPr bwMode="auto">
          <a:xfrm>
            <a:off x="304800" y="304800"/>
            <a:ext cx="8534400" cy="608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7813"/>
            <a:ext cx="8229600" cy="636587"/>
          </a:xfrm>
        </p:spPr>
        <p:txBody>
          <a:bodyPr>
            <a:normAutofit fontScale="90000"/>
          </a:bodyPr>
          <a:lstStyle/>
          <a:p>
            <a:r>
              <a:rPr lang="en-US" sz="4000" smtClean="0">
                <a:latin typeface="Stencil" pitchFamily="82" charset="0"/>
              </a:rPr>
              <a:t>LAPORAN PEMBACAAN ECG</a:t>
            </a:r>
          </a:p>
        </p:txBody>
      </p:sp>
      <p:sp>
        <p:nvSpPr>
          <p:cNvPr id="61443" name="Rectangle 3"/>
          <p:cNvSpPr>
            <a:spLocks noGrp="1" noChangeArrowheads="1"/>
          </p:cNvSpPr>
          <p:nvPr>
            <p:ph idx="1"/>
          </p:nvPr>
        </p:nvSpPr>
        <p:spPr/>
        <p:txBody>
          <a:bodyPr/>
          <a:lstStyle/>
          <a:p>
            <a:pPr marL="609600" indent="-609600">
              <a:lnSpc>
                <a:spcPct val="90000"/>
              </a:lnSpc>
              <a:buFont typeface="Wingdings" pitchFamily="2" charset="2"/>
              <a:buNone/>
            </a:pPr>
            <a:r>
              <a:rPr lang="en-US" smtClean="0"/>
              <a:t>Pembacaan Dasar</a:t>
            </a:r>
          </a:p>
          <a:p>
            <a:pPr marL="609600" indent="-609600">
              <a:lnSpc>
                <a:spcPct val="90000"/>
              </a:lnSpc>
              <a:buFont typeface="Wingdings" pitchFamily="2" charset="2"/>
              <a:buAutoNum type="arabicPeriod"/>
            </a:pPr>
            <a:r>
              <a:rPr lang="en-US" smtClean="0"/>
              <a:t>Frekwensi</a:t>
            </a:r>
          </a:p>
          <a:p>
            <a:pPr marL="609600" indent="-609600">
              <a:lnSpc>
                <a:spcPct val="90000"/>
              </a:lnSpc>
              <a:buFont typeface="Wingdings" pitchFamily="2" charset="2"/>
              <a:buAutoNum type="arabicPeriod"/>
            </a:pPr>
            <a:r>
              <a:rPr lang="en-US" smtClean="0"/>
              <a:t>Irama</a:t>
            </a:r>
          </a:p>
          <a:p>
            <a:pPr marL="609600" indent="-609600">
              <a:lnSpc>
                <a:spcPct val="90000"/>
              </a:lnSpc>
              <a:buFont typeface="Wingdings" pitchFamily="2" charset="2"/>
              <a:buAutoNum type="arabicPeriod"/>
            </a:pPr>
            <a:r>
              <a:rPr lang="en-US" smtClean="0"/>
              <a:t>Posisi</a:t>
            </a:r>
          </a:p>
          <a:p>
            <a:pPr marL="609600" indent="-609600">
              <a:lnSpc>
                <a:spcPct val="90000"/>
              </a:lnSpc>
              <a:buFont typeface="Wingdings" pitchFamily="2" charset="2"/>
              <a:buAutoNum type="arabicPeriod"/>
            </a:pPr>
            <a:r>
              <a:rPr lang="en-US" smtClean="0"/>
              <a:t>Axis</a:t>
            </a:r>
          </a:p>
          <a:p>
            <a:pPr marL="609600" indent="-609600">
              <a:lnSpc>
                <a:spcPct val="90000"/>
              </a:lnSpc>
              <a:buFont typeface="Wingdings" pitchFamily="2" charset="2"/>
              <a:buAutoNum type="arabicPeriod"/>
            </a:pPr>
            <a:r>
              <a:rPr lang="en-US" smtClean="0"/>
              <a:t>Transisi zone</a:t>
            </a:r>
          </a:p>
          <a:p>
            <a:pPr marL="609600" indent="-609600">
              <a:lnSpc>
                <a:spcPct val="90000"/>
              </a:lnSpc>
              <a:buFont typeface="Wingdings" pitchFamily="2" charset="2"/>
              <a:buAutoNum type="arabicPeriod"/>
            </a:pPr>
            <a:r>
              <a:rPr lang="en-US" smtClean="0"/>
              <a:t>Interval PR</a:t>
            </a:r>
          </a:p>
          <a:p>
            <a:pPr marL="609600" indent="-609600">
              <a:lnSpc>
                <a:spcPct val="90000"/>
              </a:lnSpc>
              <a:buFont typeface="Wingdings" pitchFamily="2" charset="2"/>
              <a:buAutoNum type="arabicPeriod"/>
            </a:pPr>
            <a:r>
              <a:rPr lang="en-US" smtClean="0"/>
              <a:t>Interval QT</a:t>
            </a:r>
          </a:p>
        </p:txBody>
      </p:sp>
      <p:pic>
        <p:nvPicPr>
          <p:cNvPr id="61444" name="Picture 4" descr="ecg-1"/>
          <p:cNvPicPr>
            <a:picLocks noChangeAspect="1" noChangeArrowheads="1"/>
          </p:cNvPicPr>
          <p:nvPr/>
        </p:nvPicPr>
        <p:blipFill>
          <a:blip r:embed="rId2"/>
          <a:srcRect/>
          <a:stretch>
            <a:fillRect/>
          </a:stretch>
        </p:blipFill>
        <p:spPr bwMode="auto">
          <a:xfrm>
            <a:off x="4191000" y="2209800"/>
            <a:ext cx="4648200" cy="331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457200" y="2971800"/>
            <a:ext cx="8305800" cy="3505200"/>
          </a:xfrm>
        </p:spPr>
        <p:txBody>
          <a:bodyPr/>
          <a:lstStyle/>
          <a:p>
            <a:pPr>
              <a:lnSpc>
                <a:spcPct val="90000"/>
              </a:lnSpc>
            </a:pPr>
            <a:r>
              <a:rPr lang="en-US" sz="2400" dirty="0" err="1" smtClean="0"/>
              <a:t>Irama</a:t>
            </a:r>
            <a:r>
              <a:rPr lang="en-US" sz="2400" dirty="0" smtClean="0"/>
              <a:t>: Sinus/</a:t>
            </a:r>
            <a:r>
              <a:rPr lang="en-US" sz="2400" dirty="0" err="1" smtClean="0"/>
              <a:t>junctional</a:t>
            </a:r>
            <a:r>
              <a:rPr lang="en-US" sz="2400" dirty="0" smtClean="0"/>
              <a:t>/</a:t>
            </a:r>
            <a:r>
              <a:rPr lang="en-US" sz="2400" dirty="0" err="1" smtClean="0"/>
              <a:t>ventrikuler</a:t>
            </a:r>
            <a:r>
              <a:rPr lang="en-US" sz="2400" dirty="0" smtClean="0"/>
              <a:t>/</a:t>
            </a:r>
            <a:r>
              <a:rPr lang="en-US" sz="2400" dirty="0" err="1" smtClean="0"/>
              <a:t>reguler</a:t>
            </a:r>
            <a:r>
              <a:rPr lang="en-US" sz="2400" dirty="0" smtClean="0"/>
              <a:t>/</a:t>
            </a:r>
            <a:r>
              <a:rPr lang="en-US" sz="2400" dirty="0" err="1" smtClean="0"/>
              <a:t>ireguler</a:t>
            </a:r>
            <a:endParaRPr lang="en-US" sz="2400" dirty="0" smtClean="0"/>
          </a:p>
          <a:p>
            <a:pPr>
              <a:lnSpc>
                <a:spcPct val="90000"/>
              </a:lnSpc>
            </a:pPr>
            <a:r>
              <a:rPr lang="en-US" sz="2400" dirty="0" err="1" smtClean="0"/>
              <a:t>Frekwensi</a:t>
            </a:r>
            <a:r>
              <a:rPr lang="en-US" sz="2400" dirty="0" smtClean="0"/>
              <a:t> : 300/</a:t>
            </a:r>
            <a:r>
              <a:rPr lang="en-US" sz="2400" dirty="0" err="1" smtClean="0"/>
              <a:t>kotak</a:t>
            </a:r>
            <a:r>
              <a:rPr lang="en-US" sz="2400" dirty="0" smtClean="0"/>
              <a:t> </a:t>
            </a:r>
            <a:r>
              <a:rPr lang="en-US" sz="2400" dirty="0" err="1" smtClean="0"/>
              <a:t>besar</a:t>
            </a:r>
            <a:r>
              <a:rPr lang="en-US" sz="2400" dirty="0" smtClean="0"/>
              <a:t> </a:t>
            </a:r>
            <a:r>
              <a:rPr lang="en-US" sz="2400" dirty="0" err="1" smtClean="0"/>
              <a:t>atau</a:t>
            </a:r>
            <a:r>
              <a:rPr lang="en-US" sz="2400" dirty="0" smtClean="0"/>
              <a:t>  1500/</a:t>
            </a:r>
            <a:r>
              <a:rPr lang="en-US" sz="2400" dirty="0" err="1" smtClean="0"/>
              <a:t>kotak</a:t>
            </a:r>
            <a:r>
              <a:rPr lang="en-US" sz="2400" dirty="0" smtClean="0"/>
              <a:t> </a:t>
            </a:r>
            <a:r>
              <a:rPr lang="en-US" sz="2400" dirty="0" err="1" smtClean="0"/>
              <a:t>kecil</a:t>
            </a:r>
            <a:endParaRPr lang="en-US" sz="2400" dirty="0" smtClean="0"/>
          </a:p>
          <a:p>
            <a:pPr>
              <a:lnSpc>
                <a:spcPct val="90000"/>
              </a:lnSpc>
            </a:pPr>
            <a:r>
              <a:rPr lang="en-US" sz="2400" dirty="0" err="1" smtClean="0"/>
              <a:t>Posisi</a:t>
            </a:r>
            <a:r>
              <a:rPr lang="en-US" sz="2400" dirty="0" smtClean="0"/>
              <a:t>: </a:t>
            </a:r>
            <a:r>
              <a:rPr lang="en-US" sz="2400" dirty="0" err="1" smtClean="0"/>
              <a:t>Vertikal</a:t>
            </a:r>
            <a:r>
              <a:rPr lang="en-US" sz="2400" dirty="0" smtClean="0"/>
              <a:t>, Intermediate, </a:t>
            </a:r>
            <a:r>
              <a:rPr lang="en-US" sz="2400" dirty="0" err="1" smtClean="0"/>
              <a:t>Horisontal</a:t>
            </a:r>
            <a:r>
              <a:rPr lang="en-US" sz="2400" dirty="0" smtClean="0"/>
              <a:t>, Semi </a:t>
            </a:r>
            <a:r>
              <a:rPr lang="en-US" sz="2400" dirty="0" err="1" smtClean="0"/>
              <a:t>Vertikal</a:t>
            </a:r>
            <a:r>
              <a:rPr lang="en-US" sz="2400" dirty="0" smtClean="0"/>
              <a:t>, Semi </a:t>
            </a:r>
            <a:r>
              <a:rPr lang="en-US" sz="2400" dirty="0" err="1" smtClean="0"/>
              <a:t>Horisontal</a:t>
            </a:r>
            <a:endParaRPr lang="en-US" sz="2400" dirty="0" smtClean="0"/>
          </a:p>
          <a:p>
            <a:pPr>
              <a:lnSpc>
                <a:spcPct val="90000"/>
              </a:lnSpc>
            </a:pPr>
            <a:r>
              <a:rPr lang="en-US" sz="2400" dirty="0" smtClean="0"/>
              <a:t>Axis: -40</a:t>
            </a:r>
            <a:r>
              <a:rPr lang="en-US" sz="2400" dirty="0" smtClean="0">
                <a:cs typeface="Tahoma" pitchFamily="34" charset="0"/>
              </a:rPr>
              <a:t>°, </a:t>
            </a:r>
            <a:r>
              <a:rPr lang="en-US" sz="2400" dirty="0" smtClean="0"/>
              <a:t>-30</a:t>
            </a:r>
            <a:r>
              <a:rPr lang="en-US" sz="2400" dirty="0" smtClean="0">
                <a:cs typeface="Tahoma" pitchFamily="34" charset="0"/>
              </a:rPr>
              <a:t>°, </a:t>
            </a:r>
            <a:r>
              <a:rPr lang="en-US" sz="2400" dirty="0" smtClean="0"/>
              <a:t>-20</a:t>
            </a:r>
            <a:r>
              <a:rPr lang="en-US" sz="2400" dirty="0" smtClean="0">
                <a:cs typeface="Tahoma" pitchFamily="34" charset="0"/>
              </a:rPr>
              <a:t>°, </a:t>
            </a:r>
            <a:r>
              <a:rPr lang="en-US" sz="2400" dirty="0" smtClean="0"/>
              <a:t>0</a:t>
            </a:r>
            <a:r>
              <a:rPr lang="en-US" sz="2400" dirty="0" smtClean="0">
                <a:cs typeface="Tahoma" pitchFamily="34" charset="0"/>
              </a:rPr>
              <a:t>°, 2</a:t>
            </a:r>
            <a:r>
              <a:rPr lang="en-US" sz="2400" dirty="0" smtClean="0"/>
              <a:t>0</a:t>
            </a:r>
            <a:r>
              <a:rPr lang="en-US" sz="2400" dirty="0" smtClean="0">
                <a:cs typeface="Tahoma" pitchFamily="34" charset="0"/>
              </a:rPr>
              <a:t>°, 3</a:t>
            </a:r>
            <a:r>
              <a:rPr lang="en-US" sz="2400" dirty="0" smtClean="0"/>
              <a:t>0</a:t>
            </a:r>
            <a:r>
              <a:rPr lang="en-US" sz="2400" dirty="0" smtClean="0">
                <a:cs typeface="Tahoma" pitchFamily="34" charset="0"/>
              </a:rPr>
              <a:t>°, </a:t>
            </a:r>
            <a:r>
              <a:rPr lang="en-US" sz="2400" dirty="0" smtClean="0"/>
              <a:t>40</a:t>
            </a:r>
            <a:r>
              <a:rPr lang="en-US" sz="2400" dirty="0" smtClean="0">
                <a:cs typeface="Tahoma" pitchFamily="34" charset="0"/>
              </a:rPr>
              <a:t>°, 60°, 8</a:t>
            </a:r>
            <a:r>
              <a:rPr lang="en-US" sz="2400" dirty="0" smtClean="0"/>
              <a:t>0</a:t>
            </a:r>
            <a:r>
              <a:rPr lang="en-US" sz="2400" dirty="0" smtClean="0">
                <a:cs typeface="Tahoma" pitchFamily="34" charset="0"/>
              </a:rPr>
              <a:t>°, 9</a:t>
            </a:r>
            <a:r>
              <a:rPr lang="en-US" sz="2400" dirty="0" smtClean="0"/>
              <a:t>0</a:t>
            </a:r>
            <a:r>
              <a:rPr lang="en-US" sz="2400" dirty="0" smtClean="0">
                <a:cs typeface="Tahoma" pitchFamily="34" charset="0"/>
              </a:rPr>
              <a:t>°, 10</a:t>
            </a:r>
            <a:r>
              <a:rPr lang="en-US" sz="2400" dirty="0" smtClean="0"/>
              <a:t>0</a:t>
            </a:r>
            <a:r>
              <a:rPr lang="en-US" sz="2400" dirty="0" smtClean="0">
                <a:cs typeface="Tahoma" pitchFamily="34" charset="0"/>
              </a:rPr>
              <a:t>°</a:t>
            </a:r>
          </a:p>
          <a:p>
            <a:pPr>
              <a:lnSpc>
                <a:spcPct val="90000"/>
              </a:lnSpc>
            </a:pPr>
            <a:r>
              <a:rPr lang="en-US" sz="2400" dirty="0" err="1" smtClean="0">
                <a:cs typeface="Tahoma" pitchFamily="34" charset="0"/>
              </a:rPr>
              <a:t>Transisizone</a:t>
            </a:r>
            <a:r>
              <a:rPr lang="en-US" sz="2400" dirty="0" smtClean="0">
                <a:cs typeface="Tahoma" pitchFamily="34" charset="0"/>
              </a:rPr>
              <a:t> </a:t>
            </a:r>
            <a:r>
              <a:rPr lang="en-US" sz="2400" dirty="0" err="1" smtClean="0">
                <a:cs typeface="Tahoma" pitchFamily="34" charset="0"/>
              </a:rPr>
              <a:t>di</a:t>
            </a:r>
            <a:r>
              <a:rPr lang="en-US" sz="2400" dirty="0" smtClean="0">
                <a:cs typeface="Tahoma" pitchFamily="34" charset="0"/>
              </a:rPr>
              <a:t>: normal V3-V4</a:t>
            </a:r>
          </a:p>
          <a:p>
            <a:pPr>
              <a:lnSpc>
                <a:spcPct val="90000"/>
              </a:lnSpc>
            </a:pPr>
            <a:r>
              <a:rPr lang="en-US" sz="2400" dirty="0" smtClean="0">
                <a:cs typeface="Tahoma" pitchFamily="34" charset="0"/>
              </a:rPr>
              <a:t>Interval PR: 0,12-0,22 </a:t>
            </a:r>
            <a:r>
              <a:rPr lang="en-US" sz="2400" dirty="0" err="1" smtClean="0">
                <a:cs typeface="Tahoma" pitchFamily="34" charset="0"/>
              </a:rPr>
              <a:t>detik</a:t>
            </a:r>
            <a:endParaRPr lang="en-US" sz="2400" dirty="0" smtClean="0">
              <a:cs typeface="Tahoma" pitchFamily="34" charset="0"/>
            </a:endParaRPr>
          </a:p>
          <a:p>
            <a:pPr>
              <a:lnSpc>
                <a:spcPct val="90000"/>
              </a:lnSpc>
            </a:pPr>
            <a:r>
              <a:rPr lang="en-US" sz="2400" dirty="0" smtClean="0">
                <a:cs typeface="Tahoma" pitchFamily="34" charset="0"/>
              </a:rPr>
              <a:t>Interval QT: 0,30-0,40 </a:t>
            </a:r>
            <a:r>
              <a:rPr lang="en-US" sz="2400" dirty="0" err="1" smtClean="0">
                <a:cs typeface="Tahoma" pitchFamily="34" charset="0"/>
              </a:rPr>
              <a:t>detik</a:t>
            </a:r>
            <a:endParaRPr lang="en-US" sz="2400" dirty="0" smtClean="0">
              <a:cs typeface="Tahoma" pitchFamily="34" charset="0"/>
            </a:endParaRPr>
          </a:p>
        </p:txBody>
      </p:sp>
      <p:pic>
        <p:nvPicPr>
          <p:cNvPr id="61443" name="Picture 6" descr="Picture1">
            <a:hlinkClick r:id="rId2" action="ppaction://hlinkfile"/>
          </p:cNvPr>
          <p:cNvPicPr>
            <a:picLocks noChangeAspect="1" noChangeArrowheads="1"/>
          </p:cNvPicPr>
          <p:nvPr/>
        </p:nvPicPr>
        <p:blipFill>
          <a:blip r:embed="rId3"/>
          <a:srcRect/>
          <a:stretch>
            <a:fillRect/>
          </a:stretch>
        </p:blipFill>
        <p:spPr bwMode="auto">
          <a:xfrm>
            <a:off x="1905000" y="228600"/>
            <a:ext cx="5334000" cy="245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Mas Herry\My Documents\radial.jpg"/>
          <p:cNvPicPr>
            <a:picLocks noChangeAspect="1" noChangeArrowheads="1"/>
          </p:cNvPicPr>
          <p:nvPr/>
        </p:nvPicPr>
        <p:blipFill>
          <a:blip r:embed="rId2"/>
          <a:srcRect/>
          <a:stretch>
            <a:fillRect/>
          </a:stretch>
        </p:blipFill>
        <p:spPr bwMode="auto">
          <a:xfrm>
            <a:off x="457200" y="1143000"/>
            <a:ext cx="8210550" cy="5486400"/>
          </a:xfrm>
          <a:prstGeom prst="rect">
            <a:avLst/>
          </a:prstGeom>
          <a:noFill/>
          <a:ln w="9525">
            <a:noFill/>
            <a:miter lim="800000"/>
            <a:headEnd/>
            <a:tailEnd/>
          </a:ln>
        </p:spPr>
      </p:pic>
      <p:sp>
        <p:nvSpPr>
          <p:cNvPr id="3" name="Rectangle 2"/>
          <p:cNvSpPr/>
          <p:nvPr/>
        </p:nvSpPr>
        <p:spPr>
          <a:xfrm>
            <a:off x="2209800" y="228600"/>
            <a:ext cx="4793300" cy="923330"/>
          </a:xfrm>
          <a:prstGeom prst="rect">
            <a:avLst/>
          </a:prstGeom>
          <a:noFill/>
        </p:spPr>
        <p:txBody>
          <a:bodyPr wrap="none">
            <a:spAutoFit/>
          </a:bodyPr>
          <a:lstStyle/>
          <a:p>
            <a:pPr algn="ctr">
              <a:defRPr/>
            </a:pP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rPr>
              <a:t>Introduction</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latin typeface="Stencil" pitchFamily="82" charset="0"/>
              </a:rPr>
              <a:t>POSISI</a:t>
            </a:r>
          </a:p>
        </p:txBody>
      </p:sp>
      <p:graphicFrame>
        <p:nvGraphicFramePr>
          <p:cNvPr id="119846" name="Group 38"/>
          <p:cNvGraphicFramePr>
            <a:graphicFrameLocks noGrp="1"/>
          </p:cNvGraphicFramePr>
          <p:nvPr>
            <p:ph type="tbl" idx="1"/>
          </p:nvPr>
        </p:nvGraphicFramePr>
        <p:xfrm>
          <a:off x="685800" y="1295400"/>
          <a:ext cx="7848600" cy="4800501"/>
        </p:xfrm>
        <a:graphic>
          <a:graphicData uri="http://schemas.openxmlformats.org/drawingml/2006/table">
            <a:tbl>
              <a:tblPr/>
              <a:tblGrid>
                <a:gridCol w="1671461"/>
                <a:gridCol w="2034822"/>
                <a:gridCol w="4142317"/>
              </a:tblGrid>
              <a:tr h="68570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err="1" smtClean="0">
                          <a:ln>
                            <a:noFill/>
                          </a:ln>
                          <a:solidFill>
                            <a:schemeClr val="tx1"/>
                          </a:solidFill>
                          <a:effectLst/>
                          <a:latin typeface="Tahoma" pitchFamily="34" charset="0"/>
                        </a:rPr>
                        <a:t>aVL</a:t>
                      </a: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aVF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Posisi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78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800" b="0" i="0" u="none" strike="noStrike" cap="none" normalizeH="0" baseline="0" smtClean="0">
                          <a:ln>
                            <a:noFill/>
                          </a:ln>
                          <a:solidFill>
                            <a:schemeClr val="tx1"/>
                          </a:solidFill>
                          <a:effectLst/>
                          <a:latin typeface="Tahoma"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8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9263"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Intermediate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78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800" b="0" i="0" u="none" strike="noStrike" cap="none" normalizeH="0" baseline="0" smtClean="0">
                          <a:ln>
                            <a:noFill/>
                          </a:ln>
                          <a:solidFill>
                            <a:schemeClr val="tx1"/>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8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9263"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Semi vertikal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78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800" b="0" i="0" u="none" strike="noStrike" cap="none" normalizeH="0" baseline="0" smtClean="0">
                          <a:ln>
                            <a:noFill/>
                          </a:ln>
                          <a:solidFill>
                            <a:schemeClr val="tx1"/>
                          </a:solidFill>
                          <a:effectLst/>
                          <a:latin typeface="Tahoma"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800" b="0" i="0" u="none" strike="noStrike" cap="none" normalizeH="0" baseline="0" smtClean="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9263"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Semi horisontal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78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800" b="0" i="0" u="none" strike="noStrike" cap="none" normalizeH="0" baseline="0" dirty="0" smtClean="0">
                          <a:ln>
                            <a:noFill/>
                          </a:ln>
                          <a:solidFill>
                            <a:schemeClr val="tx1"/>
                          </a:solidFill>
                          <a:effectLst/>
                          <a:latin typeface="Tahoma"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8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9263"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Horisontal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78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800" b="0" i="0" u="none" strike="noStrike" cap="none" normalizeH="0" baseline="0" smtClean="0">
                          <a:ln>
                            <a:noFill/>
                          </a:ln>
                          <a:solidFill>
                            <a:schemeClr val="tx1"/>
                          </a:solidFill>
                          <a:effectLst/>
                          <a:latin typeface="Tahoma"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4800" b="0"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49263"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err="1" smtClean="0">
                          <a:ln>
                            <a:noFill/>
                          </a:ln>
                          <a:solidFill>
                            <a:schemeClr val="tx1"/>
                          </a:solidFill>
                          <a:effectLst/>
                          <a:latin typeface="Tahoma" pitchFamily="34" charset="0"/>
                        </a:rPr>
                        <a:t>Vertikal</a:t>
                      </a: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304800"/>
            <a:ext cx="8229600" cy="762000"/>
          </a:xfrm>
        </p:spPr>
        <p:txBody>
          <a:bodyPr>
            <a:normAutofit fontScale="90000"/>
          </a:bodyPr>
          <a:lstStyle/>
          <a:p>
            <a:r>
              <a:rPr lang="en-US" sz="4800" smtClean="0">
                <a:latin typeface="Stencil" pitchFamily="82" charset="0"/>
              </a:rPr>
              <a:t>AXIS</a:t>
            </a:r>
          </a:p>
        </p:txBody>
      </p:sp>
      <p:graphicFrame>
        <p:nvGraphicFramePr>
          <p:cNvPr id="122213" name="Group 357"/>
          <p:cNvGraphicFramePr>
            <a:graphicFrameLocks noGrp="1"/>
          </p:cNvGraphicFramePr>
          <p:nvPr>
            <p:ph type="tbl" idx="1"/>
          </p:nvPr>
        </p:nvGraphicFramePr>
        <p:xfrm>
          <a:off x="685800" y="990600"/>
          <a:ext cx="8001000" cy="5486400"/>
        </p:xfrm>
        <a:graphic>
          <a:graphicData uri="http://schemas.openxmlformats.org/drawingml/2006/table">
            <a:tbl>
              <a:tblPr/>
              <a:tblGrid>
                <a:gridCol w="1037668"/>
                <a:gridCol w="889000"/>
                <a:gridCol w="2398197"/>
                <a:gridCol w="2378676"/>
                <a:gridCol w="1297459"/>
              </a:tblGrid>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err="1" smtClean="0">
                          <a:ln>
                            <a:noFill/>
                          </a:ln>
                          <a:solidFill>
                            <a:schemeClr val="tx1"/>
                          </a:solidFill>
                          <a:effectLst>
                            <a:outerShdw blurRad="38100" dist="38100" dir="2700000" algn="tl">
                              <a:srgbClr val="000000"/>
                            </a:outerShdw>
                          </a:effectLst>
                          <a:latin typeface="Tahoma" pitchFamily="34" charset="0"/>
                        </a:rPr>
                        <a:t>aVL</a:t>
                      </a:r>
                      <a:endParaRPr kumimoji="0" lang="en-US" sz="24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err="1" smtClean="0">
                          <a:ln>
                            <a:noFill/>
                          </a:ln>
                          <a:solidFill>
                            <a:schemeClr val="tx1"/>
                          </a:solidFill>
                          <a:effectLst/>
                          <a:latin typeface="Tahoma" pitchFamily="34" charset="0"/>
                        </a:rPr>
                        <a:t>aVF</a:t>
                      </a:r>
                      <a:endParaRPr kumimoji="0" lang="en-US" sz="2400" b="1"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Posisi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Lihat Lead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Axis</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Intermediate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Sama tinggi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30</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Lebih tinggi aVF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40</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Lebih tinggi aVL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Vertikal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Lead I =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90</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Lead I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80</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Lead I =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100</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Horisontal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Lead II =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-30</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Lead II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-20</a:t>
                      </a: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Lead II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-40</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Semi vertikal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60</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Tahoma"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smtClean="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Semi horisontal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0</a:t>
                      </a: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Tahoma"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52400"/>
            <a:ext cx="8229600" cy="990600"/>
          </a:xfrm>
        </p:spPr>
        <p:txBody>
          <a:bodyPr/>
          <a:lstStyle/>
          <a:p>
            <a:r>
              <a:rPr lang="en-US" smtClean="0">
                <a:latin typeface="Stencil" pitchFamily="82" charset="0"/>
              </a:rPr>
              <a:t>NILAI normal</a:t>
            </a:r>
          </a:p>
        </p:txBody>
      </p:sp>
      <p:graphicFrame>
        <p:nvGraphicFramePr>
          <p:cNvPr id="124018" name="Group 114"/>
          <p:cNvGraphicFramePr>
            <a:graphicFrameLocks noGrp="1"/>
          </p:cNvGraphicFramePr>
          <p:nvPr>
            <p:ph type="tbl" idx="1"/>
          </p:nvPr>
        </p:nvGraphicFramePr>
        <p:xfrm>
          <a:off x="457200" y="914400"/>
          <a:ext cx="8229600" cy="5608320"/>
        </p:xfrm>
        <a:graphic>
          <a:graphicData uri="http://schemas.openxmlformats.org/drawingml/2006/table">
            <a:tbl>
              <a:tblPr/>
              <a:tblGrid>
                <a:gridCol w="914400"/>
                <a:gridCol w="1600200"/>
                <a:gridCol w="5715000"/>
              </a:tblGrid>
              <a:tr h="499855">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err="1" smtClean="0">
                          <a:ln>
                            <a:noFill/>
                          </a:ln>
                          <a:solidFill>
                            <a:schemeClr val="tx1"/>
                          </a:solidFill>
                          <a:effectLst/>
                          <a:latin typeface="Tahoma" pitchFamily="34" charset="0"/>
                        </a:rPr>
                        <a:t>Gelombang</a:t>
                      </a:r>
                      <a:endParaRPr kumimoji="0" lang="en-US" sz="2800" b="1"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rPr>
                        <a:t>Nilai normal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8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Tinggi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Kurang dari 2,5mv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8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Lebar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0,08-0.10 detik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8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Dalam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Kurang dari 25% gel. 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8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err="1" smtClean="0">
                          <a:ln>
                            <a:noFill/>
                          </a:ln>
                          <a:solidFill>
                            <a:schemeClr val="tx1"/>
                          </a:solidFill>
                          <a:effectLst/>
                          <a:latin typeface="Tahoma" pitchFamily="34" charset="0"/>
                        </a:rPr>
                        <a:t>Lebar</a:t>
                      </a: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Kurang dari 0,04 detik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50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Tinggi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Kurang dari 10 mv di Chest lead Kurang dari 5 mv di limb lead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8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Lebar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0,12 – 0,18 </a:t>
                      </a:r>
                      <a:r>
                        <a:rPr kumimoji="0" lang="en-US" sz="2800" b="0" i="0" u="none" strike="noStrike" cap="none" normalizeH="0" baseline="0" dirty="0" err="1" smtClean="0">
                          <a:ln>
                            <a:noFill/>
                          </a:ln>
                          <a:solidFill>
                            <a:schemeClr val="tx1"/>
                          </a:solidFill>
                          <a:effectLst/>
                          <a:latin typeface="Tahoma" pitchFamily="34" charset="0"/>
                        </a:rPr>
                        <a:t>detik</a:t>
                      </a: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8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PR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Lebar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0,12 – 0,22 detik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8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QT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Lebar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latin typeface="Tahoma" pitchFamily="34" charset="0"/>
                        </a:rPr>
                        <a:t>0,30 – 0,40 </a:t>
                      </a:r>
                      <a:r>
                        <a:rPr kumimoji="0" lang="en-US" sz="2800" b="0" i="0" u="none" strike="noStrike" cap="none" normalizeH="0" baseline="0" dirty="0" err="1" smtClean="0">
                          <a:ln>
                            <a:noFill/>
                          </a:ln>
                          <a:solidFill>
                            <a:schemeClr val="tx1"/>
                          </a:solidFill>
                          <a:effectLst/>
                          <a:latin typeface="Tahoma" pitchFamily="34" charset="0"/>
                        </a:rPr>
                        <a:t>detik</a:t>
                      </a: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8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QRS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err="1" smtClean="0">
                          <a:ln>
                            <a:noFill/>
                          </a:ln>
                          <a:solidFill>
                            <a:schemeClr val="tx1"/>
                          </a:solidFill>
                          <a:effectLst/>
                          <a:latin typeface="Tahoma" pitchFamily="34" charset="0"/>
                        </a:rPr>
                        <a:t>Lebar</a:t>
                      </a: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err="1" smtClean="0">
                          <a:ln>
                            <a:noFill/>
                          </a:ln>
                          <a:solidFill>
                            <a:schemeClr val="tx1"/>
                          </a:solidFill>
                          <a:effectLst/>
                          <a:latin typeface="Tahoma" pitchFamily="34" charset="0"/>
                        </a:rPr>
                        <a:t>Kurang</a:t>
                      </a:r>
                      <a:r>
                        <a:rPr kumimoji="0" lang="en-US" sz="2800" b="0" i="0" u="none" strike="noStrike" cap="none" normalizeH="0" baseline="0" dirty="0" smtClean="0">
                          <a:ln>
                            <a:noFill/>
                          </a:ln>
                          <a:solidFill>
                            <a:schemeClr val="tx1"/>
                          </a:solidFill>
                          <a:effectLst/>
                          <a:latin typeface="Tahoma" pitchFamily="34" charset="0"/>
                        </a:rPr>
                        <a:t> </a:t>
                      </a:r>
                      <a:r>
                        <a:rPr kumimoji="0" lang="en-US" sz="2800" b="0" i="0" u="none" strike="noStrike" cap="none" normalizeH="0" baseline="0" dirty="0" err="1" smtClean="0">
                          <a:ln>
                            <a:noFill/>
                          </a:ln>
                          <a:solidFill>
                            <a:schemeClr val="tx1"/>
                          </a:solidFill>
                          <a:effectLst/>
                          <a:latin typeface="Tahoma" pitchFamily="34" charset="0"/>
                        </a:rPr>
                        <a:t>dari</a:t>
                      </a:r>
                      <a:r>
                        <a:rPr kumimoji="0" lang="en-US" sz="2800" b="0" i="0" u="none" strike="noStrike" cap="none" normalizeH="0" baseline="0" dirty="0" smtClean="0">
                          <a:ln>
                            <a:noFill/>
                          </a:ln>
                          <a:solidFill>
                            <a:schemeClr val="tx1"/>
                          </a:solidFill>
                          <a:effectLst/>
                          <a:latin typeface="Tahoma" pitchFamily="34" charset="0"/>
                        </a:rPr>
                        <a:t> 0,12 </a:t>
                      </a:r>
                      <a:r>
                        <a:rPr kumimoji="0" lang="en-US" sz="2800" b="0" i="0" u="none" strike="noStrike" cap="none" normalizeH="0" baseline="0" dirty="0" err="1" smtClean="0">
                          <a:ln>
                            <a:noFill/>
                          </a:ln>
                          <a:solidFill>
                            <a:schemeClr val="tx1"/>
                          </a:solidFill>
                          <a:effectLst/>
                          <a:latin typeface="Tahoma" pitchFamily="34" charset="0"/>
                        </a:rPr>
                        <a:t>detik</a:t>
                      </a: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143000" y="228600"/>
            <a:ext cx="7108044" cy="6400800"/>
            <a:chOff x="3444851" y="2057400"/>
            <a:chExt cx="5394349" cy="4638675"/>
          </a:xfrm>
        </p:grpSpPr>
        <p:pic>
          <p:nvPicPr>
            <p:cNvPr id="9" name="Picture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flipH="1">
              <a:off x="3444851" y="2057400"/>
              <a:ext cx="5394349" cy="4638675"/>
            </a:xfrm>
            <a:prstGeom prst="rect">
              <a:avLst/>
            </a:prstGeom>
          </p:spPr>
        </p:pic>
        <p:sp>
          <p:nvSpPr>
            <p:cNvPr id="10" name="TextBox 9"/>
            <p:cNvSpPr txBox="1"/>
            <p:nvPr/>
          </p:nvSpPr>
          <p:spPr>
            <a:xfrm>
              <a:off x="6117430" y="3256318"/>
              <a:ext cx="2496385" cy="547889"/>
            </a:xfrm>
            <a:prstGeom prst="rect">
              <a:avLst/>
            </a:prstGeom>
            <a:noFill/>
            <a:scene3d>
              <a:camera prst="orthographicFront">
                <a:rot lat="0" lon="0" rev="0"/>
              </a:camera>
              <a:lightRig rig="threePt" dir="t"/>
            </a:scene3d>
            <a:sp3d/>
          </p:spPr>
          <p:txBody>
            <a:bodyPr wrap="square" rtlCol="0">
              <a:spAutoFit/>
            </a:bodyPr>
            <a:lstStyle/>
            <a:p>
              <a:pPr algn="ctr"/>
              <a:endParaRPr lang="en-US" sz="3600" b="1" dirty="0">
                <a:solidFill>
                  <a:srgbClr val="FF0000"/>
                </a:solidFill>
                <a:latin typeface="Bradley Hand ITC" pitchFamily="66" charset="0"/>
              </a:endParaRPr>
            </a:p>
          </p:txBody>
        </p:sp>
      </p:grpSp>
      <p:pic>
        <p:nvPicPr>
          <p:cNvPr id="3074" name="Picture 2" descr="C:\Users\HERI WIDIARSO\Pictures\mencintai keluarga.jpg"/>
          <p:cNvPicPr>
            <a:picLocks noGrp="1" noChangeAspect="1" noChangeArrowheads="1"/>
          </p:cNvPicPr>
          <p:nvPr>
            <p:ph idx="1"/>
          </p:nvPr>
        </p:nvPicPr>
        <p:blipFill>
          <a:blip r:embed="rId3">
            <a:clrChange>
              <a:clrFrom>
                <a:srgbClr val="FFFFFF"/>
              </a:clrFrom>
              <a:clrTo>
                <a:srgbClr val="FFFFFF">
                  <a:alpha val="0"/>
                </a:srgbClr>
              </a:clrTo>
            </a:clrChange>
          </a:blip>
          <a:srcRect/>
          <a:stretch>
            <a:fillRect/>
          </a:stretch>
        </p:blipFill>
        <p:spPr bwMode="auto">
          <a:xfrm>
            <a:off x="4741718" y="1752599"/>
            <a:ext cx="3259282" cy="3677139"/>
          </a:xfrm>
          <a:prstGeom prst="rect">
            <a:avLst/>
          </a:prstGeom>
          <a:noFill/>
        </p:spPr>
      </p:pic>
      <p:sp>
        <p:nvSpPr>
          <p:cNvPr id="6" name="Rectangle 5"/>
          <p:cNvSpPr/>
          <p:nvPr/>
        </p:nvSpPr>
        <p:spPr>
          <a:xfrm>
            <a:off x="76200" y="6088559"/>
            <a:ext cx="42672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4400" b="1" cap="none" spc="50" dirty="0" smtClean="0">
                <a:ln w="11430"/>
                <a:solidFill>
                  <a:srgbClr val="FFFF00"/>
                </a:solidFill>
                <a:effectLst>
                  <a:outerShdw blurRad="76200" dist="50800" dir="5400000" algn="tl" rotWithShape="0">
                    <a:srgbClr val="000000">
                      <a:alpha val="65000"/>
                    </a:srgbClr>
                  </a:outerShdw>
                </a:effectLst>
                <a:latin typeface="Cooper Black" pitchFamily="18" charset="0"/>
              </a:rPr>
              <a:t>Terima Kasih</a:t>
            </a:r>
            <a:endParaRPr lang="en-US" sz="4400" b="1" cap="none" spc="50" dirty="0">
              <a:ln w="11430"/>
              <a:solidFill>
                <a:srgbClr val="FFFF00"/>
              </a:solidFill>
              <a:effectLst>
                <a:outerShdw blurRad="76200" dist="50800" dir="5400000" algn="tl" rotWithShape="0">
                  <a:srgbClr val="000000">
                    <a:alpha val="65000"/>
                  </a:srgbClr>
                </a:outerShdw>
              </a:effectLst>
              <a:latin typeface="Cooper Black" pitchFamily="18" charset="0"/>
            </a:endParaRPr>
          </a:p>
        </p:txBody>
      </p:sp>
      <p:pic>
        <p:nvPicPr>
          <p:cNvPr id="7" name="design_replace"/>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495799"/>
            <a:ext cx="2261645" cy="19812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81600" y="3048000"/>
            <a:ext cx="3886200" cy="3581400"/>
          </a:xfrm>
          <a:prstGeom prst="rect">
            <a:avLst/>
          </a:prstGeom>
        </p:spPr>
      </p:pic>
      <p:sp>
        <p:nvSpPr>
          <p:cNvPr id="2" name="Title 1"/>
          <p:cNvSpPr>
            <a:spLocks noGrp="1"/>
          </p:cNvSpPr>
          <p:nvPr>
            <p:ph type="title"/>
          </p:nvPr>
        </p:nvSpPr>
        <p:spPr>
          <a:xfrm>
            <a:off x="228600" y="152400"/>
            <a:ext cx="8915400" cy="1600200"/>
          </a:xfrm>
        </p:spPr>
        <p:txBody>
          <a:bodyPr>
            <a:noAutofit/>
          </a:bodyPr>
          <a:lstStyle/>
          <a:p>
            <a:pPr marL="184150"/>
            <a:r>
              <a:rPr lang="id-ID" sz="5800" dirty="0" smtClean="0">
                <a:solidFill>
                  <a:schemeClr val="accent3"/>
                </a:solidFill>
                <a:latin typeface="Cooper Black" pitchFamily="18" charset="0"/>
              </a:rPr>
              <a:t>Pengertian</a:t>
            </a:r>
            <a:r>
              <a:rPr lang="en-US" sz="5800" dirty="0" smtClean="0">
                <a:solidFill>
                  <a:schemeClr val="accent3"/>
                </a:solidFill>
                <a:latin typeface="Cooper Black" pitchFamily="18" charset="0"/>
              </a:rPr>
              <a:t> </a:t>
            </a:r>
            <a:r>
              <a:rPr lang="id-ID" sz="5800" dirty="0" smtClean="0">
                <a:latin typeface="Cooper Black" pitchFamily="18" charset="0"/>
              </a:rPr>
              <a:t>Electrocardigrafi</a:t>
            </a:r>
            <a:endParaRPr lang="en-US" sz="5800" dirty="0">
              <a:latin typeface="Cooper Black" pitchFamily="18" charset="0"/>
            </a:endParaRPr>
          </a:p>
        </p:txBody>
      </p:sp>
      <p:sp>
        <p:nvSpPr>
          <p:cNvPr id="3" name="Content Placeholder 2"/>
          <p:cNvSpPr>
            <a:spLocks noGrp="1"/>
          </p:cNvSpPr>
          <p:nvPr>
            <p:ph idx="1"/>
          </p:nvPr>
        </p:nvSpPr>
        <p:spPr>
          <a:xfrm>
            <a:off x="304800" y="1981200"/>
            <a:ext cx="8610600" cy="4648200"/>
          </a:xfrm>
        </p:spPr>
        <p:txBody>
          <a:bodyPr>
            <a:noAutofit/>
          </a:bodyPr>
          <a:lstStyle/>
          <a:p>
            <a:pPr marL="179388" indent="-114300">
              <a:buNone/>
            </a:pPr>
            <a:r>
              <a:rPr lang="id-ID" sz="3600" b="1" dirty="0" smtClean="0">
                <a:solidFill>
                  <a:schemeClr val="tx1"/>
                </a:solidFill>
              </a:rPr>
              <a:t> ECG adalah grafik yang dibuat oleh sebuah alat electrocardiograp, yang merekam aktivitas </a:t>
            </a:r>
          </a:p>
          <a:p>
            <a:pPr marL="179388" indent="-114300">
              <a:buNone/>
            </a:pPr>
            <a:r>
              <a:rPr lang="id-ID" sz="3600" b="1" dirty="0" smtClean="0"/>
              <a:t> </a:t>
            </a:r>
            <a:r>
              <a:rPr lang="id-ID" sz="3600" b="1" dirty="0" smtClean="0">
                <a:solidFill>
                  <a:schemeClr val="tx1"/>
                </a:solidFill>
              </a:rPr>
              <a:t>kelistrikan jantung </a:t>
            </a:r>
          </a:p>
          <a:p>
            <a:pPr marL="179388" indent="-114300">
              <a:buNone/>
            </a:pPr>
            <a:r>
              <a:rPr lang="id-ID" sz="3600" b="1" dirty="0" smtClean="0">
                <a:solidFill>
                  <a:schemeClr val="tx1"/>
                </a:solidFill>
              </a:rPr>
              <a:t> dalam periode </a:t>
            </a:r>
          </a:p>
          <a:p>
            <a:pPr marL="179388" indent="-114300">
              <a:buNone/>
            </a:pPr>
            <a:r>
              <a:rPr lang="id-ID" sz="3600" b="1" dirty="0" smtClean="0">
                <a:solidFill>
                  <a:schemeClr val="tx1"/>
                </a:solidFill>
              </a:rPr>
              <a:t> waktu tertentu</a:t>
            </a:r>
            <a:endParaRPr lang="en-US" sz="3600" b="1" dirty="0">
              <a:solidFill>
                <a:schemeClr val="tx1"/>
              </a:solidFill>
            </a:endParaRPr>
          </a:p>
        </p:txBody>
      </p:sp>
      <p:pic>
        <p:nvPicPr>
          <p:cNvPr id="6" name="Electric Impulse.mp4">
            <a:hlinkClick r:id="" action="ppaction://media"/>
          </p:cNvPr>
          <p:cNvPicPr>
            <a:picLocks noRot="1" noChangeAspect="1"/>
          </p:cNvPicPr>
          <p:nvPr>
            <a:videoFile r:link="rId1"/>
          </p:nvPr>
        </p:nvPicPr>
        <p:blipFill>
          <a:blip r:embed="rId4"/>
          <a:stretch>
            <a:fillRect/>
          </a:stretch>
        </p:blipFill>
        <p:spPr>
          <a:xfrm>
            <a:off x="5410200" y="3581400"/>
            <a:ext cx="2895600" cy="2362200"/>
          </a:xfrm>
          <a:prstGeom prst="rect">
            <a:avLst/>
          </a:prstGeom>
        </p:spPr>
      </p:pic>
    </p:spTree>
    <p:extLst>
      <p:ext uri="{BB962C8B-B14F-4D97-AF65-F5344CB8AC3E}">
        <p14:creationId xmlns="" xmlns:p14="http://schemas.microsoft.com/office/powerpoint/2010/main" val="233317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100"/>
                                        <p:tgtEl>
                                          <p:spTgt spid="3">
                                            <p:txEl>
                                              <p:pRg st="0" end="0"/>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100"/>
                                        <p:tgtEl>
                                          <p:spTgt spid="3">
                                            <p:txEl>
                                              <p:pRg st="1" end="1"/>
                                            </p:txEl>
                                          </p:spTgt>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100"/>
                                        <p:tgtEl>
                                          <p:spTgt spid="3">
                                            <p:txEl>
                                              <p:pRg st="2" end="2"/>
                                            </p:txEl>
                                          </p:spTgt>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100"/>
                                        <p:tgtEl>
                                          <p:spTgt spid="3">
                                            <p:txEl>
                                              <p:pRg st="3" end="3"/>
                                            </p:txEl>
                                          </p:spTgt>
                                        </p:tgtEl>
                                      </p:cBhvr>
                                    </p:animEffect>
                                  </p:childTnLst>
                                </p:cTn>
                              </p:par>
                            </p:childTnLst>
                          </p:cTn>
                        </p:par>
                        <p:par>
                          <p:cTn id="20" fill="hold">
                            <p:stCondLst>
                              <p:cond delay="1900"/>
                            </p:stCondLst>
                            <p:childTnLst>
                              <p:par>
                                <p:cTn id="21" presetID="1" presetClass="mediacall" presetSubtype="0" fill="hold" nodeType="afterEffect">
                                  <p:stCondLst>
                                    <p:cond delay="0"/>
                                  </p:stCondLst>
                                  <p:childTnLst>
                                    <p:cmd type="call" cmd="playFrom(0.0)">
                                      <p:cBhvr>
                                        <p:cTn id="22" dur="6021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3" fill="hold" display="0">
                  <p:stCondLst>
                    <p:cond delay="indefinite"/>
                  </p:stCondLst>
                  <p:endCondLst>
                    <p:cond evt="onNext" delay="0">
                      <p:tgtEl>
                        <p:sldTgt/>
                      </p:tgtEl>
                    </p:cond>
                    <p:cond evt="onPrev" delay="0">
                      <p:tgtEl>
                        <p:sldTgt/>
                      </p:tgtEl>
                    </p:cond>
                  </p:endCondLst>
                </p:cTn>
                <p:tgtEl>
                  <p:spTgt spid="6"/>
                </p:tgtEl>
              </p:cMediaNode>
            </p:video>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6"/>
                                        </p:tgtEl>
                                      </p:cBhvr>
                                    </p:cmd>
                                  </p:childTnLst>
                                </p:cTn>
                              </p:par>
                            </p:childTnLst>
                          </p:cTn>
                        </p:par>
                      </p:childTnLst>
                    </p:cTn>
                  </p:par>
                </p:childTnLst>
              </p:cTn>
              <p:nextCondLst>
                <p:cond evt="onClick" delay="0">
                  <p:tgtEl>
                    <p:spTgt spid="6"/>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1295400"/>
            <a:ext cx="7696200" cy="5105400"/>
          </a:xfrm>
        </p:spPr>
        <p:txBody>
          <a:bodyPr/>
          <a:lstStyle/>
          <a:p>
            <a:pPr algn="just" eaLnBrk="1" hangingPunct="1">
              <a:spcBef>
                <a:spcPct val="0"/>
              </a:spcBef>
              <a:spcAft>
                <a:spcPts val="2400"/>
              </a:spcAft>
            </a:pPr>
            <a:r>
              <a:rPr lang="id-ID" sz="2400" smtClean="0"/>
              <a:t>Electrocardiogram (ECG atau EKG) merupakan alat diagnose yang digunakan untuk mengukur dan merekam aktivitas listrik jantung yang sangat detail. </a:t>
            </a:r>
            <a:endParaRPr lang="en-US" sz="2400" smtClean="0"/>
          </a:p>
          <a:p>
            <a:pPr algn="just" eaLnBrk="1" hangingPunct="1">
              <a:spcBef>
                <a:spcPct val="0"/>
              </a:spcBef>
              <a:spcAft>
                <a:spcPts val="2400"/>
              </a:spcAft>
            </a:pPr>
            <a:r>
              <a:rPr lang="en-US" sz="2400" smtClean="0"/>
              <a:t>ECG  - a graphical recording of the cardiac cycle produced by an electrocardiograph  (freeDictionary, 2009)</a:t>
            </a:r>
          </a:p>
          <a:p>
            <a:pPr algn="just" eaLnBrk="1" hangingPunct="1">
              <a:spcBef>
                <a:spcPct val="0"/>
              </a:spcBef>
              <a:spcAft>
                <a:spcPts val="2400"/>
              </a:spcAft>
            </a:pPr>
            <a:r>
              <a:rPr lang="en-US" sz="2400" smtClean="0"/>
              <a:t>ECG record / Electrocardiogram is a graphic recording of the electrical activity of the heart, used to evaluate cardiac function and to diagnose arrhythmias and other disorders is used to record the electricity of heart to determine is there any heart problem. (Science Dictionary, 2005)</a:t>
            </a:r>
          </a:p>
          <a:p>
            <a:pPr algn="just" eaLnBrk="1" hangingPunct="1">
              <a:spcBef>
                <a:spcPct val="0"/>
              </a:spcBef>
              <a:spcAft>
                <a:spcPts val="2400"/>
              </a:spcAft>
            </a:pPr>
            <a:endParaRPr lang="en-US" sz="2400" smtClean="0"/>
          </a:p>
        </p:txBody>
      </p:sp>
      <p:pic>
        <p:nvPicPr>
          <p:cNvPr id="4" name="Gerakan jantung.wmv">
            <a:hlinkClick r:id="" action="ppaction://media"/>
          </p:cNvPr>
          <p:cNvPicPr>
            <a:picLocks noRot="1" noChangeAspect="1"/>
          </p:cNvPicPr>
          <p:nvPr>
            <a:videoFile r:link="rId1"/>
          </p:nvPr>
        </p:nvPicPr>
        <p:blipFill>
          <a:blip r:embed="rId3"/>
          <a:srcRect/>
          <a:stretch>
            <a:fillRect/>
          </a:stretch>
        </p:blipFill>
        <p:spPr bwMode="auto">
          <a:xfrm>
            <a:off x="7399338" y="5967413"/>
            <a:ext cx="1058862" cy="814387"/>
          </a:xfrm>
          <a:prstGeom prst="rect">
            <a:avLst/>
          </a:prstGeom>
          <a:noFill/>
          <a:ln w="9525">
            <a:noFill/>
            <a:miter lim="800000"/>
            <a:headEnd/>
            <a:tailEnd/>
          </a:ln>
        </p:spPr>
      </p:pic>
      <p:sp>
        <p:nvSpPr>
          <p:cNvPr id="6" name="Rectangle 5"/>
          <p:cNvSpPr/>
          <p:nvPr/>
        </p:nvSpPr>
        <p:spPr>
          <a:xfrm>
            <a:off x="2057400" y="448270"/>
            <a:ext cx="4984057" cy="923330"/>
          </a:xfrm>
          <a:prstGeom prst="rect">
            <a:avLst/>
          </a:prstGeom>
          <a:noFill/>
        </p:spPr>
        <p:txBody>
          <a:bodyPr wrap="none">
            <a:spAutoFit/>
          </a:bodyPr>
          <a:lstStyle/>
          <a:p>
            <a:pPr algn="ctr">
              <a:defRPr/>
            </a:pP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rPr>
              <a:t>PENDAHULUAN</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nyut jantung dan ECG.mp4">
            <a:hlinkClick r:id="" action="ppaction://media"/>
          </p:cNvPr>
          <p:cNvPicPr>
            <a:picLocks noGrp="1" noRot="1" noChangeAspect="1"/>
          </p:cNvPicPr>
          <p:nvPr>
            <p:ph idx="1"/>
            <a:videoFile r:link="rId1"/>
          </p:nvPr>
        </p:nvPicPr>
        <p:blipFill>
          <a:blip r:embed="rId3"/>
          <a:stretch>
            <a:fillRect/>
          </a:stretch>
        </p:blipFill>
        <p:spPr>
          <a:xfrm>
            <a:off x="1295400" y="1371600"/>
            <a:ext cx="6756400" cy="5067300"/>
          </a:xfrm>
          <a:prstGeom prst="rect">
            <a:avLst/>
          </a:prstGeom>
        </p:spPr>
      </p:pic>
      <p:sp>
        <p:nvSpPr>
          <p:cNvPr id="5" name="Rectangle 4"/>
          <p:cNvSpPr/>
          <p:nvPr/>
        </p:nvSpPr>
        <p:spPr>
          <a:xfrm>
            <a:off x="0" y="30480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Denyut Jantung dan ECG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4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572000"/>
          </a:xfrm>
        </p:spPr>
        <p:txBody>
          <a:bodyPr>
            <a:normAutofit/>
          </a:bodyPr>
          <a:lstStyle/>
          <a:p>
            <a:pPr>
              <a:spcBef>
                <a:spcPts val="0"/>
              </a:spcBef>
              <a:spcAft>
                <a:spcPts val="3600"/>
              </a:spcAft>
              <a:buClr>
                <a:schemeClr val="tx1"/>
              </a:buClr>
              <a:buNone/>
            </a:pPr>
            <a:r>
              <a:rPr lang="id-ID" sz="3600" dirty="0" smtClean="0"/>
              <a:t>                                       : rangsangan listrik yang bisa menimbulkan kontraksi otot jantung</a:t>
            </a:r>
          </a:p>
          <a:p>
            <a:pPr>
              <a:spcBef>
                <a:spcPts val="0"/>
              </a:spcBef>
              <a:spcAft>
                <a:spcPts val="3600"/>
              </a:spcAft>
              <a:buClr>
                <a:schemeClr val="tx1"/>
              </a:buClr>
              <a:buNone/>
            </a:pPr>
            <a:r>
              <a:rPr lang="id-ID" sz="3600" dirty="0" smtClean="0"/>
              <a:t>                                       : merupakan fase istirahat / relaksasi otot jantung setelah berkontraksi</a:t>
            </a:r>
            <a:endParaRPr lang="id-ID" sz="3600" dirty="0"/>
          </a:p>
        </p:txBody>
      </p:sp>
      <p:sp>
        <p:nvSpPr>
          <p:cNvPr id="4" name="Rectangle 3"/>
          <p:cNvSpPr/>
          <p:nvPr/>
        </p:nvSpPr>
        <p:spPr>
          <a:xfrm>
            <a:off x="304800" y="76200"/>
            <a:ext cx="8458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Istilah yang penting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325868" y="1447800"/>
            <a:ext cx="5617732" cy="646331"/>
          </a:xfrm>
          <a:prstGeom prst="rect">
            <a:avLst/>
          </a:prstGeom>
        </p:spPr>
        <p:txBody>
          <a:bodyPr wrap="square">
            <a:spAutoFit/>
          </a:bodyPr>
          <a:lstStyle/>
          <a:p>
            <a:pPr marL="539750" indent="-539750">
              <a:buFont typeface="Wingdings" pitchFamily="2" charset="2"/>
              <a:buChar char="v"/>
            </a:pPr>
            <a:r>
              <a:rPr lang="id-ID" sz="3600" dirty="0" smtClean="0"/>
              <a:t>Depolarisasi jantung</a:t>
            </a:r>
            <a:endParaRPr lang="id-ID" sz="3600" dirty="0"/>
          </a:p>
        </p:txBody>
      </p:sp>
      <p:sp>
        <p:nvSpPr>
          <p:cNvPr id="6" name="Rectangle 5"/>
          <p:cNvSpPr/>
          <p:nvPr/>
        </p:nvSpPr>
        <p:spPr>
          <a:xfrm>
            <a:off x="325868" y="3581400"/>
            <a:ext cx="5617732" cy="646331"/>
          </a:xfrm>
          <a:prstGeom prst="rect">
            <a:avLst/>
          </a:prstGeom>
        </p:spPr>
        <p:txBody>
          <a:bodyPr wrap="square">
            <a:spAutoFit/>
          </a:bodyPr>
          <a:lstStyle/>
          <a:p>
            <a:pPr marL="539750" indent="-539750">
              <a:buFont typeface="Wingdings" pitchFamily="2" charset="2"/>
              <a:buChar char="v"/>
            </a:pPr>
            <a:r>
              <a:rPr lang="id-ID" sz="3600" dirty="0" smtClean="0"/>
              <a:t>Repolarisasi jantung</a:t>
            </a:r>
            <a:endParaRPr lang="id-ID"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Mas Herry\My Documents\Downloads\KnockingOnDoor.jpg"/>
          <p:cNvPicPr>
            <a:picLocks noChangeAspect="1" noChangeArrowheads="1"/>
          </p:cNvPicPr>
          <p:nvPr/>
        </p:nvPicPr>
        <p:blipFill>
          <a:blip r:embed="rId2"/>
          <a:srcRect/>
          <a:stretch>
            <a:fillRect/>
          </a:stretch>
        </p:blipFill>
        <p:spPr bwMode="auto">
          <a:xfrm>
            <a:off x="914400" y="468313"/>
            <a:ext cx="4151313" cy="5932487"/>
          </a:xfrm>
          <a:prstGeom prst="rect">
            <a:avLst/>
          </a:prstGeom>
          <a:noFill/>
          <a:ln w="9525">
            <a:noFill/>
            <a:miter lim="800000"/>
            <a:headEnd/>
            <a:tailEnd/>
          </a:ln>
        </p:spPr>
      </p:pic>
      <p:sp>
        <p:nvSpPr>
          <p:cNvPr id="37891" name="Cloud Callout 7"/>
          <p:cNvSpPr>
            <a:spLocks noChangeArrowheads="1"/>
          </p:cNvSpPr>
          <p:nvPr/>
        </p:nvSpPr>
        <p:spPr bwMode="auto">
          <a:xfrm>
            <a:off x="5791200" y="533400"/>
            <a:ext cx="2971800" cy="1752600"/>
          </a:xfrm>
          <a:prstGeom prst="cloudCallout">
            <a:avLst>
              <a:gd name="adj1" fmla="val -102222"/>
              <a:gd name="adj2" fmla="val 73440"/>
            </a:avLst>
          </a:prstGeom>
          <a:solidFill>
            <a:schemeClr val="accent1"/>
          </a:solidFill>
          <a:ln w="9525" algn="ctr">
            <a:solidFill>
              <a:schemeClr val="tx1"/>
            </a:solidFill>
            <a:round/>
            <a:headEnd/>
            <a:tailEnd/>
          </a:ln>
        </p:spPr>
        <p:txBody>
          <a:bodyPr/>
          <a:lstStyle/>
          <a:p>
            <a:pPr algn="ctr" eaLnBrk="0" hangingPunct="0"/>
            <a:r>
              <a:rPr lang="en-US" sz="2400">
                <a:latin typeface="Tahoma" pitchFamily="34" charset="0"/>
              </a:rPr>
              <a:t>PROSES MENGETUK PINTU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81000"/>
            <a:ext cx="8229600" cy="838200"/>
          </a:xfrm>
        </p:spPr>
        <p:txBody>
          <a:bodyPr/>
          <a:lstStyle/>
          <a:p>
            <a:r>
              <a:rPr lang="en-US" smtClean="0">
                <a:latin typeface="Stencil" pitchFamily="82" charset="0"/>
              </a:rPr>
              <a:t>SISTEM KONDUKTIF JANTUNG</a:t>
            </a:r>
          </a:p>
        </p:txBody>
      </p:sp>
      <p:pic>
        <p:nvPicPr>
          <p:cNvPr id="38915" name="Picture 4" descr="nodes"/>
          <p:cNvPicPr>
            <a:picLocks noChangeAspect="1" noChangeArrowheads="1"/>
          </p:cNvPicPr>
          <p:nvPr/>
        </p:nvPicPr>
        <p:blipFill>
          <a:blip r:embed="rId3"/>
          <a:srcRect/>
          <a:stretch>
            <a:fillRect/>
          </a:stretch>
        </p:blipFill>
        <p:spPr bwMode="auto">
          <a:xfrm>
            <a:off x="1219200" y="1162050"/>
            <a:ext cx="66294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81000"/>
            <a:ext cx="8229600" cy="762000"/>
          </a:xfrm>
        </p:spPr>
        <p:txBody>
          <a:bodyPr/>
          <a:lstStyle/>
          <a:p>
            <a:pPr eaLnBrk="1" hangingPunct="1"/>
            <a:r>
              <a:rPr lang="en-US" sz="4000" smtClean="0">
                <a:latin typeface="Stencil" pitchFamily="82" charset="0"/>
              </a:rPr>
              <a:t>Conductive System of heart</a:t>
            </a:r>
          </a:p>
        </p:txBody>
      </p:sp>
      <p:pic>
        <p:nvPicPr>
          <p:cNvPr id="39939" name="Picture 4" descr="nodes"/>
          <p:cNvPicPr>
            <a:picLocks noChangeAspect="1" noChangeArrowheads="1"/>
          </p:cNvPicPr>
          <p:nvPr/>
        </p:nvPicPr>
        <p:blipFill>
          <a:blip r:embed="rId2"/>
          <a:srcRect/>
          <a:stretch>
            <a:fillRect/>
          </a:stretch>
        </p:blipFill>
        <p:spPr bwMode="auto">
          <a:xfrm>
            <a:off x="2895600" y="1295400"/>
            <a:ext cx="5791200" cy="4876800"/>
          </a:xfrm>
          <a:prstGeom prst="rect">
            <a:avLst/>
          </a:prstGeom>
          <a:noFill/>
          <a:ln w="9525">
            <a:noFill/>
            <a:miter lim="800000"/>
            <a:headEnd/>
            <a:tailEnd/>
          </a:ln>
        </p:spPr>
      </p:pic>
      <p:cxnSp>
        <p:nvCxnSpPr>
          <p:cNvPr id="39940" name="Straight Arrow Connector 7"/>
          <p:cNvCxnSpPr>
            <a:cxnSpLocks noChangeShapeType="1"/>
          </p:cNvCxnSpPr>
          <p:nvPr/>
        </p:nvCxnSpPr>
        <p:spPr bwMode="auto">
          <a:xfrm>
            <a:off x="1905000" y="2590800"/>
            <a:ext cx="2895600" cy="533400"/>
          </a:xfrm>
          <a:prstGeom prst="straightConnector1">
            <a:avLst/>
          </a:prstGeom>
          <a:noFill/>
          <a:ln w="31750" algn="ctr">
            <a:solidFill>
              <a:srgbClr val="FF0000"/>
            </a:solidFill>
            <a:prstDash val="sysDash"/>
            <a:round/>
            <a:headEnd/>
            <a:tailEnd type="arrow" w="med" len="med"/>
          </a:ln>
        </p:spPr>
      </p:cxnSp>
      <p:pic>
        <p:nvPicPr>
          <p:cNvPr id="39941" name="Picture 6" descr="C:\Documents and Settings\Mas Herry\My Documents\Downloads\October 2007 092.jpg"/>
          <p:cNvPicPr>
            <a:picLocks noChangeAspect="1" noChangeArrowheads="1"/>
          </p:cNvPicPr>
          <p:nvPr/>
        </p:nvPicPr>
        <p:blipFill>
          <a:blip r:embed="rId3"/>
          <a:srcRect/>
          <a:stretch>
            <a:fillRect/>
          </a:stretch>
        </p:blipFill>
        <p:spPr bwMode="auto">
          <a:xfrm>
            <a:off x="533400" y="3200400"/>
            <a:ext cx="2114550" cy="2971800"/>
          </a:xfrm>
          <a:prstGeom prst="rect">
            <a:avLst/>
          </a:prstGeom>
          <a:noFill/>
          <a:ln w="9525">
            <a:noFill/>
            <a:miter lim="800000"/>
            <a:headEnd/>
            <a:tailEnd/>
          </a:ln>
        </p:spPr>
      </p:pic>
      <p:cxnSp>
        <p:nvCxnSpPr>
          <p:cNvPr id="39942" name="Straight Arrow Connector 10"/>
          <p:cNvCxnSpPr>
            <a:cxnSpLocks noChangeShapeType="1"/>
          </p:cNvCxnSpPr>
          <p:nvPr/>
        </p:nvCxnSpPr>
        <p:spPr bwMode="auto">
          <a:xfrm flipV="1">
            <a:off x="2570163" y="3962400"/>
            <a:ext cx="2916237" cy="838200"/>
          </a:xfrm>
          <a:prstGeom prst="straightConnector1">
            <a:avLst/>
          </a:prstGeom>
          <a:noFill/>
          <a:ln w="31750" algn="ctr">
            <a:solidFill>
              <a:srgbClr val="C00000"/>
            </a:solidFill>
            <a:prstDash val="sysDash"/>
            <a:round/>
            <a:headEnd/>
            <a:tailEnd type="arrow" w="med" len="med"/>
          </a:ln>
        </p:spPr>
      </p:cxnSp>
      <p:pic>
        <p:nvPicPr>
          <p:cNvPr id="39943" name="Picture 2" descr="C:\Documents and Settings\Mas Herry\My Documents\Downloads\KnockingOnDoor.jpg"/>
          <p:cNvPicPr>
            <a:picLocks noChangeAspect="1" noChangeArrowheads="1"/>
          </p:cNvPicPr>
          <p:nvPr/>
        </p:nvPicPr>
        <p:blipFill>
          <a:blip r:embed="rId4"/>
          <a:srcRect/>
          <a:stretch>
            <a:fillRect/>
          </a:stretch>
        </p:blipFill>
        <p:spPr bwMode="auto">
          <a:xfrm>
            <a:off x="609600" y="1066800"/>
            <a:ext cx="1273175"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521</Words>
  <Application>Microsoft Office PowerPoint</Application>
  <PresentationFormat>On-screen Show (4:3)</PresentationFormat>
  <Paragraphs>162</Paragraphs>
  <Slides>23</Slides>
  <Notes>1</Notes>
  <HiddenSlides>0</HiddenSlides>
  <MMClips>4</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Pengertian Electrocardigrafi</vt:lpstr>
      <vt:lpstr>Slide 4</vt:lpstr>
      <vt:lpstr>Slide 5</vt:lpstr>
      <vt:lpstr>Slide 6</vt:lpstr>
      <vt:lpstr>Slide 7</vt:lpstr>
      <vt:lpstr>SISTEM KONDUKTIF JANTUNG</vt:lpstr>
      <vt:lpstr>Conductive System of heart</vt:lpstr>
      <vt:lpstr>Electric Activity</vt:lpstr>
      <vt:lpstr>Heart Electricity Wave</vt:lpstr>
      <vt:lpstr>Slide 12</vt:lpstr>
      <vt:lpstr>Slide 13</vt:lpstr>
      <vt:lpstr>Slide 14</vt:lpstr>
      <vt:lpstr>Slide 15</vt:lpstr>
      <vt:lpstr>Slide 16</vt:lpstr>
      <vt:lpstr>Slide 17</vt:lpstr>
      <vt:lpstr>LAPORAN PEMBACAAN ECG</vt:lpstr>
      <vt:lpstr>Slide 19</vt:lpstr>
      <vt:lpstr>POSISI</vt:lpstr>
      <vt:lpstr>AXIS</vt:lpstr>
      <vt:lpstr>NILAI normal</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42</cp:revision>
  <dcterms:created xsi:type="dcterms:W3CDTF">2006-08-16T00:00:00Z</dcterms:created>
  <dcterms:modified xsi:type="dcterms:W3CDTF">2015-06-17T05:13:45Z</dcterms:modified>
</cp:coreProperties>
</file>