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1" r:id="rId3"/>
    <p:sldId id="287" r:id="rId4"/>
    <p:sldId id="257" r:id="rId5"/>
    <p:sldId id="298" r:id="rId6"/>
    <p:sldId id="258" r:id="rId7"/>
    <p:sldId id="289" r:id="rId8"/>
    <p:sldId id="302" r:id="rId9"/>
    <p:sldId id="290" r:id="rId10"/>
    <p:sldId id="300" r:id="rId11"/>
    <p:sldId id="304" r:id="rId12"/>
    <p:sldId id="292" r:id="rId13"/>
    <p:sldId id="305" r:id="rId14"/>
    <p:sldId id="303" r:id="rId15"/>
    <p:sldId id="301" r:id="rId16"/>
    <p:sldId id="310" r:id="rId17"/>
    <p:sldId id="306" r:id="rId18"/>
    <p:sldId id="307" r:id="rId19"/>
    <p:sldId id="308" r:id="rId20"/>
    <p:sldId id="309" r:id="rId21"/>
    <p:sldId id="288" r:id="rId22"/>
    <p:sldId id="294" r:id="rId23"/>
    <p:sldId id="295" r:id="rId24"/>
    <p:sldId id="279" r:id="rId25"/>
    <p:sldId id="280" r:id="rId26"/>
    <p:sldId id="313" r:id="rId27"/>
    <p:sldId id="281" r:id="rId28"/>
    <p:sldId id="283" r:id="rId29"/>
    <p:sldId id="284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3B176-8210-455F-B1FC-3A180B588B9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2FDAE15-2242-4DDA-B638-8383B72D8D55}">
      <dgm:prSet phldrT="[Text]" custT="1"/>
      <dgm:spPr/>
      <dgm:t>
        <a:bodyPr/>
        <a:lstStyle/>
        <a:p>
          <a:r>
            <a:rPr lang="id-ID" sz="4000" dirty="0" smtClean="0"/>
            <a:t>Tanpa Alat</a:t>
          </a:r>
          <a:endParaRPr lang="id-ID" sz="4000" dirty="0"/>
        </a:p>
      </dgm:t>
    </dgm:pt>
    <dgm:pt modelId="{6AED4AED-D94F-46DF-B374-5D9535692255}" type="parTrans" cxnId="{4EE5D867-949F-4101-AA4E-8B8C5A191661}">
      <dgm:prSet/>
      <dgm:spPr/>
      <dgm:t>
        <a:bodyPr/>
        <a:lstStyle/>
        <a:p>
          <a:endParaRPr lang="id-ID"/>
        </a:p>
      </dgm:t>
    </dgm:pt>
    <dgm:pt modelId="{65C5C1EF-163D-485F-BA90-E12551FFEB4B}" type="sibTrans" cxnId="{4EE5D867-949F-4101-AA4E-8B8C5A191661}">
      <dgm:prSet/>
      <dgm:spPr/>
      <dgm:t>
        <a:bodyPr/>
        <a:lstStyle/>
        <a:p>
          <a:endParaRPr lang="id-ID"/>
        </a:p>
      </dgm:t>
    </dgm:pt>
    <dgm:pt modelId="{BB56C85C-E32F-4E53-8BA1-7ACCFEEF0799}">
      <dgm:prSet phldrT="[Text]" custT="1"/>
      <dgm:spPr/>
      <dgm:t>
        <a:bodyPr/>
        <a:lstStyle/>
        <a:p>
          <a:r>
            <a:rPr lang="id-ID" sz="2400" dirty="0" smtClean="0"/>
            <a:t>Headtilt Chin Lift </a:t>
          </a:r>
          <a:endParaRPr lang="id-ID" sz="2400" dirty="0"/>
        </a:p>
      </dgm:t>
    </dgm:pt>
    <dgm:pt modelId="{E96F2EB5-C83A-4ACB-A62E-2B14842DA1A5}" type="parTrans" cxnId="{60F1205F-E66E-42EA-A7F9-F60F445EAB99}">
      <dgm:prSet/>
      <dgm:spPr/>
      <dgm:t>
        <a:bodyPr/>
        <a:lstStyle/>
        <a:p>
          <a:endParaRPr lang="id-ID"/>
        </a:p>
      </dgm:t>
    </dgm:pt>
    <dgm:pt modelId="{2F8EF1B8-395B-46AA-B515-080A71C31CA3}" type="sibTrans" cxnId="{60F1205F-E66E-42EA-A7F9-F60F445EAB99}">
      <dgm:prSet/>
      <dgm:spPr/>
      <dgm:t>
        <a:bodyPr/>
        <a:lstStyle/>
        <a:p>
          <a:endParaRPr lang="id-ID"/>
        </a:p>
      </dgm:t>
    </dgm:pt>
    <dgm:pt modelId="{7C6C7221-BA74-48BE-951D-77A37E1210F7}">
      <dgm:prSet phldrT="[Text]" custT="1"/>
      <dgm:spPr/>
      <dgm:t>
        <a:bodyPr/>
        <a:lstStyle/>
        <a:p>
          <a:r>
            <a:rPr lang="id-ID" sz="2400" dirty="0" smtClean="0"/>
            <a:t>Jaw trust</a:t>
          </a:r>
          <a:endParaRPr lang="id-ID" sz="2400" dirty="0"/>
        </a:p>
      </dgm:t>
    </dgm:pt>
    <dgm:pt modelId="{D978D306-3765-4A26-8E39-DB58E0F41D85}" type="parTrans" cxnId="{14AFFF9A-A967-4E03-A5BF-F41F7953938D}">
      <dgm:prSet/>
      <dgm:spPr/>
      <dgm:t>
        <a:bodyPr/>
        <a:lstStyle/>
        <a:p>
          <a:endParaRPr lang="id-ID"/>
        </a:p>
      </dgm:t>
    </dgm:pt>
    <dgm:pt modelId="{5A222860-2918-4154-A3A2-E59684CFEC42}" type="sibTrans" cxnId="{14AFFF9A-A967-4E03-A5BF-F41F7953938D}">
      <dgm:prSet/>
      <dgm:spPr/>
      <dgm:t>
        <a:bodyPr/>
        <a:lstStyle/>
        <a:p>
          <a:endParaRPr lang="id-ID"/>
        </a:p>
      </dgm:t>
    </dgm:pt>
    <dgm:pt modelId="{38E9D5C5-19D3-4EE1-ACA3-569E4D69DE40}">
      <dgm:prSet phldrT="[Text]" custT="1"/>
      <dgm:spPr/>
      <dgm:t>
        <a:bodyPr/>
        <a:lstStyle/>
        <a:p>
          <a:r>
            <a:rPr lang="id-ID" sz="4000" dirty="0" smtClean="0"/>
            <a:t>Dengan Alat</a:t>
          </a:r>
          <a:endParaRPr lang="id-ID" sz="4000" dirty="0"/>
        </a:p>
      </dgm:t>
    </dgm:pt>
    <dgm:pt modelId="{CE76B1C9-5242-45D6-A867-72E538206EE4}" type="parTrans" cxnId="{8F823419-69ED-45E4-ADB1-8318A7723127}">
      <dgm:prSet/>
      <dgm:spPr/>
      <dgm:t>
        <a:bodyPr/>
        <a:lstStyle/>
        <a:p>
          <a:endParaRPr lang="id-ID"/>
        </a:p>
      </dgm:t>
    </dgm:pt>
    <dgm:pt modelId="{F30A24C0-C3F7-4418-A496-0BE85BEC36F6}" type="sibTrans" cxnId="{8F823419-69ED-45E4-ADB1-8318A7723127}">
      <dgm:prSet/>
      <dgm:spPr/>
      <dgm:t>
        <a:bodyPr/>
        <a:lstStyle/>
        <a:p>
          <a:endParaRPr lang="id-ID"/>
        </a:p>
      </dgm:t>
    </dgm:pt>
    <dgm:pt modelId="{FCAE80A2-D321-421D-83EB-212273843493}">
      <dgm:prSet phldrT="[Text]" custT="1"/>
      <dgm:spPr/>
      <dgm:t>
        <a:bodyPr/>
        <a:lstStyle/>
        <a:p>
          <a:r>
            <a:rPr lang="en-US" sz="2400" dirty="0" smtClean="0">
              <a:latin typeface="Tahoma" pitchFamily="34" charset="0"/>
            </a:rPr>
            <a:t>Oro  pharyngeal  airway</a:t>
          </a:r>
        </a:p>
      </dgm:t>
    </dgm:pt>
    <dgm:pt modelId="{6307794B-130B-47CF-A006-5743D8E6E591}" type="parTrans" cxnId="{F64BDF9C-9C71-4BA1-915B-BB59576A1C55}">
      <dgm:prSet/>
      <dgm:spPr/>
      <dgm:t>
        <a:bodyPr/>
        <a:lstStyle/>
        <a:p>
          <a:endParaRPr lang="id-ID"/>
        </a:p>
      </dgm:t>
    </dgm:pt>
    <dgm:pt modelId="{529A3169-DEAA-4542-B4B6-9F6D53DA1DD3}" type="sibTrans" cxnId="{F64BDF9C-9C71-4BA1-915B-BB59576A1C55}">
      <dgm:prSet/>
      <dgm:spPr/>
      <dgm:t>
        <a:bodyPr/>
        <a:lstStyle/>
        <a:p>
          <a:endParaRPr lang="id-ID"/>
        </a:p>
      </dgm:t>
    </dgm:pt>
    <dgm:pt modelId="{B492E75E-9B00-45EF-A9F8-111017BD350F}">
      <dgm:prSet phldrT="[Text]" custT="1"/>
      <dgm:spPr/>
      <dgm:t>
        <a:bodyPr/>
        <a:lstStyle/>
        <a:p>
          <a:r>
            <a:rPr lang="en-US" sz="2400" dirty="0" err="1" smtClean="0">
              <a:latin typeface="Tahoma" pitchFamily="34" charset="0"/>
            </a:rPr>
            <a:t>Naso</a:t>
          </a:r>
          <a:r>
            <a:rPr lang="en-US" sz="2400" dirty="0" smtClean="0">
              <a:latin typeface="Tahoma" pitchFamily="34" charset="0"/>
            </a:rPr>
            <a:t>  pharyngeal  </a:t>
          </a:r>
          <a:r>
            <a:rPr lang="en-US" sz="2400" dirty="0" err="1" smtClean="0">
              <a:latin typeface="Tahoma" pitchFamily="34" charset="0"/>
            </a:rPr>
            <a:t>airw</a:t>
          </a:r>
          <a:r>
            <a:rPr lang="id-ID" sz="2400" dirty="0" smtClean="0">
              <a:latin typeface="Tahoma" pitchFamily="34" charset="0"/>
            </a:rPr>
            <a:t>ay</a:t>
          </a:r>
          <a:endParaRPr lang="id-ID" sz="2400" dirty="0"/>
        </a:p>
      </dgm:t>
    </dgm:pt>
    <dgm:pt modelId="{F859569F-D258-41ED-8489-A42E0C0E8A5C}" type="parTrans" cxnId="{1FACA773-711C-41D3-B3BD-0AB4C93524AC}">
      <dgm:prSet/>
      <dgm:spPr/>
      <dgm:t>
        <a:bodyPr/>
        <a:lstStyle/>
        <a:p>
          <a:endParaRPr lang="id-ID"/>
        </a:p>
      </dgm:t>
    </dgm:pt>
    <dgm:pt modelId="{38682B57-A008-4371-B587-B3585361AA1C}" type="sibTrans" cxnId="{1FACA773-711C-41D3-B3BD-0AB4C93524AC}">
      <dgm:prSet/>
      <dgm:spPr/>
      <dgm:t>
        <a:bodyPr/>
        <a:lstStyle/>
        <a:p>
          <a:endParaRPr lang="id-ID"/>
        </a:p>
      </dgm:t>
    </dgm:pt>
    <dgm:pt modelId="{81638D3C-E4B3-4757-8AF9-DB818FA56A9A}">
      <dgm:prSet phldrT="[Text]" custT="1"/>
      <dgm:spPr/>
      <dgm:t>
        <a:bodyPr/>
        <a:lstStyle/>
        <a:p>
          <a:r>
            <a:rPr lang="id-ID" sz="4000" dirty="0" smtClean="0"/>
            <a:t>Airway Definitif</a:t>
          </a:r>
          <a:endParaRPr lang="id-ID" sz="4000" dirty="0"/>
        </a:p>
      </dgm:t>
    </dgm:pt>
    <dgm:pt modelId="{E3E84462-25BB-495B-A578-0EB5B5B1A839}" type="parTrans" cxnId="{B69D709B-2913-4C51-A17B-933F2AEF9DDE}">
      <dgm:prSet/>
      <dgm:spPr/>
      <dgm:t>
        <a:bodyPr/>
        <a:lstStyle/>
        <a:p>
          <a:endParaRPr lang="id-ID"/>
        </a:p>
      </dgm:t>
    </dgm:pt>
    <dgm:pt modelId="{332009C0-32ED-41CE-A185-54387B3F5A52}" type="sibTrans" cxnId="{B69D709B-2913-4C51-A17B-933F2AEF9DDE}">
      <dgm:prSet/>
      <dgm:spPr/>
      <dgm:t>
        <a:bodyPr/>
        <a:lstStyle/>
        <a:p>
          <a:endParaRPr lang="id-ID"/>
        </a:p>
      </dgm:t>
    </dgm:pt>
    <dgm:pt modelId="{B24B4605-6257-40A2-85BF-6BD96CCE1207}">
      <dgm:prSet phldrT="[Text]" custT="1"/>
      <dgm:spPr/>
      <dgm:t>
        <a:bodyPr/>
        <a:lstStyle/>
        <a:p>
          <a:r>
            <a:rPr lang="id-ID" sz="2400" dirty="0" smtClean="0"/>
            <a:t>Orotracheal airway</a:t>
          </a:r>
        </a:p>
        <a:p>
          <a:r>
            <a:rPr lang="id-ID" sz="2400" dirty="0" smtClean="0"/>
            <a:t>Nasotracheala airway</a:t>
          </a:r>
          <a:endParaRPr lang="id-ID" sz="2400" dirty="0"/>
        </a:p>
      </dgm:t>
    </dgm:pt>
    <dgm:pt modelId="{825DC42E-F51F-4145-A93D-D0577660A251}" type="parTrans" cxnId="{0B741935-3587-4097-A17F-AA8D5FCC3802}">
      <dgm:prSet/>
      <dgm:spPr/>
      <dgm:t>
        <a:bodyPr/>
        <a:lstStyle/>
        <a:p>
          <a:endParaRPr lang="id-ID"/>
        </a:p>
      </dgm:t>
    </dgm:pt>
    <dgm:pt modelId="{E0FDF12B-E7AF-4550-8ECB-96ED1FDB9818}" type="sibTrans" cxnId="{0B741935-3587-4097-A17F-AA8D5FCC3802}">
      <dgm:prSet/>
      <dgm:spPr/>
      <dgm:t>
        <a:bodyPr/>
        <a:lstStyle/>
        <a:p>
          <a:endParaRPr lang="id-ID"/>
        </a:p>
      </dgm:t>
    </dgm:pt>
    <dgm:pt modelId="{23C9B44A-51D9-49A7-B89E-8B4A5C4C13FA}">
      <dgm:prSet phldrT="[Text]" custT="1"/>
      <dgm:spPr/>
      <dgm:t>
        <a:bodyPr/>
        <a:lstStyle/>
        <a:p>
          <a:r>
            <a:rPr lang="id-ID" sz="2400" dirty="0" smtClean="0"/>
            <a:t>Surgical Airway: tracheostomy</a:t>
          </a:r>
          <a:endParaRPr lang="id-ID" sz="2400" dirty="0"/>
        </a:p>
      </dgm:t>
    </dgm:pt>
    <dgm:pt modelId="{F49AC442-5969-4E9F-91F5-440411405422}" type="parTrans" cxnId="{7B5F1718-1D5A-4AC9-A291-8196FB0B1C12}">
      <dgm:prSet/>
      <dgm:spPr/>
      <dgm:t>
        <a:bodyPr/>
        <a:lstStyle/>
        <a:p>
          <a:endParaRPr lang="id-ID"/>
        </a:p>
      </dgm:t>
    </dgm:pt>
    <dgm:pt modelId="{D30BA212-0802-4430-8363-6F9DC15AC932}" type="sibTrans" cxnId="{7B5F1718-1D5A-4AC9-A291-8196FB0B1C12}">
      <dgm:prSet/>
      <dgm:spPr/>
      <dgm:t>
        <a:bodyPr/>
        <a:lstStyle/>
        <a:p>
          <a:endParaRPr lang="id-ID"/>
        </a:p>
      </dgm:t>
    </dgm:pt>
    <dgm:pt modelId="{B22AB995-3FD1-44A2-858D-065F5E809519}" type="pres">
      <dgm:prSet presAssocID="{9463B176-8210-455F-B1FC-3A180B588B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D974384-B7FE-413B-81A3-DCCE8EBA67F4}" type="pres">
      <dgm:prSet presAssocID="{81638D3C-E4B3-4757-8AF9-DB818FA56A9A}" presName="boxAndChildren" presStyleCnt="0"/>
      <dgm:spPr/>
    </dgm:pt>
    <dgm:pt modelId="{14E98DCF-7380-4B91-9D8E-C74B32740D1E}" type="pres">
      <dgm:prSet presAssocID="{81638D3C-E4B3-4757-8AF9-DB818FA56A9A}" presName="parentTextBox" presStyleLbl="node1" presStyleIdx="0" presStyleCnt="3"/>
      <dgm:spPr/>
      <dgm:t>
        <a:bodyPr/>
        <a:lstStyle/>
        <a:p>
          <a:endParaRPr lang="id-ID"/>
        </a:p>
      </dgm:t>
    </dgm:pt>
    <dgm:pt modelId="{0D4E1C18-4C21-47F9-841E-166097E2D262}" type="pres">
      <dgm:prSet presAssocID="{81638D3C-E4B3-4757-8AF9-DB818FA56A9A}" presName="entireBox" presStyleLbl="node1" presStyleIdx="0" presStyleCnt="3" custScaleY="139876"/>
      <dgm:spPr/>
      <dgm:t>
        <a:bodyPr/>
        <a:lstStyle/>
        <a:p>
          <a:endParaRPr lang="id-ID"/>
        </a:p>
      </dgm:t>
    </dgm:pt>
    <dgm:pt modelId="{ABF8B802-4D9F-4A1B-963C-799D1D469E66}" type="pres">
      <dgm:prSet presAssocID="{81638D3C-E4B3-4757-8AF9-DB818FA56A9A}" presName="descendantBox" presStyleCnt="0"/>
      <dgm:spPr/>
    </dgm:pt>
    <dgm:pt modelId="{42CDF0B0-E158-4C78-8BA6-BED493284ACC}" type="pres">
      <dgm:prSet presAssocID="{B24B4605-6257-40A2-85BF-6BD96CCE1207}" presName="childTextBox" presStyleLbl="fgAccFollowNode1" presStyleIdx="0" presStyleCnt="6" custScaleY="140697" custLinFactNeighborY="276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19C6CC-7B49-4446-83E8-DADD3B4071FF}" type="pres">
      <dgm:prSet presAssocID="{23C9B44A-51D9-49A7-B89E-8B4A5C4C13FA}" presName="childTextBox" presStyleLbl="fgAccFollowNode1" presStyleIdx="1" presStyleCnt="6" custScaleY="140697" custLinFactNeighborY="276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DCC900-C785-4A8B-8929-57175F36AB33}" type="pres">
      <dgm:prSet presAssocID="{F30A24C0-C3F7-4418-A496-0BE85BEC36F6}" presName="sp" presStyleCnt="0"/>
      <dgm:spPr/>
    </dgm:pt>
    <dgm:pt modelId="{2D4FA8FE-5213-4819-8BB1-CB04263EF1CF}" type="pres">
      <dgm:prSet presAssocID="{38E9D5C5-19D3-4EE1-ACA3-569E4D69DE40}" presName="arrowAndChildren" presStyleCnt="0"/>
      <dgm:spPr/>
    </dgm:pt>
    <dgm:pt modelId="{18DCDDF1-3F3E-4355-9487-B11DAB8B48EC}" type="pres">
      <dgm:prSet presAssocID="{38E9D5C5-19D3-4EE1-ACA3-569E4D69DE40}" presName="parentTextArrow" presStyleLbl="node1" presStyleIdx="0" presStyleCnt="3"/>
      <dgm:spPr/>
      <dgm:t>
        <a:bodyPr/>
        <a:lstStyle/>
        <a:p>
          <a:endParaRPr lang="id-ID"/>
        </a:p>
      </dgm:t>
    </dgm:pt>
    <dgm:pt modelId="{91CF3FDF-5058-48EA-B0A5-55B3C668CD08}" type="pres">
      <dgm:prSet presAssocID="{38E9D5C5-19D3-4EE1-ACA3-569E4D69DE40}" presName="arrow" presStyleLbl="node1" presStyleIdx="1" presStyleCnt="3"/>
      <dgm:spPr/>
      <dgm:t>
        <a:bodyPr/>
        <a:lstStyle/>
        <a:p>
          <a:endParaRPr lang="id-ID"/>
        </a:p>
      </dgm:t>
    </dgm:pt>
    <dgm:pt modelId="{FE3288C4-5F5B-47CB-A7B9-4E6F2B1C58AB}" type="pres">
      <dgm:prSet presAssocID="{38E9D5C5-19D3-4EE1-ACA3-569E4D69DE40}" presName="descendantArrow" presStyleCnt="0"/>
      <dgm:spPr/>
    </dgm:pt>
    <dgm:pt modelId="{CE1C5809-7861-42E3-A73D-A14232CBD959}" type="pres">
      <dgm:prSet presAssocID="{FCAE80A2-D321-421D-83EB-212273843493}" presName="childTextArrow" presStyleLbl="fgAccFollowNode1" presStyleIdx="2" presStyleCnt="6" custLinFactNeighborY="37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D3C59E-147D-4256-A590-C5455C589624}" type="pres">
      <dgm:prSet presAssocID="{B492E75E-9B00-45EF-A9F8-111017BD350F}" presName="childTextArrow" presStyleLbl="fgAccFollowNode1" presStyleIdx="3" presStyleCnt="6" custLinFactNeighborY="37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5D1212-41E9-46AA-AC1A-D3438C954781}" type="pres">
      <dgm:prSet presAssocID="{65C5C1EF-163D-485F-BA90-E12551FFEB4B}" presName="sp" presStyleCnt="0"/>
      <dgm:spPr/>
    </dgm:pt>
    <dgm:pt modelId="{A15A2D95-3EDE-47FE-BCFB-EAC70B0D608F}" type="pres">
      <dgm:prSet presAssocID="{62FDAE15-2242-4DDA-B638-8383B72D8D55}" presName="arrowAndChildren" presStyleCnt="0"/>
      <dgm:spPr/>
    </dgm:pt>
    <dgm:pt modelId="{EE1D9BAB-210D-4540-8F9A-C111EC42F70B}" type="pres">
      <dgm:prSet presAssocID="{62FDAE15-2242-4DDA-B638-8383B72D8D55}" presName="parentTextArrow" presStyleLbl="node1" presStyleIdx="1" presStyleCnt="3"/>
      <dgm:spPr/>
      <dgm:t>
        <a:bodyPr/>
        <a:lstStyle/>
        <a:p>
          <a:endParaRPr lang="id-ID"/>
        </a:p>
      </dgm:t>
    </dgm:pt>
    <dgm:pt modelId="{A457FEEF-9F00-48D5-BFB5-50EB8CD12C3E}" type="pres">
      <dgm:prSet presAssocID="{62FDAE15-2242-4DDA-B638-8383B72D8D55}" presName="arrow" presStyleLbl="node1" presStyleIdx="2" presStyleCnt="3"/>
      <dgm:spPr/>
      <dgm:t>
        <a:bodyPr/>
        <a:lstStyle/>
        <a:p>
          <a:endParaRPr lang="id-ID"/>
        </a:p>
      </dgm:t>
    </dgm:pt>
    <dgm:pt modelId="{DCA085CA-4B61-4857-A5BA-9ACF8B85643C}" type="pres">
      <dgm:prSet presAssocID="{62FDAE15-2242-4DDA-B638-8383B72D8D55}" presName="descendantArrow" presStyleCnt="0"/>
      <dgm:spPr/>
    </dgm:pt>
    <dgm:pt modelId="{62A90AA4-D8AA-4C88-A11D-5ED91EEFF311}" type="pres">
      <dgm:prSet presAssocID="{BB56C85C-E32F-4E53-8BA1-7ACCFEEF0799}" presName="childTextArrow" presStyleLbl="fgAccFollowNode1" presStyleIdx="4" presStyleCnt="6" custLinFactNeighborY="-108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9B3751-1EC6-4330-B83E-622428A5C6F4}" type="pres">
      <dgm:prSet presAssocID="{7C6C7221-BA74-48BE-951D-77A37E1210F7}" presName="childTextArrow" presStyleLbl="fgAccFollowNode1" presStyleIdx="5" presStyleCnt="6" custLinFactNeighborY="-108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69D709B-2913-4C51-A17B-933F2AEF9DDE}" srcId="{9463B176-8210-455F-B1FC-3A180B588B92}" destId="{81638D3C-E4B3-4757-8AF9-DB818FA56A9A}" srcOrd="2" destOrd="0" parTransId="{E3E84462-25BB-495B-A578-0EB5B5B1A839}" sibTransId="{332009C0-32ED-41CE-A185-54387B3F5A52}"/>
    <dgm:cxn modelId="{3BDFF46C-6102-4097-B7AA-3E1ECE46CC6C}" type="presOf" srcId="{7C6C7221-BA74-48BE-951D-77A37E1210F7}" destId="{429B3751-1EC6-4330-B83E-622428A5C6F4}" srcOrd="0" destOrd="0" presId="urn:microsoft.com/office/officeart/2005/8/layout/process4"/>
    <dgm:cxn modelId="{F64BDF9C-9C71-4BA1-915B-BB59576A1C55}" srcId="{38E9D5C5-19D3-4EE1-ACA3-569E4D69DE40}" destId="{FCAE80A2-D321-421D-83EB-212273843493}" srcOrd="0" destOrd="0" parTransId="{6307794B-130B-47CF-A006-5743D8E6E591}" sibTransId="{529A3169-DEAA-4542-B4B6-9F6D53DA1DD3}"/>
    <dgm:cxn modelId="{C9ACFD14-FEC2-464F-B468-FCF1B32619F9}" type="presOf" srcId="{FCAE80A2-D321-421D-83EB-212273843493}" destId="{CE1C5809-7861-42E3-A73D-A14232CBD959}" srcOrd="0" destOrd="0" presId="urn:microsoft.com/office/officeart/2005/8/layout/process4"/>
    <dgm:cxn modelId="{1FACA773-711C-41D3-B3BD-0AB4C93524AC}" srcId="{38E9D5C5-19D3-4EE1-ACA3-569E4D69DE40}" destId="{B492E75E-9B00-45EF-A9F8-111017BD350F}" srcOrd="1" destOrd="0" parTransId="{F859569F-D258-41ED-8489-A42E0C0E8A5C}" sibTransId="{38682B57-A008-4371-B587-B3585361AA1C}"/>
    <dgm:cxn modelId="{8F823419-69ED-45E4-ADB1-8318A7723127}" srcId="{9463B176-8210-455F-B1FC-3A180B588B92}" destId="{38E9D5C5-19D3-4EE1-ACA3-569E4D69DE40}" srcOrd="1" destOrd="0" parTransId="{CE76B1C9-5242-45D6-A867-72E538206EE4}" sibTransId="{F30A24C0-C3F7-4418-A496-0BE85BEC36F6}"/>
    <dgm:cxn modelId="{4EE5D867-949F-4101-AA4E-8B8C5A191661}" srcId="{9463B176-8210-455F-B1FC-3A180B588B92}" destId="{62FDAE15-2242-4DDA-B638-8383B72D8D55}" srcOrd="0" destOrd="0" parTransId="{6AED4AED-D94F-46DF-B374-5D9535692255}" sibTransId="{65C5C1EF-163D-485F-BA90-E12551FFEB4B}"/>
    <dgm:cxn modelId="{6490ECB5-A6E2-4535-8A8F-2B9E81590D40}" type="presOf" srcId="{38E9D5C5-19D3-4EE1-ACA3-569E4D69DE40}" destId="{18DCDDF1-3F3E-4355-9487-B11DAB8B48EC}" srcOrd="0" destOrd="0" presId="urn:microsoft.com/office/officeart/2005/8/layout/process4"/>
    <dgm:cxn modelId="{16DE6B57-46F9-45B3-AFD2-40A7791EC25E}" type="presOf" srcId="{9463B176-8210-455F-B1FC-3A180B588B92}" destId="{B22AB995-3FD1-44A2-858D-065F5E809519}" srcOrd="0" destOrd="0" presId="urn:microsoft.com/office/officeart/2005/8/layout/process4"/>
    <dgm:cxn modelId="{A0C42B0D-E09E-4205-8A83-9C5416FDF545}" type="presOf" srcId="{62FDAE15-2242-4DDA-B638-8383B72D8D55}" destId="{A457FEEF-9F00-48D5-BFB5-50EB8CD12C3E}" srcOrd="1" destOrd="0" presId="urn:microsoft.com/office/officeart/2005/8/layout/process4"/>
    <dgm:cxn modelId="{60F1205F-E66E-42EA-A7F9-F60F445EAB99}" srcId="{62FDAE15-2242-4DDA-B638-8383B72D8D55}" destId="{BB56C85C-E32F-4E53-8BA1-7ACCFEEF0799}" srcOrd="0" destOrd="0" parTransId="{E96F2EB5-C83A-4ACB-A62E-2B14842DA1A5}" sibTransId="{2F8EF1B8-395B-46AA-B515-080A71C31CA3}"/>
    <dgm:cxn modelId="{82C3AF62-103B-4C6F-9DAC-A36A90931422}" type="presOf" srcId="{B24B4605-6257-40A2-85BF-6BD96CCE1207}" destId="{42CDF0B0-E158-4C78-8BA6-BED493284ACC}" srcOrd="0" destOrd="0" presId="urn:microsoft.com/office/officeart/2005/8/layout/process4"/>
    <dgm:cxn modelId="{F7F1F1B7-9A00-4960-98BC-DB9387A97227}" type="presOf" srcId="{62FDAE15-2242-4DDA-B638-8383B72D8D55}" destId="{EE1D9BAB-210D-4540-8F9A-C111EC42F70B}" srcOrd="0" destOrd="0" presId="urn:microsoft.com/office/officeart/2005/8/layout/process4"/>
    <dgm:cxn modelId="{3D42D828-ED9F-4DCF-B1BB-F848CD6BA9A0}" type="presOf" srcId="{B492E75E-9B00-45EF-A9F8-111017BD350F}" destId="{A1D3C59E-147D-4256-A590-C5455C589624}" srcOrd="0" destOrd="0" presId="urn:microsoft.com/office/officeart/2005/8/layout/process4"/>
    <dgm:cxn modelId="{22EFEE5F-F2BC-4070-B065-D68FD1E9DE74}" type="presOf" srcId="{81638D3C-E4B3-4757-8AF9-DB818FA56A9A}" destId="{0D4E1C18-4C21-47F9-841E-166097E2D262}" srcOrd="1" destOrd="0" presId="urn:microsoft.com/office/officeart/2005/8/layout/process4"/>
    <dgm:cxn modelId="{14AFFF9A-A967-4E03-A5BF-F41F7953938D}" srcId="{62FDAE15-2242-4DDA-B638-8383B72D8D55}" destId="{7C6C7221-BA74-48BE-951D-77A37E1210F7}" srcOrd="1" destOrd="0" parTransId="{D978D306-3765-4A26-8E39-DB58E0F41D85}" sibTransId="{5A222860-2918-4154-A3A2-E59684CFEC42}"/>
    <dgm:cxn modelId="{0B741935-3587-4097-A17F-AA8D5FCC3802}" srcId="{81638D3C-E4B3-4757-8AF9-DB818FA56A9A}" destId="{B24B4605-6257-40A2-85BF-6BD96CCE1207}" srcOrd="0" destOrd="0" parTransId="{825DC42E-F51F-4145-A93D-D0577660A251}" sibTransId="{E0FDF12B-E7AF-4550-8ECB-96ED1FDB9818}"/>
    <dgm:cxn modelId="{60E6F18C-2175-49B8-A868-319603AE6153}" type="presOf" srcId="{38E9D5C5-19D3-4EE1-ACA3-569E4D69DE40}" destId="{91CF3FDF-5058-48EA-B0A5-55B3C668CD08}" srcOrd="1" destOrd="0" presId="urn:microsoft.com/office/officeart/2005/8/layout/process4"/>
    <dgm:cxn modelId="{75B5FE99-0369-4C4F-A6EB-B68E0F252290}" type="presOf" srcId="{BB56C85C-E32F-4E53-8BA1-7ACCFEEF0799}" destId="{62A90AA4-D8AA-4C88-A11D-5ED91EEFF311}" srcOrd="0" destOrd="0" presId="urn:microsoft.com/office/officeart/2005/8/layout/process4"/>
    <dgm:cxn modelId="{21E885BF-3614-439B-8CDE-9280E93C4FA4}" type="presOf" srcId="{81638D3C-E4B3-4757-8AF9-DB818FA56A9A}" destId="{14E98DCF-7380-4B91-9D8E-C74B32740D1E}" srcOrd="0" destOrd="0" presId="urn:microsoft.com/office/officeart/2005/8/layout/process4"/>
    <dgm:cxn modelId="{B476BF5C-51F3-47BF-8B04-9019B705DB03}" type="presOf" srcId="{23C9B44A-51D9-49A7-B89E-8B4A5C4C13FA}" destId="{6819C6CC-7B49-4446-83E8-DADD3B4071FF}" srcOrd="0" destOrd="0" presId="urn:microsoft.com/office/officeart/2005/8/layout/process4"/>
    <dgm:cxn modelId="{7B5F1718-1D5A-4AC9-A291-8196FB0B1C12}" srcId="{81638D3C-E4B3-4757-8AF9-DB818FA56A9A}" destId="{23C9B44A-51D9-49A7-B89E-8B4A5C4C13FA}" srcOrd="1" destOrd="0" parTransId="{F49AC442-5969-4E9F-91F5-440411405422}" sibTransId="{D30BA212-0802-4430-8363-6F9DC15AC932}"/>
    <dgm:cxn modelId="{F6F301D8-660D-4DE7-BBBC-3AB5528ADD43}" type="presParOf" srcId="{B22AB995-3FD1-44A2-858D-065F5E809519}" destId="{BD974384-B7FE-413B-81A3-DCCE8EBA67F4}" srcOrd="0" destOrd="0" presId="urn:microsoft.com/office/officeart/2005/8/layout/process4"/>
    <dgm:cxn modelId="{67E05FA3-EFBA-4F0C-BB98-680FE1C53CE7}" type="presParOf" srcId="{BD974384-B7FE-413B-81A3-DCCE8EBA67F4}" destId="{14E98DCF-7380-4B91-9D8E-C74B32740D1E}" srcOrd="0" destOrd="0" presId="urn:microsoft.com/office/officeart/2005/8/layout/process4"/>
    <dgm:cxn modelId="{77AF6D6A-4354-42A3-A3FC-108C1CFA905A}" type="presParOf" srcId="{BD974384-B7FE-413B-81A3-DCCE8EBA67F4}" destId="{0D4E1C18-4C21-47F9-841E-166097E2D262}" srcOrd="1" destOrd="0" presId="urn:microsoft.com/office/officeart/2005/8/layout/process4"/>
    <dgm:cxn modelId="{3AB3D044-7D10-4A32-A038-DD424F08B31D}" type="presParOf" srcId="{BD974384-B7FE-413B-81A3-DCCE8EBA67F4}" destId="{ABF8B802-4D9F-4A1B-963C-799D1D469E66}" srcOrd="2" destOrd="0" presId="urn:microsoft.com/office/officeart/2005/8/layout/process4"/>
    <dgm:cxn modelId="{20705E63-F47C-43C4-B4F3-1733640C232A}" type="presParOf" srcId="{ABF8B802-4D9F-4A1B-963C-799D1D469E66}" destId="{42CDF0B0-E158-4C78-8BA6-BED493284ACC}" srcOrd="0" destOrd="0" presId="urn:microsoft.com/office/officeart/2005/8/layout/process4"/>
    <dgm:cxn modelId="{203996C1-5ADB-402D-90A1-EEF17D7D1371}" type="presParOf" srcId="{ABF8B802-4D9F-4A1B-963C-799D1D469E66}" destId="{6819C6CC-7B49-4446-83E8-DADD3B4071FF}" srcOrd="1" destOrd="0" presId="urn:microsoft.com/office/officeart/2005/8/layout/process4"/>
    <dgm:cxn modelId="{93EBB9D8-91D3-4E63-B268-C25A533DDD70}" type="presParOf" srcId="{B22AB995-3FD1-44A2-858D-065F5E809519}" destId="{69DCC900-C785-4A8B-8929-57175F36AB33}" srcOrd="1" destOrd="0" presId="urn:microsoft.com/office/officeart/2005/8/layout/process4"/>
    <dgm:cxn modelId="{60041C63-7C09-4A82-8EF3-F76D7449CDBA}" type="presParOf" srcId="{B22AB995-3FD1-44A2-858D-065F5E809519}" destId="{2D4FA8FE-5213-4819-8BB1-CB04263EF1CF}" srcOrd="2" destOrd="0" presId="urn:microsoft.com/office/officeart/2005/8/layout/process4"/>
    <dgm:cxn modelId="{133B2201-20E6-4827-A4AB-380FFF500820}" type="presParOf" srcId="{2D4FA8FE-5213-4819-8BB1-CB04263EF1CF}" destId="{18DCDDF1-3F3E-4355-9487-B11DAB8B48EC}" srcOrd="0" destOrd="0" presId="urn:microsoft.com/office/officeart/2005/8/layout/process4"/>
    <dgm:cxn modelId="{C80DB5D9-7AC5-4242-B9FF-ED396C0DB4B3}" type="presParOf" srcId="{2D4FA8FE-5213-4819-8BB1-CB04263EF1CF}" destId="{91CF3FDF-5058-48EA-B0A5-55B3C668CD08}" srcOrd="1" destOrd="0" presId="urn:microsoft.com/office/officeart/2005/8/layout/process4"/>
    <dgm:cxn modelId="{00AB9E22-0928-401D-8573-519569F082FC}" type="presParOf" srcId="{2D4FA8FE-5213-4819-8BB1-CB04263EF1CF}" destId="{FE3288C4-5F5B-47CB-A7B9-4E6F2B1C58AB}" srcOrd="2" destOrd="0" presId="urn:microsoft.com/office/officeart/2005/8/layout/process4"/>
    <dgm:cxn modelId="{46F727B7-2E35-40F3-8A06-F2BD940867FD}" type="presParOf" srcId="{FE3288C4-5F5B-47CB-A7B9-4E6F2B1C58AB}" destId="{CE1C5809-7861-42E3-A73D-A14232CBD959}" srcOrd="0" destOrd="0" presId="urn:microsoft.com/office/officeart/2005/8/layout/process4"/>
    <dgm:cxn modelId="{F34BF6F3-73BD-4675-AE3A-F7DAAE6D96FA}" type="presParOf" srcId="{FE3288C4-5F5B-47CB-A7B9-4E6F2B1C58AB}" destId="{A1D3C59E-147D-4256-A590-C5455C589624}" srcOrd="1" destOrd="0" presId="urn:microsoft.com/office/officeart/2005/8/layout/process4"/>
    <dgm:cxn modelId="{86FAF41C-8D7D-4CB6-B849-9AE646956D51}" type="presParOf" srcId="{B22AB995-3FD1-44A2-858D-065F5E809519}" destId="{575D1212-41E9-46AA-AC1A-D3438C954781}" srcOrd="3" destOrd="0" presId="urn:microsoft.com/office/officeart/2005/8/layout/process4"/>
    <dgm:cxn modelId="{3DC2B848-FF04-4312-AEC1-4409863A049C}" type="presParOf" srcId="{B22AB995-3FD1-44A2-858D-065F5E809519}" destId="{A15A2D95-3EDE-47FE-BCFB-EAC70B0D608F}" srcOrd="4" destOrd="0" presId="urn:microsoft.com/office/officeart/2005/8/layout/process4"/>
    <dgm:cxn modelId="{45EC30E5-B720-46DD-A020-B02D5116C321}" type="presParOf" srcId="{A15A2D95-3EDE-47FE-BCFB-EAC70B0D608F}" destId="{EE1D9BAB-210D-4540-8F9A-C111EC42F70B}" srcOrd="0" destOrd="0" presId="urn:microsoft.com/office/officeart/2005/8/layout/process4"/>
    <dgm:cxn modelId="{CE6B5344-1C64-427B-8C82-151DFAC26E49}" type="presParOf" srcId="{A15A2D95-3EDE-47FE-BCFB-EAC70B0D608F}" destId="{A457FEEF-9F00-48D5-BFB5-50EB8CD12C3E}" srcOrd="1" destOrd="0" presId="urn:microsoft.com/office/officeart/2005/8/layout/process4"/>
    <dgm:cxn modelId="{B9BFA902-E05B-4350-AE4B-0EA136C89AB9}" type="presParOf" srcId="{A15A2D95-3EDE-47FE-BCFB-EAC70B0D608F}" destId="{DCA085CA-4B61-4857-A5BA-9ACF8B85643C}" srcOrd="2" destOrd="0" presId="urn:microsoft.com/office/officeart/2005/8/layout/process4"/>
    <dgm:cxn modelId="{5AB1F8AD-87AC-4B0F-A69A-89A7D2050771}" type="presParOf" srcId="{DCA085CA-4B61-4857-A5BA-9ACF8B85643C}" destId="{62A90AA4-D8AA-4C88-A11D-5ED91EEFF311}" srcOrd="0" destOrd="0" presId="urn:microsoft.com/office/officeart/2005/8/layout/process4"/>
    <dgm:cxn modelId="{A9A7253C-65D4-42EC-8DF7-324A2413C3AA}" type="presParOf" srcId="{DCA085CA-4B61-4857-A5BA-9ACF8B85643C}" destId="{429B3751-1EC6-4330-B83E-622428A5C6F4}" srcOrd="1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E969-EBCB-4AA9-B545-3DD0053EC274}" type="datetimeFigureOut">
              <a:rPr lang="id-ID" smtClean="0"/>
              <a:pPr/>
              <a:t>17/06/2015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47282-DF45-4E86-B067-7960BD38666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D7FA2-595A-4A8F-A37E-642530F0997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BCE38-FCB4-4350-9A46-6FAE6EB9366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8D4D0E-08EE-4B59-96DA-26D0613AA0A0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001716" y="686249"/>
            <a:ext cx="4854575" cy="34297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3" y="4344747"/>
            <a:ext cx="5483225" cy="4111511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1B99603-C314-42F3-8112-23481963247F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001716" y="686249"/>
            <a:ext cx="4854575" cy="34297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3" y="4344747"/>
            <a:ext cx="5483225" cy="4111511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A64C39-ADF6-4DF1-8E86-D9C2497ABF36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001716" y="686249"/>
            <a:ext cx="4854575" cy="34297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3" y="4344747"/>
            <a:ext cx="5483225" cy="4111511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04_Oropharyngeal_Airway__Two_Person_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Lecture Material\STIEKES Bethesda 2008\Gadar\pa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638800" cy="6891867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334000"/>
            <a:ext cx="6400800" cy="762000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 err="1" smtClean="0">
                <a:solidFill>
                  <a:srgbClr val="C00000"/>
                </a:solidFill>
                <a:latin typeface="Lucida Calligraphy" pitchFamily="66" charset="0"/>
                <a:cs typeface="Latha" pitchFamily="2"/>
              </a:rPr>
              <a:t>Heri</a:t>
            </a:r>
            <a:r>
              <a:rPr lang="en-US" sz="1600" b="1" dirty="0" smtClean="0">
                <a:solidFill>
                  <a:srgbClr val="C00000"/>
                </a:solidFill>
                <a:latin typeface="Lucida Calligraphy" pitchFamily="66" charset="0"/>
                <a:cs typeface="Latha" pitchFamily="2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Lucida Calligraphy" pitchFamily="66" charset="0"/>
                <a:cs typeface="Latha" pitchFamily="2"/>
              </a:rPr>
              <a:t>Widiarso</a:t>
            </a:r>
            <a:r>
              <a:rPr lang="en-US" sz="1600" b="1" dirty="0" smtClean="0">
                <a:solidFill>
                  <a:srgbClr val="C00000"/>
                </a:solidFill>
                <a:latin typeface="Lucida Calligraphy" pitchFamily="66" charset="0"/>
                <a:cs typeface="Latha" pitchFamily="2"/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  <a:latin typeface="Lucida Calligraphy" pitchFamily="66" charset="0"/>
                <a:cs typeface="Latha" pitchFamily="2"/>
              </a:rPr>
              <a:t>S.Kep</a:t>
            </a:r>
            <a:r>
              <a:rPr lang="en-US" sz="1600" b="1" dirty="0" smtClean="0">
                <a:solidFill>
                  <a:srgbClr val="C00000"/>
                </a:solidFill>
                <a:latin typeface="Lucida Calligraphy" pitchFamily="66" charset="0"/>
                <a:cs typeface="Latha" pitchFamily="2"/>
              </a:rPr>
              <a:t>, Ns</a:t>
            </a:r>
            <a:r>
              <a:rPr lang="id-ID" sz="1600" b="1" dirty="0" smtClean="0">
                <a:solidFill>
                  <a:srgbClr val="C00000"/>
                </a:solidFill>
                <a:latin typeface="Lucida Calligraphy" pitchFamily="66" charset="0"/>
                <a:cs typeface="Latha" pitchFamily="2"/>
              </a:rPr>
              <a:t>, MNur</a:t>
            </a:r>
            <a:endParaRPr lang="en-US" sz="1600" b="1" dirty="0" smtClean="0">
              <a:solidFill>
                <a:srgbClr val="C00000"/>
              </a:solidFill>
              <a:latin typeface="Lucida Calligraphy" pitchFamily="66" charset="0"/>
              <a:cs typeface="Latha" pitchFamily="2"/>
            </a:endParaRPr>
          </a:p>
          <a:p>
            <a:pPr algn="r"/>
            <a:r>
              <a:rPr lang="id-ID" sz="1600" b="1" dirty="0" smtClean="0">
                <a:solidFill>
                  <a:srgbClr val="C00000"/>
                </a:solidFill>
                <a:latin typeface="Lucida Calligraphy" pitchFamily="66" charset="0"/>
                <a:cs typeface="Latha" pitchFamily="2"/>
              </a:rPr>
              <a:t>Bidang Perawatan RS Bethesda Yogyakarta</a:t>
            </a:r>
            <a:endParaRPr lang="en-US" sz="1600" b="1" dirty="0">
              <a:solidFill>
                <a:srgbClr val="C00000"/>
              </a:solidFill>
              <a:latin typeface="Lucida Calligraphy" pitchFamily="66" charset="0"/>
              <a:cs typeface="Latha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itchFamily="18" charset="0"/>
                <a:cs typeface="Aharoni" pitchFamily="2" charset="-79"/>
              </a:rPr>
              <a:t>AIRWAY</a:t>
            </a:r>
            <a:r>
              <a:rPr lang="id-ID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itchFamily="18" charset="0"/>
                <a:cs typeface="Aharoni" pitchFamily="2" charset="-79"/>
              </a:rPr>
              <a:t> MANAJEMEN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lephant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81200"/>
            <a:ext cx="7315200" cy="4396597"/>
          </a:xfrm>
        </p:spPr>
      </p:pic>
      <p:sp>
        <p:nvSpPr>
          <p:cNvPr id="12" name="Rectangle 11"/>
          <p:cNvSpPr/>
          <p:nvPr/>
        </p:nvSpPr>
        <p:spPr>
          <a:xfrm>
            <a:off x="1371600" y="685800"/>
            <a:ext cx="6199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Head Tilt and Chin Li</a:t>
            </a:r>
            <a:endParaRPr lang="id-ID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371600"/>
            <a:ext cx="5334000" cy="3205852"/>
          </a:xfrm>
        </p:spPr>
      </p:pic>
      <p:sp>
        <p:nvSpPr>
          <p:cNvPr id="12" name="Rectangle 11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Head Tilt and Chin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</a:t>
            </a:r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ft</a:t>
            </a:r>
            <a:endParaRPr lang="id-ID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09600" y="45720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d-ID" sz="2800" dirty="0" smtClean="0"/>
              <a:t>Merupakan tindakan sementara / darurat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id-ID" sz="2800" dirty="0" smtClean="0"/>
              <a:t>Pasien yang mengalami penurunan kesadaran</a:t>
            </a:r>
            <a:r>
              <a:rPr lang="en-US" sz="2800" dirty="0" smtClean="0"/>
              <a:t>. 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id-ID" sz="2800" dirty="0" smtClean="0"/>
              <a:t>Pasien tidak sadar atau kondisi tertidur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id-ID" sz="2800" dirty="0" smtClean="0"/>
              <a:t>Pasien masih berespon terhadap tindakan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/>
          <a:srcRect l="4274" t="8850" r="5946" b="20320"/>
          <a:stretch>
            <a:fillRect/>
          </a:stretch>
        </p:blipFill>
        <p:spPr bwMode="auto">
          <a:xfrm>
            <a:off x="1143000" y="1676400"/>
            <a:ext cx="6715125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57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Posisi Tangan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gambar00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4116387"/>
            <a:ext cx="3352800" cy="2270125"/>
          </a:xfrm>
          <a:noFill/>
          <a:ln/>
        </p:spPr>
      </p:pic>
      <p:pic>
        <p:nvPicPr>
          <p:cNvPr id="71683" name="Picture 3" descr="100_043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770062"/>
            <a:ext cx="3319463" cy="2211388"/>
          </a:xfrm>
          <a:prstGeom prst="rect">
            <a:avLst/>
          </a:prstGeom>
          <a:noFill/>
        </p:spPr>
      </p:pic>
      <p:pic>
        <p:nvPicPr>
          <p:cNvPr id="71685" name="Picture 5" descr="gambar00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132262"/>
            <a:ext cx="31242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728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Mayo /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Guedel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 /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Oropharyngeal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id-I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Airway</a:t>
            </a:r>
            <a:endParaRPr lang="id-ID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665" y="1219200"/>
            <a:ext cx="8818935" cy="5158670"/>
          </a:xfrm>
        </p:spPr>
      </p:pic>
      <p:sp>
        <p:nvSpPr>
          <p:cNvPr id="6" name="Rectangle 5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Oropharingeal Airway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219200"/>
            <a:ext cx="5715000" cy="3343011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609600" y="45720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d-ID" sz="2800" dirty="0" smtClean="0"/>
              <a:t>Ukuran sangat mnentukan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id-ID" sz="2800" dirty="0" smtClean="0"/>
              <a:t>Hindari mendorong lidah lebih kebelakang</a:t>
            </a:r>
            <a:r>
              <a:rPr lang="en-US" sz="2800" dirty="0" smtClean="0"/>
              <a:t>. 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id-ID" sz="2800" dirty="0" smtClean="0"/>
              <a:t>Pasang secara terbalik kemudian putar 180 derajat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id-ID" sz="2800" dirty="0" smtClean="0"/>
              <a:t>Bukan pada pasien sadar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Oropharingeal Airway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newnurseblog.com/wp-content/uploads/2011/07/Intubation-300x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1"/>
            <a:ext cx="4609412" cy="3610708"/>
          </a:xfrm>
          <a:prstGeom prst="rect">
            <a:avLst/>
          </a:prstGeom>
          <a:noFill/>
        </p:spPr>
      </p:pic>
      <p:pic>
        <p:nvPicPr>
          <p:cNvPr id="62468" name="Picture 4" descr="http://rtboardreview.com/public/images/cass_suc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3352800" cy="36255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33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Endotracheal Tube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0161" y="5638800"/>
            <a:ext cx="3906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dwardian Script ITC" pitchFamily="66" charset="0"/>
              </a:rPr>
              <a:t>Kapan dipasang?</a:t>
            </a:r>
            <a:endParaRPr lang="en-US" sz="5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smtClean="0">
                <a:effectLst/>
              </a:rPr>
              <a:t>Pemasangan Endotracheal Tube</a:t>
            </a:r>
          </a:p>
        </p:txBody>
      </p:sp>
      <p:pic>
        <p:nvPicPr>
          <p:cNvPr id="72707" name="Picture 3" descr="100_0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343400" cy="2894013"/>
          </a:xfrm>
          <a:prstGeom prst="rect">
            <a:avLst/>
          </a:prstGeom>
          <a:noFill/>
        </p:spPr>
      </p:pic>
      <p:pic>
        <p:nvPicPr>
          <p:cNvPr id="72708" name="Picture 4" descr="100_04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2633663" cy="2057400"/>
          </a:xfrm>
          <a:prstGeom prst="rect">
            <a:avLst/>
          </a:prstGeom>
          <a:noFill/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81000" y="4953000"/>
            <a:ext cx="4495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4000" b="1">
                <a:solidFill>
                  <a:srgbClr val="E40606"/>
                </a:solidFill>
                <a:latin typeface="Arial Black" pitchFamily="34" charset="0"/>
              </a:rPr>
              <a:t>Laryngoscop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Endotracheal Tube</a:t>
            </a:r>
          </a:p>
        </p:txBody>
      </p:sp>
      <p:pic>
        <p:nvPicPr>
          <p:cNvPr id="73731" name="Picture 3" descr="100_0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4343400" cy="2894013"/>
          </a:xfrm>
          <a:prstGeom prst="rect">
            <a:avLst/>
          </a:prstGeom>
          <a:noFill/>
        </p:spPr>
      </p:pic>
      <p:pic>
        <p:nvPicPr>
          <p:cNvPr id="73732" name="Picture 4" descr="100_04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343400" cy="289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Cara Pemasangan ET</a:t>
            </a:r>
          </a:p>
        </p:txBody>
      </p:sp>
      <p:pic>
        <p:nvPicPr>
          <p:cNvPr id="74755" name="Picture 3" descr="gambar003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2693988" cy="2782888"/>
          </a:xfrm>
          <a:noFill/>
          <a:ln/>
        </p:spPr>
      </p:pic>
      <p:pic>
        <p:nvPicPr>
          <p:cNvPr id="74756" name="Picture 4" descr="gambar0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19200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gambar00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276600"/>
            <a:ext cx="36576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92937-034-1E4EA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13788" cy="61912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Proses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Respirasi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pada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aru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Normal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gambar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4813"/>
            <a:ext cx="7772400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  <a:latin typeface="+mn-lt"/>
              </a:rPr>
              <a:t>Penyebab sumbatan Jalan Napas</a:t>
            </a:r>
            <a:endParaRPr lang="id-ID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9125" y="1857364"/>
            <a:ext cx="4257676" cy="4214842"/>
          </a:xfrm>
        </p:spPr>
        <p:txBody>
          <a:bodyPr>
            <a:normAutofit lnSpcReduction="10000"/>
          </a:bodyPr>
          <a:lstStyle/>
          <a:p>
            <a:r>
              <a:rPr lang="id-ID" b="1" dirty="0" smtClean="0"/>
              <a:t>Lidah yg jatuh ke belakang</a:t>
            </a:r>
          </a:p>
          <a:p>
            <a:pPr>
              <a:buNone/>
            </a:pPr>
            <a:r>
              <a:rPr lang="id-ID" dirty="0" smtClean="0"/>
              <a:t>    Daerah yg tersering mengalami sumbatan jalan napas adlh hipofaring </a:t>
            </a:r>
            <a:r>
              <a:rPr lang="id-ID" dirty="0" smtClean="0">
                <a:sym typeface="Wingdings" pitchFamily="2" charset="2"/>
              </a:rPr>
              <a:t> pd pasien koma ketika otot lidah dan leher  yg lemas tdk mampu mengangkat dasar lidah dr dinding blkg faring</a:t>
            </a:r>
          </a:p>
          <a:p>
            <a:r>
              <a:rPr lang="id-ID" b="1" dirty="0" smtClean="0">
                <a:sym typeface="Wingdings" pitchFamily="2" charset="2"/>
              </a:rPr>
              <a:t>Benda asing, muntahan</a:t>
            </a:r>
            <a:r>
              <a:rPr lang="id-ID" dirty="0" smtClean="0">
                <a:sym typeface="Wingdings" pitchFamily="2" charset="2"/>
              </a:rPr>
              <a:t>, </a:t>
            </a:r>
            <a:r>
              <a:rPr lang="id-ID" b="1" dirty="0" smtClean="0">
                <a:sym typeface="Wingdings" pitchFamily="2" charset="2"/>
              </a:rPr>
              <a:t>darah</a:t>
            </a:r>
            <a:r>
              <a:rPr lang="id-ID" dirty="0" smtClean="0">
                <a:sym typeface="Wingdings" pitchFamily="2" charset="2"/>
              </a:rPr>
              <a:t>  pd pasien yg tdk sadar tdk dpt memuntahkan dr jln napas atau menelannya</a:t>
            </a:r>
            <a:endParaRPr lang="id-ID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7862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1AA6-307D-4B8B-9A70-A6A42E51EC1A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500034" y="455613"/>
            <a:ext cx="8143932" cy="114458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 algn="ctr">
              <a:buClr>
                <a:srgbClr val="04617B"/>
              </a:buCl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7030A0"/>
                </a:solidFill>
                <a:latin typeface="Calibri" pitchFamily="32" charset="0"/>
              </a:rPr>
              <a:t>Single-Handed Method </a:t>
            </a:r>
            <a:br>
              <a:rPr lang="en-GB" sz="3600" b="1" dirty="0">
                <a:solidFill>
                  <a:srgbClr val="7030A0"/>
                </a:solidFill>
                <a:latin typeface="Calibri" pitchFamily="32" charset="0"/>
              </a:rPr>
            </a:br>
            <a:r>
              <a:rPr lang="en-GB" sz="3600" b="1" dirty="0">
                <a:solidFill>
                  <a:srgbClr val="7030A0"/>
                </a:solidFill>
                <a:latin typeface="Calibri" pitchFamily="32" charset="0"/>
              </a:rPr>
              <a:t>of Face Mask Application</a:t>
            </a: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474663" y="1828801"/>
            <a:ext cx="4097337" cy="43862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68288" indent="-268288">
              <a:spcBef>
                <a:spcPts val="175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8288" algn="l"/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id-ID" sz="2400" dirty="0" smtClean="0">
                <a:solidFill>
                  <a:srgbClr val="000000"/>
                </a:solidFill>
              </a:rPr>
              <a:t>Dasar</a:t>
            </a:r>
            <a:r>
              <a:rPr lang="en-GB" sz="2400" dirty="0" smtClean="0">
                <a:solidFill>
                  <a:srgbClr val="000000"/>
                </a:solidFill>
              </a:rPr>
              <a:t> mask</a:t>
            </a:r>
            <a:r>
              <a:rPr lang="id-ID" sz="2400" dirty="0" smtClean="0">
                <a:solidFill>
                  <a:srgbClr val="000000"/>
                </a:solidFill>
              </a:rPr>
              <a:t>er ditempatkan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id-ID" sz="2400" dirty="0" smtClean="0">
                <a:solidFill>
                  <a:srgbClr val="000000"/>
                </a:solidFill>
              </a:rPr>
              <a:t>menutupi dagu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id-ID" sz="2400" dirty="0" smtClean="0">
                <a:solidFill>
                  <a:srgbClr val="000000"/>
                </a:solidFill>
              </a:rPr>
              <a:t>&amp;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id-ID" sz="2400" dirty="0" smtClean="0">
                <a:solidFill>
                  <a:srgbClr val="000000"/>
                </a:solidFill>
              </a:rPr>
              <a:t>mulut yg terbuka</a:t>
            </a:r>
          </a:p>
          <a:p>
            <a:pPr marL="268288" indent="-268288">
              <a:spcBef>
                <a:spcPts val="175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8288" algn="l"/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id-ID" sz="2400" dirty="0" smtClean="0">
                <a:solidFill>
                  <a:srgbClr val="000000"/>
                </a:solidFill>
              </a:rPr>
              <a:t>Ujung masker menutup batang hidung</a:t>
            </a:r>
            <a:endParaRPr lang="en-GB" sz="2400" dirty="0">
              <a:solidFill>
                <a:srgbClr val="000000"/>
              </a:solidFill>
            </a:endParaRPr>
          </a:p>
          <a:p>
            <a:pPr marL="268288" indent="-268288">
              <a:spcBef>
                <a:spcPts val="70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8288" algn="l"/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id-ID" sz="2400" dirty="0" smtClean="0">
                <a:solidFill>
                  <a:srgbClr val="000000"/>
                </a:solidFill>
              </a:rPr>
              <a:t>Elevasi mandibula</a:t>
            </a:r>
            <a:r>
              <a:rPr lang="en-GB" sz="2400" dirty="0" smtClean="0">
                <a:solidFill>
                  <a:srgbClr val="000000"/>
                </a:solidFill>
              </a:rPr>
              <a:t>, </a:t>
            </a:r>
            <a:r>
              <a:rPr lang="id-ID" sz="2400" dirty="0" smtClean="0">
                <a:solidFill>
                  <a:srgbClr val="000000"/>
                </a:solidFill>
              </a:rPr>
              <a:t>ekstensi leher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id-ID" sz="2400" dirty="0" smtClean="0">
                <a:solidFill>
                  <a:srgbClr val="000000"/>
                </a:solidFill>
              </a:rPr>
              <a:t>jk tak ada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id-ID" sz="2400" dirty="0" smtClean="0">
                <a:solidFill>
                  <a:srgbClr val="000000"/>
                </a:solidFill>
              </a:rPr>
              <a:t>trauma </a:t>
            </a:r>
            <a:r>
              <a:rPr lang="en-GB" sz="2400" dirty="0" err="1" smtClean="0">
                <a:solidFill>
                  <a:srgbClr val="000000"/>
                </a:solidFill>
              </a:rPr>
              <a:t>cerv</a:t>
            </a:r>
            <a:r>
              <a:rPr lang="id-ID" sz="2400" dirty="0" smtClean="0">
                <a:solidFill>
                  <a:srgbClr val="000000"/>
                </a:solidFill>
              </a:rPr>
              <a:t>ival)</a:t>
            </a:r>
          </a:p>
          <a:p>
            <a:pPr marL="268288" indent="-268288">
              <a:spcBef>
                <a:spcPts val="70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8288" algn="l"/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id-ID" sz="2400" dirty="0" smtClean="0">
                <a:solidFill>
                  <a:srgbClr val="000000"/>
                </a:solidFill>
              </a:rPr>
              <a:t>Tekan masker dgn tangan</a:t>
            </a:r>
            <a:endParaRPr lang="en-GB" sz="2400" dirty="0">
              <a:solidFill>
                <a:srgbClr val="000000"/>
              </a:solidFill>
            </a:endParaRPr>
          </a:p>
          <a:p>
            <a:pPr marL="268288" indent="-268288">
              <a:spcBef>
                <a:spcPts val="700"/>
              </a:spcBef>
              <a:buClr>
                <a:srgbClr val="0BD0D9"/>
              </a:buClr>
              <a:buFont typeface="Wingdings 2" pitchFamily="16" charset="2"/>
              <a:buNone/>
              <a:tabLst>
                <a:tab pos="268288" algn="l"/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571472" y="428604"/>
            <a:ext cx="7878791" cy="1095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 algn="ctr">
              <a:buClr>
                <a:srgbClr val="04617B"/>
              </a:buClr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7030A0"/>
                </a:solidFill>
                <a:latin typeface="Calibri" pitchFamily="32" charset="0"/>
              </a:rPr>
              <a:t>Two-Handed Method of </a:t>
            </a:r>
            <a:br>
              <a:rPr lang="en-GB" sz="3600" b="1" dirty="0">
                <a:solidFill>
                  <a:srgbClr val="7030A0"/>
                </a:solidFill>
                <a:latin typeface="Calibri" pitchFamily="32" charset="0"/>
              </a:rPr>
            </a:br>
            <a:r>
              <a:rPr lang="en-GB" sz="3600" b="1" dirty="0">
                <a:solidFill>
                  <a:srgbClr val="7030A0"/>
                </a:solidFill>
                <a:latin typeface="Calibri" pitchFamily="32" charset="0"/>
              </a:rPr>
              <a:t>Face Mask Application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541338" y="1643050"/>
            <a:ext cx="3784600" cy="47149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68288" indent="-268288">
              <a:spcBef>
                <a:spcPts val="650"/>
              </a:spcBef>
              <a:buClr>
                <a:srgbClr val="0BD0D9"/>
              </a:buClr>
              <a:buFont typeface="Arial" pitchFamily="34" charset="0"/>
              <a:buChar char="•"/>
              <a:tabLst>
                <a:tab pos="268288" algn="l"/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id-ID" sz="2600" dirty="0" smtClean="0">
                <a:solidFill>
                  <a:srgbClr val="000000"/>
                </a:solidFill>
              </a:rPr>
              <a:t>Sangat menolong ketika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id-ID" sz="2600" dirty="0" smtClean="0">
                <a:solidFill>
                  <a:srgbClr val="000000"/>
                </a:solidFill>
              </a:rPr>
              <a:t>sulit memposisikan masker scr fit</a:t>
            </a:r>
            <a:endParaRPr lang="en-GB" sz="2600" dirty="0">
              <a:solidFill>
                <a:srgbClr val="000000"/>
              </a:solidFill>
            </a:endParaRPr>
          </a:p>
          <a:p>
            <a:pPr marL="268288" indent="-268288">
              <a:spcBef>
                <a:spcPts val="65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8288" algn="l"/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id-ID" sz="2600" dirty="0" smtClean="0">
                <a:solidFill>
                  <a:srgbClr val="000000"/>
                </a:solidFill>
              </a:rPr>
              <a:t>Jari-jari ditempat kan kedua sisi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mandib</a:t>
            </a:r>
            <a:r>
              <a:rPr lang="id-ID" sz="2600" dirty="0" smtClean="0">
                <a:solidFill>
                  <a:srgbClr val="000000"/>
                </a:solidFill>
              </a:rPr>
              <a:t>ula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endParaRPr lang="en-GB" sz="2600" dirty="0">
              <a:solidFill>
                <a:srgbClr val="000000"/>
              </a:solidFill>
            </a:endParaRPr>
          </a:p>
          <a:p>
            <a:pPr marL="268288" indent="-268288">
              <a:spcBef>
                <a:spcPts val="65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8288" algn="l"/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id-ID" sz="2600" dirty="0" smtClean="0">
                <a:solidFill>
                  <a:srgbClr val="000000"/>
                </a:solidFill>
              </a:rPr>
              <a:t>Seorg asisten membantu memberikan ventilasi</a:t>
            </a:r>
            <a:endParaRPr lang="en-GB" sz="2600" dirty="0">
              <a:solidFill>
                <a:srgbClr val="000000"/>
              </a:solidFill>
            </a:endParaRP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/>
          <a:srcRect t="10292" r="2534" b="7353"/>
          <a:stretch>
            <a:fillRect/>
          </a:stretch>
        </p:blipFill>
        <p:spPr bwMode="auto">
          <a:xfrm>
            <a:off x="4357686" y="1714488"/>
            <a:ext cx="4170390" cy="47482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>
            <a:normAutofit fontScale="90000"/>
          </a:bodyPr>
          <a:lstStyle/>
          <a:p>
            <a:r>
              <a:rPr lang="en-US" sz="4200" b="1" dirty="0" err="1">
                <a:solidFill>
                  <a:srgbClr val="C00000"/>
                </a:solidFill>
              </a:rPr>
              <a:t>Tehnik</a:t>
            </a:r>
            <a:r>
              <a:rPr lang="en-US" sz="4200" b="1" dirty="0">
                <a:solidFill>
                  <a:srgbClr val="C00000"/>
                </a:solidFill>
              </a:rPr>
              <a:t> </a:t>
            </a:r>
            <a:r>
              <a:rPr lang="en-US" sz="4200" b="1" dirty="0" err="1">
                <a:solidFill>
                  <a:srgbClr val="C00000"/>
                </a:solidFill>
              </a:rPr>
              <a:t>Penghisapan</a:t>
            </a:r>
            <a:r>
              <a:rPr lang="en-US" sz="4200" b="1" dirty="0">
                <a:solidFill>
                  <a:srgbClr val="C00000"/>
                </a:solidFill>
              </a:rPr>
              <a:t> </a:t>
            </a:r>
            <a:r>
              <a:rPr lang="en-US" sz="4200" b="1" dirty="0" err="1">
                <a:solidFill>
                  <a:srgbClr val="C00000"/>
                </a:solidFill>
              </a:rPr>
              <a:t>Lendir</a:t>
            </a:r>
            <a:r>
              <a:rPr lang="en-US" sz="4200" b="1" dirty="0">
                <a:solidFill>
                  <a:srgbClr val="C00000"/>
                </a:solidFill>
              </a:rPr>
              <a:t/>
            </a:r>
            <a:br>
              <a:rPr lang="en-US" sz="4200" b="1" dirty="0">
                <a:solidFill>
                  <a:srgbClr val="C00000"/>
                </a:solidFill>
              </a:rPr>
            </a:br>
            <a:r>
              <a:rPr lang="en-US" sz="4200" b="1" dirty="0">
                <a:solidFill>
                  <a:srgbClr val="C00000"/>
                </a:solidFill>
              </a:rPr>
              <a:t>( Suctioning </a:t>
            </a:r>
            <a:r>
              <a:rPr lang="en-US" sz="4200" b="1" dirty="0" err="1">
                <a:solidFill>
                  <a:srgbClr val="C00000"/>
                </a:solidFill>
              </a:rPr>
              <a:t>Endotracheal</a:t>
            </a:r>
            <a:r>
              <a:rPr lang="en-US" sz="4200" b="1" dirty="0">
                <a:solidFill>
                  <a:srgbClr val="C00000"/>
                </a:solidFill>
              </a:rPr>
              <a:t> 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4724400" cy="4556125"/>
          </a:xfrm>
        </p:spPr>
        <p:txBody>
          <a:bodyPr>
            <a:noAutofit/>
          </a:bodyPr>
          <a:lstStyle/>
          <a:p>
            <a:r>
              <a:rPr lang="en-US" sz="3600" b="1" dirty="0" err="1"/>
              <a:t>Merupakan</a:t>
            </a:r>
            <a:r>
              <a:rPr lang="en-US" sz="3600" b="1" dirty="0"/>
              <a:t> </a:t>
            </a:r>
            <a:r>
              <a:rPr lang="en-US" sz="3600" b="1" dirty="0" err="1"/>
              <a:t>tindakan</a:t>
            </a:r>
            <a:r>
              <a:rPr lang="en-US" sz="3600" b="1" dirty="0"/>
              <a:t> </a:t>
            </a:r>
            <a:r>
              <a:rPr lang="en-US" sz="3600" b="1" dirty="0" err="1"/>
              <a:t>membersihkan</a:t>
            </a:r>
            <a:r>
              <a:rPr lang="en-US" sz="3600" b="1" dirty="0"/>
              <a:t> </a:t>
            </a:r>
            <a:r>
              <a:rPr lang="en-US" sz="3600" b="1" dirty="0" err="1"/>
              <a:t>jalan</a:t>
            </a:r>
            <a:r>
              <a:rPr lang="en-US" sz="3600" b="1" dirty="0"/>
              <a:t> </a:t>
            </a:r>
            <a:r>
              <a:rPr lang="en-US" sz="3600" b="1" dirty="0" err="1"/>
              <a:t>nafas</a:t>
            </a:r>
            <a:r>
              <a:rPr lang="en-US" sz="3600" b="1" dirty="0"/>
              <a:t> </a:t>
            </a:r>
            <a:r>
              <a:rPr lang="en-US" sz="3600" b="1" dirty="0" err="1"/>
              <a:t>melalui</a:t>
            </a:r>
            <a:r>
              <a:rPr lang="en-US" sz="3600" b="1" dirty="0"/>
              <a:t> </a:t>
            </a:r>
            <a:r>
              <a:rPr lang="en-US" sz="3600" b="1" dirty="0" err="1"/>
              <a:t>jalan</a:t>
            </a:r>
            <a:r>
              <a:rPr lang="en-US" sz="3600" b="1" dirty="0"/>
              <a:t> </a:t>
            </a:r>
            <a:r>
              <a:rPr lang="en-US" sz="3600" b="1" dirty="0" err="1"/>
              <a:t>nafas</a:t>
            </a:r>
            <a:r>
              <a:rPr lang="en-US" sz="3600" b="1" dirty="0"/>
              <a:t> </a:t>
            </a:r>
            <a:r>
              <a:rPr lang="en-US" sz="3600" b="1" dirty="0" err="1"/>
              <a:t>buatan</a:t>
            </a:r>
            <a:r>
              <a:rPr lang="en-US" sz="3600" b="1" dirty="0"/>
              <a:t> </a:t>
            </a:r>
            <a:r>
              <a:rPr lang="en-US" sz="3600" b="1" dirty="0" err="1"/>
              <a:t>dengan</a:t>
            </a:r>
            <a:r>
              <a:rPr lang="en-US" sz="3600" b="1" dirty="0"/>
              <a:t> </a:t>
            </a:r>
            <a:r>
              <a:rPr lang="en-US" sz="3600" b="1" dirty="0" err="1"/>
              <a:t>mempergunakan</a:t>
            </a:r>
            <a:r>
              <a:rPr lang="en-US" sz="3600" b="1" dirty="0"/>
              <a:t> </a:t>
            </a:r>
            <a:r>
              <a:rPr lang="en-US" sz="3600" b="1" dirty="0" err="1"/>
              <a:t>kateter</a:t>
            </a:r>
            <a:r>
              <a:rPr lang="en-US" sz="3600" b="1" dirty="0"/>
              <a:t> suction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alat</a:t>
            </a:r>
            <a:r>
              <a:rPr lang="en-US" sz="3600" b="1" dirty="0"/>
              <a:t> </a:t>
            </a:r>
            <a:r>
              <a:rPr lang="en-US" sz="3600" b="1" dirty="0" err="1"/>
              <a:t>penghisap</a:t>
            </a:r>
            <a:endParaRPr lang="en-US" sz="36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>
                <a:solidFill>
                  <a:srgbClr val="0000CC"/>
                </a:solidFill>
              </a:rPr>
              <a:t>Adanya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perubahan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tanda-tanda</a:t>
            </a:r>
            <a:r>
              <a:rPr lang="en-US" b="1" dirty="0">
                <a:solidFill>
                  <a:srgbClr val="0000CC"/>
                </a:solidFill>
              </a:rPr>
              <a:t> vital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(</a:t>
            </a:r>
            <a:r>
              <a:rPr lang="en-US" b="1" dirty="0" err="1">
                <a:solidFill>
                  <a:srgbClr val="0000CC"/>
                </a:solidFill>
              </a:rPr>
              <a:t>denyut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nadi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meningkat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atau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menurun</a:t>
            </a:r>
            <a:r>
              <a:rPr lang="en-US" b="1" dirty="0">
                <a:solidFill>
                  <a:srgbClr val="0000CC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>
                <a:solidFill>
                  <a:srgbClr val="0000CC"/>
                </a:solidFill>
              </a:rPr>
              <a:t>Sesak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nafas</a:t>
            </a:r>
            <a:endParaRPr lang="en-US" b="1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>
                <a:solidFill>
                  <a:srgbClr val="0000CC"/>
                </a:solidFill>
              </a:rPr>
              <a:t>Gelisah</a:t>
            </a:r>
            <a:endParaRPr lang="en-US" b="1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>
                <a:solidFill>
                  <a:srgbClr val="0000CC"/>
                </a:solidFill>
              </a:rPr>
              <a:t>Terdengar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adanya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sekret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di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jalan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nafas</a:t>
            </a:r>
            <a:endParaRPr lang="en-US" b="1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>
                <a:solidFill>
                  <a:srgbClr val="0000CC"/>
                </a:solidFill>
              </a:rPr>
              <a:t>Terlihat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pengeluaran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sekret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dari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jalan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nafas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9670"/>
            <a:ext cx="891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Tanda-tanda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/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Indikasi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Kontra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Indikasi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447800"/>
            <a:ext cx="8229600" cy="3048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Adanya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bronchospasme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Adanya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riwayat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komplikasi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akibat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penghisapan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lendir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tindakan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bedah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syaraf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otak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trepanasi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craniotomy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14487"/>
            <a:ext cx="4968875" cy="44545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Trauma trachea yang </a:t>
            </a:r>
            <a:r>
              <a:rPr lang="en-US" b="1" dirty="0" err="1">
                <a:solidFill>
                  <a:srgbClr val="0000CC"/>
                </a:solidFill>
              </a:rPr>
              <a:t>mengakibatkan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err="1">
                <a:solidFill>
                  <a:srgbClr val="0000CC"/>
                </a:solidFill>
              </a:rPr>
              <a:t>kerusakan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mukosa</a:t>
            </a:r>
            <a:endParaRPr lang="en-US" b="1" dirty="0">
              <a:solidFill>
                <a:srgbClr val="0000CC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err="1">
                <a:solidFill>
                  <a:srgbClr val="0000CC"/>
                </a:solidFill>
              </a:rPr>
              <a:t>Oedema</a:t>
            </a:r>
            <a:endParaRPr lang="en-US" b="1" dirty="0">
              <a:solidFill>
                <a:srgbClr val="0000CC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err="1">
                <a:solidFill>
                  <a:srgbClr val="0000CC"/>
                </a:solidFill>
              </a:rPr>
              <a:t>Ulcerasi</a:t>
            </a:r>
            <a:endParaRPr lang="en-US" b="1" dirty="0">
              <a:solidFill>
                <a:srgbClr val="0000CC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err="1">
                <a:solidFill>
                  <a:srgbClr val="0000CC"/>
                </a:solidFill>
              </a:rPr>
              <a:t>Perdarahan</a:t>
            </a:r>
            <a:endParaRPr lang="en-US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000CC"/>
                </a:solidFill>
              </a:rPr>
              <a:t>Infeksi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saluran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pernafasan</a:t>
            </a:r>
            <a:endParaRPr lang="en-US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000CC"/>
                </a:solidFill>
              </a:rPr>
              <a:t>Atelektasis</a:t>
            </a:r>
            <a:endParaRPr lang="en-US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000CC"/>
                </a:solidFill>
              </a:rPr>
              <a:t>Hipoxemia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334000" y="1462087"/>
            <a:ext cx="3414713" cy="4786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3200" b="1" dirty="0" err="1">
                <a:solidFill>
                  <a:srgbClr val="0000CC"/>
                </a:solidFill>
              </a:rPr>
              <a:t>Tachicardi</a:t>
            </a:r>
            <a:endParaRPr lang="en-US" sz="3200" b="1" dirty="0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3200" b="1" dirty="0" err="1">
                <a:solidFill>
                  <a:srgbClr val="0000CC"/>
                </a:solidFill>
              </a:rPr>
              <a:t>Bradicardi</a:t>
            </a:r>
            <a:endParaRPr lang="en-US" sz="3200" b="1" dirty="0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3200" b="1" dirty="0">
                <a:solidFill>
                  <a:srgbClr val="0000CC"/>
                </a:solidFill>
              </a:rPr>
              <a:t>PVC ( </a:t>
            </a:r>
            <a:r>
              <a:rPr lang="en-US" sz="3200" b="1" dirty="0" err="1">
                <a:solidFill>
                  <a:srgbClr val="0000CC"/>
                </a:solidFill>
              </a:rPr>
              <a:t>Prematur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Ventricel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Cont</a:t>
            </a:r>
            <a:r>
              <a:rPr lang="id-ID" sz="3200" b="1" dirty="0" smtClean="0">
                <a:solidFill>
                  <a:srgbClr val="0000CC"/>
                </a:solidFill>
              </a:rPr>
              <a:t>r</a:t>
            </a:r>
            <a:r>
              <a:rPr lang="en-US" sz="3200" b="1" dirty="0" smtClean="0">
                <a:solidFill>
                  <a:srgbClr val="0000CC"/>
                </a:solidFill>
              </a:rPr>
              <a:t>action </a:t>
            </a:r>
            <a:r>
              <a:rPr lang="en-US" sz="3200" b="1" dirty="0">
                <a:solidFill>
                  <a:srgbClr val="0000CC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3200" b="1" dirty="0" err="1">
                <a:solidFill>
                  <a:srgbClr val="0000CC"/>
                </a:solidFill>
              </a:rPr>
              <a:t>Henti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jantung</a:t>
            </a:r>
            <a:r>
              <a:rPr lang="en-US" sz="3200" b="1" dirty="0">
                <a:solidFill>
                  <a:srgbClr val="0000CC"/>
                </a:solidFill>
              </a:rPr>
              <a:t> (cardiac arrest)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3200" b="1" dirty="0" err="1">
                <a:solidFill>
                  <a:srgbClr val="0000CC"/>
                </a:solidFill>
              </a:rPr>
              <a:t>Kenaikan</a:t>
            </a:r>
            <a:r>
              <a:rPr lang="en-US" sz="3200" b="1" dirty="0">
                <a:solidFill>
                  <a:srgbClr val="0000CC"/>
                </a:solidFill>
              </a:rPr>
              <a:t> TIK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Komplikasi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9144000" cy="6477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0" smtClean="0">
                <a:latin typeface="Stencil" pitchFamily="82" charset="0"/>
              </a:rPr>
              <a:t>Diagnosa Keperawatan yang sering muncul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125538"/>
            <a:ext cx="8686800" cy="542766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Kerusakan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ventilasi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spontan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berhubungan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dengan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kelemahan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atau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kerusakkan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otot-otot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pernafasan</a:t>
            </a:r>
            <a:endParaRPr lang="en-US" sz="2800" b="1" dirty="0" smtClean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105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Batasan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karakteristik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: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ketidakmampuan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individu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untuk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mempertahankan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keadekuatan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pernafasan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untuk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menunjang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kehidupan</a:t>
            </a:r>
            <a:endParaRPr lang="en-US" sz="2400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Pola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nafas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tidak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efektif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berhubungan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dengan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id-ID" sz="2800" b="1" dirty="0" smtClean="0">
                <a:solidFill>
                  <a:srgbClr val="0000CC"/>
                </a:solidFill>
                <a:latin typeface="Arial" charset="0"/>
              </a:rPr>
              <a:t>a</a:t>
            </a: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danya</a:t>
            </a:r>
            <a:r>
              <a:rPr lang="en-US" sz="28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sumbatan</a:t>
            </a:r>
            <a:r>
              <a:rPr lang="en-US" sz="28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pada</a:t>
            </a:r>
            <a:r>
              <a:rPr lang="en-US" sz="28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saluran</a:t>
            </a:r>
            <a:r>
              <a:rPr lang="en-US" sz="28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pernafasan</a:t>
            </a:r>
            <a:endParaRPr lang="en-US" sz="2800" dirty="0" smtClean="0">
              <a:solidFill>
                <a:srgbClr val="0000CC"/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9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Batasan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Karakteristik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: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Pertukaran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udara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inspirasi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dan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ekspirasi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tidak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adekuat</a:t>
            </a:r>
            <a:endParaRPr lang="en-US" sz="2400" dirty="0" smtClean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661988" y="609600"/>
            <a:ext cx="7772400" cy="5556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Bersihan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jalan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nafas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tidak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efektif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berhubungan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dengan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obstruksi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saluran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pernafasan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Adanya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benda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asing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di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jalan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nafas</a:t>
            </a:r>
            <a:endParaRPr lang="en-US" b="1" dirty="0" smtClean="0">
              <a:solidFill>
                <a:srgbClr val="0000CC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Adanya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sekresi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mukus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yang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berlebihan</a:t>
            </a:r>
            <a:endParaRPr lang="en-US" b="1" dirty="0" smtClean="0">
              <a:solidFill>
                <a:srgbClr val="0000CC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Batasan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Karakteristik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: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ketidakmampuan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untuk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membersihkan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sekresi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atau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obstruksi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dari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saluran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pernafasan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untuk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mempertahankan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kebersihan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jalan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nafas</a:t>
            </a:r>
            <a:endParaRPr lang="en-US" sz="2400" dirty="0" smtClean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91" y="1600200"/>
            <a:ext cx="8183880" cy="5029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id-ID" spc="100" dirty="0" smtClean="0"/>
              <a:t>Sumbatan jalan napas, hipoventilasi, henti napas, merupakan penyebab kematian yang segera </a:t>
            </a:r>
            <a:r>
              <a:rPr lang="id-ID" spc="100" dirty="0" smtClean="0">
                <a:sym typeface="Wingdings" pitchFamily="2" charset="2"/>
              </a:rPr>
              <a:t></a:t>
            </a:r>
            <a:r>
              <a:rPr lang="id-ID" spc="100" dirty="0" smtClean="0"/>
              <a:t> </a:t>
            </a:r>
            <a:r>
              <a:rPr lang="id-ID" b="1" spc="100" dirty="0" smtClean="0">
                <a:solidFill>
                  <a:srgbClr val="FF0000"/>
                </a:solidFill>
              </a:rPr>
              <a:t>masih dapat dicegah </a:t>
            </a:r>
            <a:r>
              <a:rPr lang="id-ID" spc="100" dirty="0" smtClean="0"/>
              <a:t>dengan penanganan yg cepat dan tepat</a:t>
            </a:r>
          </a:p>
          <a:p>
            <a:pPr>
              <a:spcAft>
                <a:spcPts val="1800"/>
              </a:spcAft>
            </a:pPr>
            <a:r>
              <a:rPr lang="id-ID" spc="100" dirty="0" smtClean="0"/>
              <a:t>Sel dan Jaringan mutlak tergantung </a:t>
            </a:r>
            <a:r>
              <a:rPr lang="id-ID" b="1" spc="100" dirty="0" smtClean="0">
                <a:solidFill>
                  <a:srgbClr val="FF0000"/>
                </a:solidFill>
              </a:rPr>
              <a:t>OKSIGEN</a:t>
            </a:r>
          </a:p>
          <a:p>
            <a:pPr>
              <a:spcAft>
                <a:spcPts val="1800"/>
              </a:spcAft>
            </a:pPr>
            <a:r>
              <a:rPr lang="id-ID" spc="100" dirty="0" smtClean="0"/>
              <a:t>Kerusakan otak lebih dari 6 menit kekurangan 0ksigen</a:t>
            </a:r>
            <a:r>
              <a:rPr lang="id-ID" spc="100" dirty="0" smtClean="0">
                <a:sym typeface="Wingdings" pitchFamily="2" charset="2"/>
              </a:rPr>
              <a:t></a:t>
            </a:r>
            <a:r>
              <a:rPr lang="id-ID" b="1" spc="100" dirty="0" smtClean="0">
                <a:solidFill>
                  <a:srgbClr val="FF0000"/>
                </a:solidFill>
                <a:sym typeface="Wingdings" pitchFamily="2" charset="2"/>
              </a:rPr>
              <a:t>IRREVERSIBLE</a:t>
            </a:r>
            <a:endParaRPr lang="id-ID" b="1" spc="1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Mengapa sangat penting?</a:t>
            </a:r>
            <a:endParaRPr lang="id-ID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6088559"/>
            <a:ext cx="426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Terima Kasih</a:t>
            </a:r>
            <a:endParaRPr lang="en-US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7" name="design_repla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2261645" cy="198120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Pernafasan</a:t>
            </a:r>
            <a:r>
              <a:rPr lang="en-US" sz="3600" b="1" dirty="0" smtClean="0"/>
              <a:t> ( </a:t>
            </a:r>
            <a:r>
              <a:rPr lang="en-US" sz="3600" b="1" dirty="0" err="1" smtClean="0">
                <a:solidFill>
                  <a:srgbClr val="FF0000"/>
                </a:solidFill>
              </a:rPr>
              <a:t>respirasi</a:t>
            </a:r>
            <a:r>
              <a:rPr lang="en-US" sz="3600" b="1" dirty="0" smtClean="0"/>
              <a:t> ) </a:t>
            </a:r>
            <a:r>
              <a:rPr lang="en-US" sz="3600" b="1" dirty="0" err="1" smtClean="0"/>
              <a:t>merupakan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peristiwa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menghirup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udara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luar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mengandung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oksigen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tubuh</a:t>
            </a:r>
            <a:r>
              <a:rPr lang="en-US" sz="3600" b="1" dirty="0" smtClean="0"/>
              <a:t> (</a:t>
            </a:r>
            <a:r>
              <a:rPr lang="en-US" sz="3600" b="1" dirty="0" err="1" smtClean="0">
                <a:solidFill>
                  <a:srgbClr val="FF0000"/>
                </a:solidFill>
              </a:rPr>
              <a:t>inspirasi</a:t>
            </a:r>
            <a:r>
              <a:rPr lang="en-US" sz="3600" b="1" dirty="0" smtClean="0"/>
              <a:t>) </a:t>
            </a:r>
            <a:r>
              <a:rPr lang="en-US" sz="3600" b="1" dirty="0" err="1" smtClean="0"/>
              <a:t>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mengeluarkan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udara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mengandung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karbondioksida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oksidasi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keluar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tubuh</a:t>
            </a:r>
            <a:r>
              <a:rPr lang="en-US" sz="3600" b="1" dirty="0" smtClean="0"/>
              <a:t> (</a:t>
            </a:r>
            <a:r>
              <a:rPr lang="en-US" sz="3600" b="1" dirty="0" err="1" smtClean="0">
                <a:solidFill>
                  <a:srgbClr val="FF0000"/>
                </a:solidFill>
              </a:rPr>
              <a:t>ekspirasi</a:t>
            </a:r>
            <a:r>
              <a:rPr lang="en-US" sz="3600" b="1" dirty="0" smtClean="0"/>
              <a:t>) yang </a:t>
            </a:r>
            <a:r>
              <a:rPr lang="en-US" sz="3600" b="1" dirty="0" err="1" smtClean="0"/>
              <a:t>terjadi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karena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adanya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perbedaan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tekanan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antara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rongga</a:t>
            </a:r>
            <a:r>
              <a:rPr lang="en-US" sz="3600" b="1" dirty="0" smtClean="0"/>
              <a:t> pleura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paru-paru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Respirasi/Pernafasan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52600" y="476250"/>
            <a:ext cx="57912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b="1">
                <a:solidFill>
                  <a:srgbClr val="FFCC00"/>
                </a:solidFill>
                <a:latin typeface="Tahoma" pitchFamily="34" charset="0"/>
              </a:rPr>
              <a:t>AIRWAY</a:t>
            </a:r>
            <a:endParaRPr lang="en-US" sz="4000">
              <a:solidFill>
                <a:srgbClr val="FFCC00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11188" y="1341438"/>
            <a:ext cx="82089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914400" lvl="1" indent="-457200" algn="just">
              <a:lnSpc>
                <a:spcPct val="150000"/>
              </a:lnSpc>
              <a:tabLst>
                <a:tab pos="1000125" algn="l"/>
                <a:tab pos="1514475" algn="l"/>
              </a:tabLst>
            </a:pPr>
            <a:r>
              <a:rPr lang="en-US" sz="2800">
                <a:latin typeface="Tahoma" pitchFamily="34" charset="0"/>
              </a:rPr>
              <a:t>1.  Sifat  gangguan  airway</a:t>
            </a:r>
          </a:p>
          <a:p>
            <a:pPr marL="1371600" lvl="2" indent="-457200" algn="just">
              <a:buFontTx/>
              <a:buBlip>
                <a:blip r:embed="rId3"/>
              </a:buBlip>
              <a:tabLst>
                <a:tab pos="1000125" algn="l"/>
                <a:tab pos="1514475" algn="l"/>
              </a:tabLst>
            </a:pPr>
            <a:r>
              <a:rPr lang="en-US" sz="2800">
                <a:latin typeface="Tahoma" pitchFamily="34" charset="0"/>
              </a:rPr>
              <a:t> Mendadak – total</a:t>
            </a:r>
          </a:p>
          <a:p>
            <a:pPr marL="1371600" lvl="2" indent="-457200" algn="just">
              <a:buFontTx/>
              <a:buBlip>
                <a:blip r:embed="rId3"/>
              </a:buBlip>
              <a:tabLst>
                <a:tab pos="1000125" algn="l"/>
                <a:tab pos="1514475" algn="l"/>
              </a:tabLst>
            </a:pPr>
            <a:r>
              <a:rPr lang="en-US" sz="2800">
                <a:latin typeface="Tahoma" pitchFamily="34" charset="0"/>
              </a:rPr>
              <a:t>	Perlahan  -  partial</a:t>
            </a:r>
          </a:p>
          <a:p>
            <a:pPr marL="1371600" lvl="2" indent="-457200" algn="just">
              <a:buFontTx/>
              <a:buBlip>
                <a:blip r:embed="rId3"/>
              </a:buBlip>
              <a:tabLst>
                <a:tab pos="1000125" algn="l"/>
                <a:tab pos="1514475" algn="l"/>
              </a:tabLst>
            </a:pPr>
            <a:r>
              <a:rPr lang="en-US" sz="2800">
                <a:latin typeface="Tahoma" pitchFamily="34" charset="0"/>
              </a:rPr>
              <a:t>	Progresif</a:t>
            </a:r>
          </a:p>
          <a:p>
            <a:pPr marL="1371600" lvl="2" indent="-457200" algn="just">
              <a:buFontTx/>
              <a:buBlip>
                <a:blip r:embed="rId3"/>
              </a:buBlip>
              <a:tabLst>
                <a:tab pos="1000125" algn="l"/>
                <a:tab pos="1514475" algn="l"/>
              </a:tabLst>
            </a:pPr>
            <a:r>
              <a:rPr lang="en-US" sz="2800">
                <a:latin typeface="Tahoma" pitchFamily="34" charset="0"/>
              </a:rPr>
              <a:t>	Berulang</a:t>
            </a:r>
          </a:p>
          <a:p>
            <a:pPr marL="914400" lvl="1" indent="-457200" algn="just">
              <a:lnSpc>
                <a:spcPct val="150000"/>
              </a:lnSpc>
              <a:tabLst>
                <a:tab pos="1000125" algn="l"/>
                <a:tab pos="1514475" algn="l"/>
              </a:tabLst>
            </a:pPr>
            <a:r>
              <a:rPr lang="en-US" sz="2800">
                <a:latin typeface="Tahoma" pitchFamily="34" charset="0"/>
              </a:rPr>
              <a:t>2.	Tanda awal -- napas cepat -- pendek-pendek</a:t>
            </a:r>
          </a:p>
          <a:p>
            <a:pPr marL="914400" lvl="1" indent="-457200" algn="just">
              <a:lnSpc>
                <a:spcPct val="150000"/>
              </a:lnSpc>
              <a:buFontTx/>
              <a:buAutoNum type="arabicPeriod" startAt="3"/>
              <a:tabLst>
                <a:tab pos="1000125" algn="l"/>
                <a:tab pos="1514475" algn="l"/>
              </a:tabLst>
            </a:pPr>
            <a:r>
              <a:rPr lang="en-US" sz="2800">
                <a:latin typeface="Tahoma" pitchFamily="34" charset="0"/>
              </a:rPr>
              <a:t>Kesadaran yang menurun </a:t>
            </a:r>
          </a:p>
          <a:p>
            <a:pPr marL="914400" lvl="1" indent="-457200" algn="just">
              <a:lnSpc>
                <a:spcPct val="150000"/>
              </a:lnSpc>
              <a:buFontTx/>
              <a:buAutoNum type="arabicPeriod" startAt="3"/>
              <a:tabLst>
                <a:tab pos="1000125" algn="l"/>
                <a:tab pos="1514475" algn="l"/>
              </a:tabLst>
            </a:pPr>
            <a:r>
              <a:rPr lang="en-US" sz="2800">
                <a:latin typeface="Tahoma" pitchFamily="34" charset="0"/>
              </a:rPr>
              <a:t>Trauma di wajah, leher, larynx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41475"/>
            <a:ext cx="5410200" cy="3235325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3600" b="1" dirty="0" err="1">
                <a:effectLst/>
              </a:rPr>
              <a:t>Gagal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nafas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adalah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gangguan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pertukaran</a:t>
            </a:r>
            <a:r>
              <a:rPr lang="en-US" sz="3600" b="1" dirty="0">
                <a:effectLst/>
              </a:rPr>
              <a:t> gas </a:t>
            </a:r>
            <a:r>
              <a:rPr lang="en-US" sz="3600" b="1" dirty="0" err="1">
                <a:effectLst/>
              </a:rPr>
              <a:t>antara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udara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dengan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sirkulasi</a:t>
            </a:r>
            <a:r>
              <a:rPr lang="en-US" sz="3600" b="1" dirty="0">
                <a:effectLst/>
              </a:rPr>
              <a:t> yang </a:t>
            </a:r>
            <a:r>
              <a:rPr lang="en-US" sz="3600" b="1" dirty="0" err="1">
                <a:effectLst/>
              </a:rPr>
              <a:t>terjadi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di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pertukaran</a:t>
            </a:r>
            <a:r>
              <a:rPr lang="en-US" sz="3600" b="1" dirty="0">
                <a:effectLst/>
              </a:rPr>
              <a:t> gas </a:t>
            </a:r>
            <a:r>
              <a:rPr lang="en-US" sz="3600" b="1" dirty="0" err="1">
                <a:effectLst/>
              </a:rPr>
              <a:t>intrapulmonal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atau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gangguan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gerakan</a:t>
            </a:r>
            <a:r>
              <a:rPr lang="en-US" sz="3600" b="1" dirty="0">
                <a:effectLst/>
              </a:rPr>
              <a:t> gas </a:t>
            </a:r>
            <a:r>
              <a:rPr lang="en-US" sz="3600" b="1" dirty="0" err="1">
                <a:effectLst/>
              </a:rPr>
              <a:t>masuk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keluar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paru</a:t>
            </a:r>
            <a:r>
              <a:rPr lang="en-US" sz="3600" b="1" dirty="0">
                <a:effectLst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GAGAL NAFAS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0200" y="5029200"/>
            <a:ext cx="2438400" cy="83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u="sng" dirty="0">
                <a:latin typeface="Tahoma" pitchFamily="34" charset="0"/>
              </a:rPr>
              <a:t>AIRWAY</a:t>
            </a:r>
          </a:p>
          <a:p>
            <a:r>
              <a:rPr lang="en-US" sz="2000" dirty="0">
                <a:latin typeface="Tahoma" pitchFamily="34" charset="0"/>
              </a:rPr>
              <a:t>( </a:t>
            </a:r>
            <a:r>
              <a:rPr lang="en-US" sz="2000" dirty="0" err="1">
                <a:latin typeface="Tahoma" pitchFamily="34" charset="0"/>
              </a:rPr>
              <a:t>Obstruksi</a:t>
            </a:r>
            <a:r>
              <a:rPr lang="en-US" sz="2000" dirty="0">
                <a:latin typeface="Tahoma" pitchFamily="34" charset="0"/>
              </a:rPr>
              <a:t> / </a:t>
            </a:r>
            <a:r>
              <a:rPr lang="en-US" sz="2000" dirty="0" err="1">
                <a:latin typeface="Tahoma" pitchFamily="34" charset="0"/>
              </a:rPr>
              <a:t>tidak</a:t>
            </a:r>
            <a:r>
              <a:rPr lang="en-US" sz="2000" dirty="0">
                <a:latin typeface="Tahoma" pitchFamily="34" charset="0"/>
              </a:rPr>
              <a:t> )</a:t>
            </a:r>
            <a:endParaRPr lang="en-US" sz="2000" u="sng" dirty="0">
              <a:latin typeface="Tahom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53200" y="3048000"/>
            <a:ext cx="1981200" cy="914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u="sng" dirty="0">
                <a:latin typeface="Tahoma" pitchFamily="34" charset="0"/>
              </a:rPr>
              <a:t>VENTILASI</a:t>
            </a:r>
          </a:p>
          <a:p>
            <a:r>
              <a:rPr lang="en-US" sz="2000" dirty="0" err="1">
                <a:latin typeface="Tahoma" pitchFamily="34" charset="0"/>
              </a:rPr>
              <a:t>Adekwat</a:t>
            </a:r>
            <a:r>
              <a:rPr lang="en-US" sz="2000" dirty="0">
                <a:latin typeface="Tahoma" pitchFamily="34" charset="0"/>
              </a:rPr>
              <a:t> / </a:t>
            </a:r>
            <a:r>
              <a:rPr lang="en-US" sz="2000" dirty="0" err="1">
                <a:latin typeface="Tahoma" pitchFamily="34" charset="0"/>
              </a:rPr>
              <a:t>tidak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77000" y="1905000"/>
            <a:ext cx="2438400" cy="762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u="sng">
                <a:latin typeface="Tahoma" pitchFamily="34" charset="0"/>
              </a:rPr>
              <a:t>CENTRAL</a:t>
            </a:r>
            <a:endParaRPr lang="en-US" sz="2000">
              <a:latin typeface="Tahoma" pitchFamily="34" charset="0"/>
            </a:endParaRPr>
          </a:p>
          <a:p>
            <a:r>
              <a:rPr lang="en-US" sz="2000">
                <a:latin typeface="Tahoma" pitchFamily="34" charset="0"/>
              </a:rPr>
              <a:t>Rangsangan  napas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77000" y="4267200"/>
            <a:ext cx="2438400" cy="1752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000">
                <a:latin typeface="Tahoma" pitchFamily="34" charset="0"/>
              </a:rPr>
              <a:t>  </a:t>
            </a:r>
            <a:r>
              <a:rPr lang="en-US" sz="2000" u="sng">
                <a:latin typeface="Tahoma" pitchFamily="34" charset="0"/>
              </a:rPr>
              <a:t>PERIFER</a:t>
            </a:r>
            <a:r>
              <a:rPr lang="en-US" sz="2000">
                <a:latin typeface="Tahoma" pitchFamily="34" charset="0"/>
              </a:rPr>
              <a:t>	</a:t>
            </a:r>
            <a:endParaRPr lang="en-US" sz="2000" u="sng">
              <a:latin typeface="Tahoma" pitchFamily="34" charset="0"/>
            </a:endParaRPr>
          </a:p>
          <a:p>
            <a:pPr algn="just"/>
            <a:r>
              <a:rPr lang="en-US" sz="2000">
                <a:latin typeface="Tahoma" pitchFamily="34" charset="0"/>
              </a:rPr>
              <a:t>  1.   Paru</a:t>
            </a:r>
          </a:p>
          <a:p>
            <a:pPr algn="just"/>
            <a:r>
              <a:rPr lang="en-US" sz="2000">
                <a:latin typeface="Tahoma" pitchFamily="34" charset="0"/>
              </a:rPr>
              <a:t>  2.   Rongga  thorax</a:t>
            </a:r>
          </a:p>
          <a:p>
            <a:pPr algn="just"/>
            <a:r>
              <a:rPr lang="en-US" sz="2000">
                <a:latin typeface="Tahoma" pitchFamily="34" charset="0"/>
              </a:rPr>
              <a:t>        -  Otot</a:t>
            </a:r>
          </a:p>
          <a:p>
            <a:pPr algn="just"/>
            <a:r>
              <a:rPr lang="en-US" sz="2000">
                <a:latin typeface="Tahoma" pitchFamily="34" charset="0"/>
              </a:rPr>
              <a:t>        -  Tulang</a:t>
            </a:r>
          </a:p>
        </p:txBody>
      </p:sp>
      <p:cxnSp>
        <p:nvCxnSpPr>
          <p:cNvPr id="16" name="Straight Arrow Connector 15"/>
          <p:cNvCxnSpPr>
            <a:stCxn id="6" idx="0"/>
          </p:cNvCxnSpPr>
          <p:nvPr/>
        </p:nvCxnSpPr>
        <p:spPr>
          <a:xfrm rot="5400000" flipH="1" flipV="1">
            <a:off x="7391400" y="2895600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 rot="5400000">
            <a:off x="7391400" y="4114800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4" idx="3"/>
            <a:endCxn id="6" idx="1"/>
          </p:cNvCxnSpPr>
          <p:nvPr/>
        </p:nvCxnSpPr>
        <p:spPr>
          <a:xfrm flipV="1">
            <a:off x="4038600" y="3505200"/>
            <a:ext cx="2514600" cy="1943100"/>
          </a:xfrm>
          <a:prstGeom prst="bentConnector3">
            <a:avLst>
              <a:gd name="adj1" fmla="val 78018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png;base64,iVBORw0KGgoAAAANSUhEUgAAAQIAAADDCAMAAABeUu/HAAAAilBMVEX9/f3///+mpqbf39+0tLQAAACpqal6enrg4OCrq6ukpKRxcXHy8vKFhYXl5eXj4+OVlZXCwsJbW1vGxsaLi4vw8PDW1taRkZG9vb1wcHCbm5vQ0NC2trbLy8uenp5oaGhKSkpVVVV/f39DQ0NhYWEjIyM/Pz8wMDAPDw8rKysUFBQcHBw4ODhOTk57aYcFAAAU4ElEQVR4nO2dibqiuBKAU2CAsImy7+qx9z7v/3o3AVGWsKmgZ/rW19NjK5Dkp6qSVDZkbv5xMdEmUMR/WJRggxIR/mkRE4YAvVoAiESIQF/G+km/BwIQQ3GrKCax1s/LeyAAUboopUvstTPzFgjAI1UOAHa7lXPzDghqBNi/Nt4TslO5uimXvhwBNAkgcKPHswO2zERDEx71cgQA0aaZPIRPQODogEPw9Vrdh9qfq2tfi4CqQOS2UgeRPJwf0JGONfo3OPIRad+i8EMH75j/NfI/u/xPAvFRrhi8FAGAHiZ6O3FA/hT9HX00RUBVDEP+N8anGJMtTmLsxezvRMQBll+PgGqAZfE8Fjh1BBOdWuchDAGCnCLANt7EeJOywos2TugHG+eZ9GoEALHf1YDyJ1LLEOipvb0jf4AKBGcMYYmAQCrLW7ALLbBxsLgvqLse7s9uGOh9rxd+K9f8oU8h1e7Jn4lzpmhY3zs7rKZYFf8YJ81OMTljCR1+oEW0oFZu26rE7nCg//R8rglUF/z6o1yes3HoX4oK1zuHk73+DKavZrR2pSkJEKnWNrPMb5gKBJaZWYAi330igmv67s6mkjq0QrZ1txTd1uR0d/P69DLT9pMBhwfgqPsP9iQ704qsgZkVl8PO3nUgAKRlI0BO7drPFZBbbbiL6UcDLVAp0pK7epmHKC0y3ngthUqkVlVkQLqa2b0mUFxiWVJEYvYk93IdbFk9CVJqp2HLMQAKAvuSDMUvx73WpfuybLRrYPQwAsbSiSK/WWTOVQ4pX0ngW+awiwdTkyTNbun1mRqOwO4EqZ5byt9J4WYmNAGjT8H6PNMDCNgD4x0xeiy0da2oMl08xWjsYggDgXw0swSmcUDq9kQ1AMxIuRVZVC1oa4XFr2f6E7wXAeW/1eQgnRrkoG0+XUjHaQFxBIHsm68S5ED+6/qRphQM3FKjdNchZlflkNXRg2G1uw8BcyyZ1Fvn8VOyuvntXkUMiSFoEiCSoJ6NSCIftHSgOAarVIwo4pYNoG0LgIaCEPcgYBZX6P+su6bYCwLVoQQk2W/2HR0iCIJK/7P2VMvpb5osJ70PBJBbCAYbFncgoO012VMWCfJRK6AEKIJGfxlONis+E8li/YeBNld5Q5A27rcHozCzEQAQf3dfs3382YUVMAT1qAnYpCJAf/KPygRlqjMAOxi8YyYC2lLLFovyllbAypnXOwlIloSbSEI+zoB1Nq+fh3VgLgLqjaUJPu0+uVgBFfJRa8GA10BAf9U24wyEqgUFXjJWC89AQNtfmbuUClytoNCCmksHWVSFJoMwHK9bLx4QwOc0CJuXTkcAutFtoT9NIHOuL1uqe3Q4C22RhNGg4KVSgGbsgX/pZASgRI8Hc/qfLtwICJnRcGZqh4EQ9TaDq9uCmPUqUDbeVJyKgFYEwoKDXTUroIp+rDkw4BGglLTh3NA+ExRdywlFm4SAVgTaMi2By/NrVsAQ1OpEEDIeAmHEFooYLBukmpD4FASAvCVVgBbTrzt98tnwhgEfQTZsC9QfgiJMsvBJCKyxiuUhAclpVHvZvsYb/kp8BMwWhh6a2qY6zc2PI5jiVR8RiJoEhOhcI3Byub6gkHyo86OrE0OO4wgARTM74PMEdI00SxbVhpPAIfziU5HOA+1EQL/GGgTVleMI0mWHeiFKWkWzpDqCfiUQrNMAgmiaGUxAMM2r3i+gy633LMm3bg3oUfvV1z63Iyv1x6re1NHZMQSgLEuAvuZdu/1bi5rBdtPoIxHL8MkVmXTqc9PgWsh6DgIW8ptXpJlCK662ppPj7d2CebohkATjwyHR4RCpQolBPfYETXQf9OcgeMYg70j6pNPyIYdbywjc/RUB0UJimtut6fqydrYIC7B9cD01uD48DYG/aGXAUgjtjhYcaobgpNeAkbwRt+VMQdMUYz/0Cesr8IKHbgbPQgDChAjNQwK7TcfjNxCcvCsCTbzNEFUUM44OqiTteWMj7MU9B8EKBFDUrfMaCPLrt9/N5hxZxTRlmZzjbhS9iJo9BQH1qgsToKk73eZvE0H1u+Wbnamz5k6TOk1ASIq4IfOIUzPRhwCQv/hUUG4fqIYA4k1lBmHMmSht7uS2JVSRU1CnRvgGEOTLE0i7AJjRX5ujkMQXQyH7rhIwBlbYbLsCujjI4bGDxi19CFqx+EUEYpnXDbSubREInEo1jlwEyvbcaCRTD1A2KqbbQS+CzojMEtKHQOggkAyy5c+kF+vdRYBqTBXsyW+wF8GyHeRLIvxQQA1BNY4khbueNRNbqdZ6u+W6DJxNywUfAXjjsfrHBU4prx9YQ6AFV//Qt2xEualrbczgCQjumuE0V8YRHKRxBIeqBVt/b7B70BCm1ygPCYTtUEGJ4DYv/UBGEZj+Ja+0Bq2ZxPR3yEVQTW9aWuDIdQa3wNk0BCWxpu3O8OZ8BJ15wcsIHLlRsSsCQOcJhuCVLYFmoR9EUI7ELC8Q8wDUguhwMtVRBKJZhBohatjuY4YAurMKAZrr9oDpBcGxsm5HmYBgmwS0b2w1FLf1z+FscBCkKy0PgqwHwT6YiwCpzSI/iuAJSyKmpZ1teASoFtgVgu0EBErsQ9wKIj6GYKUKkaUUefwIeTW4Dk5VaQ4hEM3cbUc454S7XoqAcFtGrMAXBMYUdyhug063fnrAhItghf5RldQnf6iommgDnjVBC5TY6PYK2WzdqbloI1jNE6DephELDlzU4KNqGoV2f6UY2X6nvLCVNxMnhrYRgLJ02LyeuNwJH198wSWMfms7qRo3XlAQCEyn6/wARNkWzQkTZDsIVvMELDE55iPQKgTXSZc9UaOSgGLzhrwAbJKxxYrpyDz5NoJVuohVYrHWYwkfl9jPrpp/04eAEWB1Aj8AfFmLoRWrJZwNYZK0abQQQPKM1bJTBVJu1IiqgVP2lyEYQaB4Mvt+S4a6xlV5y1u8Eogmet7F6bYQSPesBrtXulMLKlE/y1U1IwiUrVyMr2yTCRGe1lKZzSaRuQgGRuwXENhwxhFKh3hRg3wIAdOBsqIwz7PzDVV4tI1gvUZBkdy1N9zxBsdy3UWeXE2jGz81r2NsSnrHWm8ugsYiyTUEzJBvCpJcLmayq8aRH3UQmJtbWHl7mj8AzEewZn1QpuhbXAQCObBKAczKGXQRmBuhZhw9lcJg2hwEy08n6GbDE3pMwWfzfcGVKgRZC4FJpLp7GK4U+GnzEKwSOm/lI+1pG0iOxsbIncsUDDVv+sNtQweYa5wd6OEi2LxgPxkk98wpk3w2Jx/kSCoNo4VA9lqD7SJvusVg0jwE69YHl0QTbiSdMbDyYpVnxEMgeu1+01ad2azjIli3VVDlRPD7GPga24mjmJVHPrftt94Wc6Yz5yBYtYtUy4nZO7uysAWwEzYbh+R9fcWbe5g3SZSHYO1WQZWVLOmbai1ZH7EHabJh3ccxBOJ2XqyDh2CN0WRuXpy8j4FAaI9ms0vIJATBZs7y2YvdNxC8xBUUKbsh6VUEifhnLAlS2HGAXW/w4UfeaJSk6iep5azF90BA+4z5wJRzgQjZwBSDG4GdnEXy8WilrShJU9I0lT6PR1/FYgsBoJVGkbgMYHMcmHPOtEEL+BNNbgQC1veWCLGo8YSezhOkadrpJPuEEIlgpY1gxcApF4Km9nqEQhX4041qnuAafZCo9Wh7nhylQsoHdhG8omHUYCC35+U31YA7766mBHJjOrNEuFJn+nYI2BY8WjawCIXTX64TcKxBJeKo1fshYP00Z99bNQiOOoBAiXsiDzMQzJipt5xQd73Xsr5IUrub0PAEWU8Mbg6C0SXeqwig3bnHHMiR0zG42gF/xspMBOsHC3jCAv97vjkMdRP+SwhQaQ4hzxyI1OcNlDScawdvjYCZg51zzGFzVnpMwfTbS9m+OgJmDjYzh9arzc5uH4KeMOzXRYAYhVgO5ZZTsHvcgWk9A8HCq1LvEAAx3mtWg4IccBlsu3td3IFg9TGECULtwVX/hjWDkCweA3N+q4CH4PWNQ66wzdxOmnGlsLG6PcZaD+m/iAAxCnpyPjmXQZdN3h1ay4c72l8fQaEKXrI3JIHpguWYjWiyYian+Wbw1RCggkJgGHmeEZJ9RGK1alFRTO882MnmCYsZEKcdNXp3BKigoJinPDd84xB5ZiH2LjoPh1q6b58Qx5Hzc6C1wqdfAAG6hD7tIML4VxhqTMKhoGPzvVMrUlVVOhy+B4nJmWLxNRAwAcT22hMdP8/DkL5TqRYMaxT4JsQ651TOhuMU+0UWMeYviwCAFOMdtBSmuSNaSEU2qGS36Jhq3OTELsgjtzCbRoD9qyIAM7zuNngNi5tBEOzkw+dFDtouuIrXO+fwayIAiHibTA2NGvSX6ksimLaF7OSnfT0EACl55rqxr4cAdOe5+y12EczdRXpdYRXBk3cT6CIQ3yxk0hAw86dvO9tF8G5Ro5oAWAvsNviVEEzYw/Wux34ZBLQiOC2ygPjLIHh6RXB78tdAQLuFi223yEHwFmOKTQGd2IvNAesiWH4np7kCoPgLnrPZnXT3ds1DWhVKi268++4IqBe4Y5nFrBTeHAGgk73w9locBG80nAQQLLkD+yWRLoKJWyevIOCSdPnJwLw5yK+bfdoSSNY4cJmH4AlHOT5JVjlxmjsZ/65dLi8R6fo+5ryr6tdXH1DzvpXlWUsygJ3U6FH35Vy3gwLOCTVw232MOJe9mNiBTrA9rX629DVPvIU58+sE0H/9BfTnoAP+C9W5fYdGALf4280vB/jR/3C5uhZiTP9lnvpnjT+zvLy8P2d5FpDfTKGxDfg7O/4xCXfnIzbkQ+R/iJ8H8fMDwJFP5Nu3E/1wpinlO1ysqgQkY3rD6RiYx8PumB8/49PBk2XXkL/r2cdePC6+BzMPwfyl++zls79/AP6m0yLhyDTOGEy8FzEcij8OBryjbx4M+r/t4exdEMQBDtnJnyqEON4T/AtkLKomDgBrcP6Bnh0q7Oadu1RzdmexhuCDKgKcsQxHhoAdsfhZIPiOmfLvAf5ixxApiwsCDTY4ptbAELC5VXhz+LGRwckIfUaKjcVXzvJXrs9d7Vg3hA+Gw9XY8a0UgUPNniL4rCH4gUtHUCAAPT+F+HBDgPY/9fCnC+oHOwKZ3rX47K8nLduuuUOqCASwfjaOWEwLBN/xFmMgeGd6+JyAhG3Tk88J/kkTZDF7+IZjZgg5RuV5wGeMXHxiWgDpn1e0DtE9DrGqFGlNqO0AduoJdCNQfcMFdtaU5CSwO2Ugnmh7LziptAMsGqxiIIYAtuMbhm94BtuyEFAKKKYGcVIcenNnw6rnSw8C544nQdXGubSQrlXarVZEt+bT7fLWYczFF5eb5L+NI1SXkR4Ewpp7mfQK7PAK28r0IPCGzx5cS1ZpNvMRvFXQYGnpQ7DSpp/vIH0I3jGUvpD0IHijuMni8n8EvQjeLJC8pPQjeNUuBqtLP4IX7WWxvvQiePUK9vVkAEH6Hi3ExWUAwfyowdeUfgRzjlf40jKAAIHxuuD+ijKI4P1mW0yTecH3IQRfrWK8Bl4Shy25MCcORwwjWOmkkMelKKMXBEGxq61XfCfIV/F3QbDrAzGIYPETVZ8jwBammJqcxHHMH4/S0zhONdlwywUprdsHEbzTKHOPsLdvGKqqDml7ZQqZqhqOETevHEPw3uEjZvdES2BihO0SzaXWkpV2UX47jACB/XYL2a8CsI01T5w38lrqg+mlmhZvy5D1CIL3ZQDgylJwZ4C14BBIJ6sI1Y8geNNeM/UAkfVggJne7ob+xh1HoC8/6WuuAChO8oxp6bSy8FRrDMF7bPZUF2D7yOtParzfvOLgIcNkzaMCxuQZJsB97vBR02/UUAbxOSbAefDwmevCmzBg7YBnmUD70cMI2Dm7SyQ7U2h9zgbwF3r4GIJ36DDBVs0WXJYwgoAl/2IGtK0+/Ryoe54/hoDqQfTKGBJ1AtqyQ+3jCBC4+et8Im3GLV0xT0DAlgsv5ouGBcBaXgWnIKBXbV7RVgaIF1ml2k5mEgLmENZmQBuDTrDGYvqJCBCbSbcmA9aXCxZqC7WTmoiAzS9MVnMI1ASYE1gnuckIEDvNep0jJGiHMEjW209iBgJ2yOUqtokSP+UGvatg6G05S32SZ+2r+nTQ2tROqH2DrqHUOQjYljrZwupJHx/5/CoYSCZEiqVa9AO9zKcfILUsU6QuQ7esgHYk2OEIcRSlYFsBW+nhWZbnRqoQsdhxxrraaSRkdpJZLr3YMstDyuYgoGKGuwWdFDOB0O15Pugn7CE91MFj87TpB/37h65L2AX/Z4ryny7kbNJqkMAGI+8H6Odfrh7g1MI2WwJj6QQHkGAVIdlFLo7R9/b5CBMzmfpaXyYfEzbykfjxwACYj00W8wQFY4N9EH6wmwwTYfaWjw7ImDJIbcC/6ddgY3beTuap9Ev4ZFubZb/plxv2GxhYhMC7B8Ggqj4i9IEOVduh54KDtwUCbxfikH7A+9LGNaoIiJZfN0yMlXhHWR1tAPyt/DmjCGzMJrunmKQFAurXMM7u8AXXvKDEeaY5MMe025z0kWfeEGxoeY0bArlCIIP4E0c2KHqOf6E/38oi3hBQFagQbMH6g4P7tKDMs/68lht9mH46peKoo6UIzAoBLfAR6B+2jgFt6fcIQu1iJCmEQN2B9P13WRMwBPp32ueHAOs2TgoEJ+pbikVFdyK4NV4exMCeEDtFVHRCC9WjusuKL7IjYs8HMHHOfIEOZ8qAGTdFAFuKgJqJh0X9G1st6OuFL0joK/dwBOZvqjo+UJw64OwRBEUTVrN2wd0YinrZC4gWTJ56D3HIDpCONY0xkGgtmMsyKzYooWyx1YDswDHPA6JrGtUqnf6ssbF2jXoG0OTiWDr6pUP/RcCSyf2+4FoIPY1lx73DIpj3L4fFx/W/edu1HYSqhk71A1x/rr6/tYxq19ZbTeVDH0BweVwURbfnTbqFvkjDsS7D4ncm/Tx5DEHxBGYRMrntLtl/HRMzYRNCAvTK9dpNeRwBKkojeoksC2x7UR34YhYTQmTBiwdJrS9PQYAu77g4FdAyuOLQnwYnhLxMnoWgfNhACd+x8KU8FcHXlP8jqBD800IRbILRsxr/y6IEG2Ru/nEx/wfVJVxw5kxOcQAAAABJRU5ErkJggg=="/>
          <p:cNvSpPr>
            <a:spLocks noChangeAspect="1" noChangeArrowheads="1"/>
          </p:cNvSpPr>
          <p:nvPr/>
        </p:nvSpPr>
        <p:spPr bwMode="auto">
          <a:xfrm>
            <a:off x="155575" y="-1493838"/>
            <a:ext cx="4105275" cy="3114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8" name="Picture 4" descr="http://www.nbcert.org/Illustrations/Airwayobstruc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032" y="304800"/>
            <a:ext cx="6829568" cy="518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6388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Sumbatan Jalan Nafas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Penatalaksanaan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1430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480"/>
            <a:ext cx="74581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dirty="0" smtClean="0">
                <a:latin typeface="Arial Rounded MT Bold" pitchFamily="34" charset="0"/>
              </a:rPr>
              <a:t>TINDAKAN PENGUASAAN JALAN NAPAS DARURAT</a:t>
            </a:r>
            <a:endParaRPr lang="id-ID" sz="3200" dirty="0">
              <a:latin typeface="Arial Rounded MT Bold" pitchFamily="34" charset="0"/>
            </a:endParaRPr>
          </a:p>
        </p:txBody>
      </p:sp>
      <p:pic>
        <p:nvPicPr>
          <p:cNvPr id="4098" name="Picture 2" descr="F:\gambar RJP\cpr-head-ti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28802"/>
            <a:ext cx="525780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588</Words>
  <Application>Microsoft Office PowerPoint</Application>
  <PresentationFormat>On-screen Show (4:3)</PresentationFormat>
  <Paragraphs>124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TINDAKAN PENGUASAAN JALAN NAPAS DARURAT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Pemasangan Endotracheal Tube</vt:lpstr>
      <vt:lpstr>Endotracheal Tube</vt:lpstr>
      <vt:lpstr>Cara Pemasangan ET</vt:lpstr>
      <vt:lpstr>Slide 20</vt:lpstr>
      <vt:lpstr>Penyebab sumbatan Jalan Napas</vt:lpstr>
      <vt:lpstr>Slide 22</vt:lpstr>
      <vt:lpstr>Slide 23</vt:lpstr>
      <vt:lpstr>Tehnik Penghisapan Lendir ( Suctioning Endotracheal )</vt:lpstr>
      <vt:lpstr>Slide 25</vt:lpstr>
      <vt:lpstr>Slide 26</vt:lpstr>
      <vt:lpstr>Slide 27</vt:lpstr>
      <vt:lpstr>Diagnosa Keperawatan yang sering muncul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14</cp:revision>
  <dcterms:created xsi:type="dcterms:W3CDTF">2006-08-16T00:00:00Z</dcterms:created>
  <dcterms:modified xsi:type="dcterms:W3CDTF">2015-06-17T06:09:43Z</dcterms:modified>
</cp:coreProperties>
</file>