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7" r:id="rId1"/>
    <p:sldMasterId id="2147483967" r:id="rId2"/>
    <p:sldMasterId id="2147483979" r:id="rId3"/>
  </p:sldMasterIdLst>
  <p:sldIdLst>
    <p:sldId id="256" r:id="rId4"/>
    <p:sldId id="257" r:id="rId5"/>
    <p:sldId id="258" r:id="rId6"/>
    <p:sldId id="259" r:id="rId7"/>
    <p:sldId id="260" r:id="rId8"/>
    <p:sldId id="261" r:id="rId9"/>
    <p:sldId id="262" r:id="rId10"/>
    <p:sldId id="273" r:id="rId11"/>
    <p:sldId id="274" r:id="rId12"/>
    <p:sldId id="276" r:id="rId13"/>
    <p:sldId id="277" r:id="rId14"/>
    <p:sldId id="278" r:id="rId15"/>
    <p:sldId id="279" r:id="rId16"/>
    <p:sldId id="266" r:id="rId17"/>
    <p:sldId id="267" r:id="rId18"/>
    <p:sldId id="280" r:id="rId19"/>
    <p:sldId id="281" r:id="rId20"/>
    <p:sldId id="282" r:id="rId21"/>
    <p:sldId id="263" r:id="rId22"/>
    <p:sldId id="271" r:id="rId23"/>
    <p:sldId id="264" r:id="rId24"/>
    <p:sldId id="265" r:id="rId25"/>
    <p:sldId id="268" r:id="rId26"/>
    <p:sldId id="269" r:id="rId27"/>
    <p:sldId id="270" r:id="rId28"/>
    <p:sldId id="27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snapToGrid="0">
      <p:cViewPr varScale="1">
        <p:scale>
          <a:sx n="71" d="100"/>
          <a:sy n="71" d="100"/>
        </p:scale>
        <p:origin x="13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649766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357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6735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D57F1E4F-1CFF-5643-939E-217C01CDF565}" type="slidenum">
              <a:rPr lang="en-US" smtClean="0"/>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58103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713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11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36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4192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744791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007041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731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6976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98944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67997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147273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238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54205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874047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2198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9097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915164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54107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500828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6445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280258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066432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550571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3882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403182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446020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657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435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75609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70611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3077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96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7253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1164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963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6447538"/>
      </p:ext>
    </p:extLst>
  </p:cSld>
  <p:clrMap bg1="dk1" tx1="lt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360118"/>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10/28/2016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325808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88254"/>
            <a:ext cx="5553635" cy="1719019"/>
          </a:xfrm>
        </p:spPr>
        <p:txBody>
          <a:bodyPr>
            <a:normAutofit fontScale="90000"/>
          </a:bodyPr>
          <a:lstStyle/>
          <a:p>
            <a:pPr algn="ctr"/>
            <a:r>
              <a:rPr lang="en-US" b="1" dirty="0" err="1" smtClean="0">
                <a:solidFill>
                  <a:srgbClr val="FFFF00"/>
                </a:solidFill>
              </a:rPr>
              <a:t>Gejala</a:t>
            </a:r>
            <a:r>
              <a:rPr lang="en-US" b="1" dirty="0" smtClean="0">
                <a:solidFill>
                  <a:srgbClr val="FFFF00"/>
                </a:solidFill>
              </a:rPr>
              <a:t> </a:t>
            </a:r>
            <a:r>
              <a:rPr lang="en-US" b="1" dirty="0" err="1" smtClean="0">
                <a:solidFill>
                  <a:srgbClr val="FFFF00"/>
                </a:solidFill>
              </a:rPr>
              <a:t>dini</a:t>
            </a:r>
            <a:r>
              <a:rPr lang="en-US" b="1" dirty="0" smtClean="0">
                <a:solidFill>
                  <a:srgbClr val="FFFF00"/>
                </a:solidFill>
              </a:rPr>
              <a:t> stroke</a:t>
            </a:r>
            <a:endParaRPr lang="en-US" b="1" dirty="0">
              <a:solidFill>
                <a:srgbClr val="FFFF00"/>
              </a:solidFill>
            </a:endParaRPr>
          </a:p>
        </p:txBody>
      </p:sp>
      <p:sp>
        <p:nvSpPr>
          <p:cNvPr id="3" name="Subtitle 2"/>
          <p:cNvSpPr>
            <a:spLocks noGrp="1"/>
          </p:cNvSpPr>
          <p:nvPr>
            <p:ph type="subTitle" idx="1"/>
          </p:nvPr>
        </p:nvSpPr>
        <p:spPr>
          <a:xfrm>
            <a:off x="914400" y="3632200"/>
            <a:ext cx="7315200" cy="1396999"/>
          </a:xfrm>
        </p:spPr>
        <p:txBody>
          <a:bodyPr>
            <a:normAutofit/>
          </a:bodyPr>
          <a:lstStyle/>
          <a:p>
            <a:endParaRPr lang="en-US" dirty="0" smtClean="0"/>
          </a:p>
          <a:p>
            <a:r>
              <a:rPr lang="en-US" sz="2400" dirty="0" smtClean="0"/>
              <a:t>dr. </a:t>
            </a:r>
            <a:r>
              <a:rPr lang="en-US" sz="2400" dirty="0" err="1" smtClean="0"/>
              <a:t>Yohan</a:t>
            </a:r>
            <a:r>
              <a:rPr lang="en-US" sz="2400" dirty="0" smtClean="0"/>
              <a:t> Budi </a:t>
            </a:r>
            <a:r>
              <a:rPr lang="en-US" sz="2400" dirty="0" err="1" smtClean="0"/>
              <a:t>Hartanto</a:t>
            </a:r>
            <a:r>
              <a:rPr lang="en-US" sz="2400" dirty="0" smtClean="0"/>
              <a:t>, </a:t>
            </a:r>
            <a:r>
              <a:rPr lang="en-US" sz="2400" dirty="0" err="1" smtClean="0"/>
              <a:t>M.Sc</a:t>
            </a:r>
            <a:r>
              <a:rPr lang="en-US" sz="2400" dirty="0" smtClean="0"/>
              <a:t>, </a:t>
            </a:r>
            <a:r>
              <a:rPr lang="en-US" sz="2400" dirty="0" err="1" smtClean="0"/>
              <a:t>Sp.S</a:t>
            </a:r>
            <a:endParaRPr lang="en-US" sz="2400" dirty="0" smtClean="0"/>
          </a:p>
          <a:p>
            <a:r>
              <a:rPr lang="en-US" sz="2400" dirty="0" smtClean="0"/>
              <a:t>RS. Bethesda Yogyakarta, 29 </a:t>
            </a:r>
            <a:r>
              <a:rPr lang="en-US" sz="2400" dirty="0" err="1" smtClean="0"/>
              <a:t>Oktober</a:t>
            </a:r>
            <a:r>
              <a:rPr lang="en-US" sz="2400" dirty="0" smtClean="0"/>
              <a:t> 2016</a:t>
            </a:r>
            <a:endParaRPr lang="en-US" sz="2400" dirty="0"/>
          </a:p>
        </p:txBody>
      </p:sp>
      <p:pic>
        <p:nvPicPr>
          <p:cNvPr id="4" name="Picture 2" descr="http://lermagazine.com/wp-content/uploads/2013/06/6stroke-iStock20360282lr.jpg"/>
          <p:cNvPicPr>
            <a:picLocks noChangeAspect="1" noChangeArrowheads="1"/>
          </p:cNvPicPr>
          <p:nvPr/>
        </p:nvPicPr>
        <p:blipFill>
          <a:blip r:embed="rId2"/>
          <a:srcRect/>
          <a:stretch>
            <a:fillRect/>
          </a:stretch>
        </p:blipFill>
        <p:spPr bwMode="auto">
          <a:xfrm>
            <a:off x="6855462" y="1154248"/>
            <a:ext cx="1943441" cy="2915162"/>
          </a:xfrm>
          <a:prstGeom prst="rect">
            <a:avLst/>
          </a:prstGeom>
          <a:noFill/>
        </p:spPr>
      </p:pic>
    </p:spTree>
    <p:extLst>
      <p:ext uri="{BB962C8B-B14F-4D97-AF65-F5344CB8AC3E}">
        <p14:creationId xmlns:p14="http://schemas.microsoft.com/office/powerpoint/2010/main" val="1050004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spcBef>
                <a:spcPts val="1200"/>
              </a:spcBef>
              <a:spcAft>
                <a:spcPts val="600"/>
              </a:spcAft>
            </a:pPr>
            <a:r>
              <a:rPr lang="id-ID" sz="2400" dirty="0" smtClean="0"/>
              <a:t>Stroke hemoragik terjadi jika pembuluh darah arteri di otak mengalami ruptur atau pecah sehingga menyebabkan peningkatan tekanan dan kerusakan terhadap sel otak.</a:t>
            </a:r>
          </a:p>
          <a:p>
            <a:pPr>
              <a:lnSpc>
                <a:spcPct val="100000"/>
              </a:lnSpc>
              <a:spcBef>
                <a:spcPts val="1200"/>
              </a:spcBef>
              <a:spcAft>
                <a:spcPts val="600"/>
              </a:spcAft>
            </a:pPr>
            <a:r>
              <a:rPr lang="id-ID" sz="2400" dirty="0" smtClean="0"/>
              <a:t>Faktor risiko utama adalah </a:t>
            </a:r>
            <a:r>
              <a:rPr lang="id-ID" sz="2400" dirty="0" smtClean="0">
                <a:solidFill>
                  <a:srgbClr val="FFFF00"/>
                </a:solidFill>
              </a:rPr>
              <a:t>hipertensi</a:t>
            </a:r>
            <a:r>
              <a:rPr lang="id-ID" sz="2400" dirty="0" smtClean="0"/>
              <a:t>, </a:t>
            </a:r>
            <a:r>
              <a:rPr lang="id-ID" sz="2400" dirty="0" smtClean="0">
                <a:solidFill>
                  <a:srgbClr val="FFFF00"/>
                </a:solidFill>
              </a:rPr>
              <a:t>artriovenous</a:t>
            </a:r>
            <a:r>
              <a:rPr lang="id-ID" sz="2400" dirty="0" smtClean="0"/>
              <a:t> </a:t>
            </a:r>
            <a:r>
              <a:rPr lang="id-ID" sz="2400" dirty="0" smtClean="0">
                <a:solidFill>
                  <a:srgbClr val="FFFF00"/>
                </a:solidFill>
              </a:rPr>
              <a:t>malformation</a:t>
            </a:r>
            <a:r>
              <a:rPr lang="id-ID" sz="2400" dirty="0" smtClean="0"/>
              <a:t>, dan </a:t>
            </a:r>
            <a:r>
              <a:rPr lang="id-ID" sz="2400" dirty="0" smtClean="0">
                <a:solidFill>
                  <a:srgbClr val="FFFF00"/>
                </a:solidFill>
              </a:rPr>
              <a:t>aneurisma</a:t>
            </a:r>
            <a:r>
              <a:rPr lang="id-ID" sz="2400" dirty="0" smtClean="0"/>
              <a:t>.</a:t>
            </a:r>
          </a:p>
          <a:p>
            <a:pPr>
              <a:lnSpc>
                <a:spcPct val="100000"/>
              </a:lnSpc>
              <a:spcBef>
                <a:spcPts val="1200"/>
              </a:spcBef>
              <a:spcAft>
                <a:spcPts val="600"/>
              </a:spcAft>
            </a:pPr>
            <a:r>
              <a:rPr lang="id-ID" sz="2400" dirty="0" smtClean="0"/>
              <a:t>Proporsi stroke hemoragik di asia (Jepang dan Cina) mencapai 38,7% - 39,4%.</a:t>
            </a:r>
          </a:p>
          <a:p>
            <a:pPr>
              <a:lnSpc>
                <a:spcPct val="100000"/>
              </a:lnSpc>
              <a:spcBef>
                <a:spcPts val="1200"/>
              </a:spcBef>
              <a:spcAft>
                <a:spcPts val="600"/>
              </a:spcAft>
            </a:pPr>
            <a:endParaRPr lang="id-ID" sz="2400" dirty="0"/>
          </a:p>
        </p:txBody>
      </p:sp>
      <p:sp>
        <p:nvSpPr>
          <p:cNvPr id="4" name="Title 4"/>
          <p:cNvSpPr>
            <a:spLocks noGrp="1"/>
          </p:cNvSpPr>
          <p:nvPr>
            <p:ph type="title"/>
          </p:nvPr>
        </p:nvSpPr>
        <p:spPr/>
        <p:txBody>
          <a:bodyPr/>
          <a:lstStyle/>
          <a:p>
            <a:r>
              <a:rPr lang="id-ID" b="1" dirty="0" smtClean="0">
                <a:solidFill>
                  <a:srgbClr val="CC00FF"/>
                </a:solidFill>
              </a:rPr>
              <a:t>Stroke Hemoragik</a:t>
            </a:r>
            <a:endParaRPr lang="id-ID" b="1" dirty="0">
              <a:solidFill>
                <a:srgbClr val="CC00FF"/>
              </a:solidFill>
            </a:endParaRPr>
          </a:p>
        </p:txBody>
      </p:sp>
      <p:sp>
        <p:nvSpPr>
          <p:cNvPr id="5" name="Rectangle 4"/>
          <p:cNvSpPr/>
          <p:nvPr/>
        </p:nvSpPr>
        <p:spPr>
          <a:xfrm>
            <a:off x="4948518" y="6400798"/>
            <a:ext cx="4195482" cy="457201"/>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Go et al., 2012; Liebenskind, 2015</a:t>
            </a:r>
            <a:endParaRPr lang="id-ID" dirty="0"/>
          </a:p>
        </p:txBody>
      </p:sp>
    </p:spTree>
    <p:extLst>
      <p:ext uri="{BB962C8B-B14F-4D97-AF65-F5344CB8AC3E}">
        <p14:creationId xmlns:p14="http://schemas.microsoft.com/office/powerpoint/2010/main" val="4197698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97290"/>
            <a:ext cx="8643998" cy="4089230"/>
          </a:xfrm>
        </p:spPr>
        <p:txBody>
          <a:bodyPr>
            <a:normAutofit fontScale="85000" lnSpcReduction="10000"/>
          </a:bodyPr>
          <a:lstStyle/>
          <a:p>
            <a:pPr>
              <a:spcBef>
                <a:spcPts val="1200"/>
              </a:spcBef>
              <a:spcAft>
                <a:spcPts val="600"/>
              </a:spcAft>
            </a:pPr>
            <a:r>
              <a:rPr lang="id-ID" sz="2800" b="1" dirty="0" smtClean="0">
                <a:solidFill>
                  <a:srgbClr val="00FF00"/>
                </a:solidFill>
              </a:rPr>
              <a:t>Waspada tanda dan gejala perdarahan sub araknoid  :</a:t>
            </a:r>
          </a:p>
          <a:p>
            <a:pPr lvl="1">
              <a:spcBef>
                <a:spcPts val="1200"/>
              </a:spcBef>
              <a:spcAft>
                <a:spcPts val="600"/>
              </a:spcAft>
            </a:pPr>
            <a:r>
              <a:rPr lang="id-ID" sz="2500" dirty="0" smtClean="0"/>
              <a:t>Nyeri kepala sangat hebat dan akut </a:t>
            </a:r>
            <a:endParaRPr lang="en-US" sz="2500" dirty="0" smtClean="0"/>
          </a:p>
          <a:p>
            <a:pPr lvl="1">
              <a:spcBef>
                <a:spcPts val="1200"/>
              </a:spcBef>
              <a:spcAft>
                <a:spcPts val="600"/>
              </a:spcAft>
            </a:pPr>
            <a:r>
              <a:rPr lang="id-ID" sz="2500" dirty="0" smtClean="0"/>
              <a:t>Tanda meningismus dengan kaku kuduk.</a:t>
            </a:r>
          </a:p>
          <a:p>
            <a:pPr lvl="1">
              <a:spcBef>
                <a:spcPts val="1200"/>
              </a:spcBef>
              <a:spcAft>
                <a:spcPts val="600"/>
              </a:spcAft>
            </a:pPr>
            <a:r>
              <a:rPr lang="id-ID" sz="2500" dirty="0" smtClean="0"/>
              <a:t>Fotofobia dan nyeri gerak bola mata.</a:t>
            </a:r>
          </a:p>
          <a:p>
            <a:pPr lvl="1">
              <a:spcBef>
                <a:spcPts val="1200"/>
              </a:spcBef>
              <a:spcAft>
                <a:spcPts val="600"/>
              </a:spcAft>
            </a:pPr>
            <a:r>
              <a:rPr lang="id-ID" sz="2500" dirty="0" smtClean="0"/>
              <a:t>Mual, muntah.</a:t>
            </a:r>
          </a:p>
          <a:p>
            <a:pPr lvl="1">
              <a:spcBef>
                <a:spcPts val="1200"/>
              </a:spcBef>
              <a:spcAft>
                <a:spcPts val="600"/>
              </a:spcAft>
            </a:pPr>
            <a:r>
              <a:rPr lang="id-ID" sz="2500" dirty="0" smtClean="0"/>
              <a:t>Syncope.</a:t>
            </a:r>
          </a:p>
          <a:p>
            <a:pPr>
              <a:spcBef>
                <a:spcPts val="1200"/>
              </a:spcBef>
              <a:spcAft>
                <a:spcPts val="600"/>
              </a:spcAft>
            </a:pPr>
            <a:r>
              <a:rPr lang="id-ID" sz="2800" dirty="0" smtClean="0"/>
              <a:t>Perdarahan intraventrikel	  angka kematian </a:t>
            </a:r>
          </a:p>
          <a:p>
            <a:pPr>
              <a:spcBef>
                <a:spcPts val="1200"/>
              </a:spcBef>
              <a:spcAft>
                <a:spcPts val="600"/>
              </a:spcAft>
              <a:buNone/>
            </a:pPr>
            <a:r>
              <a:rPr lang="id-ID" sz="2800" dirty="0" smtClean="0"/>
              <a:t>                                                        meningkat 2 kali lipat </a:t>
            </a:r>
            <a:endParaRPr lang="id-ID" sz="2800" dirty="0"/>
          </a:p>
        </p:txBody>
      </p:sp>
      <p:sp>
        <p:nvSpPr>
          <p:cNvPr id="4" name="Title 4"/>
          <p:cNvSpPr>
            <a:spLocks noGrp="1"/>
          </p:cNvSpPr>
          <p:nvPr>
            <p:ph type="title"/>
          </p:nvPr>
        </p:nvSpPr>
        <p:spPr/>
        <p:txBody>
          <a:bodyPr/>
          <a:lstStyle/>
          <a:p>
            <a:r>
              <a:rPr lang="id-ID" b="1" dirty="0" smtClean="0">
                <a:solidFill>
                  <a:srgbClr val="CC00FF"/>
                </a:solidFill>
              </a:rPr>
              <a:t>Stroke Hemoragik</a:t>
            </a:r>
            <a:endParaRPr lang="id-ID" b="1" dirty="0">
              <a:solidFill>
                <a:srgbClr val="CC00FF"/>
              </a:solidFill>
            </a:endParaRPr>
          </a:p>
        </p:txBody>
      </p:sp>
      <p:sp>
        <p:nvSpPr>
          <p:cNvPr id="5" name="Right Arrow 4"/>
          <p:cNvSpPr/>
          <p:nvPr/>
        </p:nvSpPr>
        <p:spPr>
          <a:xfrm>
            <a:off x="4643438" y="5143512"/>
            <a:ext cx="357190" cy="357190"/>
          </a:xfrm>
          <a:prstGeom prst="rightArrow">
            <a:avLst/>
          </a:prstGeom>
          <a:solidFill>
            <a:srgbClr val="00B0F0"/>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2904565" y="6426408"/>
            <a:ext cx="6239435" cy="431591"/>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Go et al., 2012; Liebenskind, 2015; Liebenskind, 2014</a:t>
            </a:r>
            <a:endParaRPr lang="id-ID" dirty="0"/>
          </a:p>
        </p:txBody>
      </p:sp>
    </p:spTree>
    <p:extLst>
      <p:ext uri="{BB962C8B-B14F-4D97-AF65-F5344CB8AC3E}">
        <p14:creationId xmlns:p14="http://schemas.microsoft.com/office/powerpoint/2010/main" val="261374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24"/>
            <a:ext cx="8929718" cy="6618541"/>
            <a:chOff x="0" y="-24"/>
            <a:chExt cx="8929718" cy="6618541"/>
          </a:xfrm>
        </p:grpSpPr>
        <p:pic>
          <p:nvPicPr>
            <p:cNvPr id="37890" name="Picture 2" descr="http://www.radiologytutorials.com/getimage.cgi?i=bilder/2/198-1&amp;r=1398"/>
            <p:cNvPicPr>
              <a:picLocks noChangeAspect="1" noChangeArrowheads="1"/>
            </p:cNvPicPr>
            <p:nvPr/>
          </p:nvPicPr>
          <p:blipFill>
            <a:blip r:embed="rId2" cstate="print"/>
            <a:srcRect/>
            <a:stretch>
              <a:fillRect/>
            </a:stretch>
          </p:blipFill>
          <p:spPr bwMode="auto">
            <a:xfrm>
              <a:off x="5857884" y="3071810"/>
              <a:ext cx="2933902" cy="3546707"/>
            </a:xfrm>
            <a:prstGeom prst="rect">
              <a:avLst/>
            </a:prstGeom>
            <a:noFill/>
          </p:spPr>
        </p:pic>
        <p:pic>
          <p:nvPicPr>
            <p:cNvPr id="13316" name="Picture 4" descr="http://img.medscape.com/pi/emed/ckb/emergency_medicine/756148-791153-1916852-1917327tn.jpg"/>
            <p:cNvPicPr>
              <a:picLocks noChangeAspect="1" noChangeArrowheads="1"/>
            </p:cNvPicPr>
            <p:nvPr/>
          </p:nvPicPr>
          <p:blipFill>
            <a:blip r:embed="rId3"/>
            <a:srcRect/>
            <a:stretch>
              <a:fillRect/>
            </a:stretch>
          </p:blipFill>
          <p:spPr bwMode="auto">
            <a:xfrm>
              <a:off x="5715008" y="-24"/>
              <a:ext cx="3000396" cy="3226232"/>
            </a:xfrm>
            <a:prstGeom prst="rect">
              <a:avLst/>
            </a:prstGeom>
            <a:noFill/>
          </p:spPr>
        </p:pic>
        <p:pic>
          <p:nvPicPr>
            <p:cNvPr id="13318" name="Picture 6" descr="http://www.bendomd.com/wp-content/uploads/2011/11/Hemorrhagic-stroke-MRI.jpg"/>
            <p:cNvPicPr>
              <a:picLocks noChangeAspect="1" noChangeArrowheads="1"/>
            </p:cNvPicPr>
            <p:nvPr/>
          </p:nvPicPr>
          <p:blipFill>
            <a:blip r:embed="rId4"/>
            <a:srcRect/>
            <a:stretch>
              <a:fillRect/>
            </a:stretch>
          </p:blipFill>
          <p:spPr bwMode="auto">
            <a:xfrm>
              <a:off x="0" y="1500174"/>
              <a:ext cx="5429250" cy="3810000"/>
            </a:xfrm>
            <a:prstGeom prst="rect">
              <a:avLst/>
            </a:prstGeom>
            <a:noFill/>
          </p:spPr>
        </p:pic>
        <p:sp>
          <p:nvSpPr>
            <p:cNvPr id="6" name="Rectangle 5"/>
            <p:cNvSpPr/>
            <p:nvPr/>
          </p:nvSpPr>
          <p:spPr>
            <a:xfrm>
              <a:off x="3929058" y="785794"/>
              <a:ext cx="714380"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smtClean="0">
                  <a:solidFill>
                    <a:srgbClr val="00FF00"/>
                  </a:solidFill>
                </a:rPr>
                <a:t>A</a:t>
              </a:r>
              <a:endParaRPr lang="id-ID" sz="6000" dirty="0">
                <a:solidFill>
                  <a:srgbClr val="00FF00"/>
                </a:solidFill>
              </a:endParaRPr>
            </a:p>
          </p:txBody>
        </p:sp>
        <p:sp>
          <p:nvSpPr>
            <p:cNvPr id="7" name="Rectangle 6"/>
            <p:cNvSpPr/>
            <p:nvPr/>
          </p:nvSpPr>
          <p:spPr>
            <a:xfrm>
              <a:off x="8215338" y="214290"/>
              <a:ext cx="714380"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smtClean="0">
                  <a:solidFill>
                    <a:srgbClr val="00FF00"/>
                  </a:solidFill>
                </a:rPr>
                <a:t>B</a:t>
              </a:r>
              <a:endParaRPr lang="id-ID" sz="6000" dirty="0">
                <a:solidFill>
                  <a:srgbClr val="00FF00"/>
                </a:solidFill>
              </a:endParaRPr>
            </a:p>
          </p:txBody>
        </p:sp>
        <p:sp>
          <p:nvSpPr>
            <p:cNvPr id="8" name="Rectangle 7"/>
            <p:cNvSpPr/>
            <p:nvPr/>
          </p:nvSpPr>
          <p:spPr>
            <a:xfrm>
              <a:off x="8215338" y="3286124"/>
              <a:ext cx="714380"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dirty="0" smtClean="0">
                  <a:solidFill>
                    <a:srgbClr val="00FF00"/>
                  </a:solidFill>
                </a:rPr>
                <a:t>C</a:t>
              </a:r>
              <a:endParaRPr lang="id-ID" sz="6000" dirty="0">
                <a:solidFill>
                  <a:srgbClr val="00FF00"/>
                </a:solidFill>
              </a:endParaRPr>
            </a:p>
          </p:txBody>
        </p:sp>
      </p:grpSp>
      <p:sp>
        <p:nvSpPr>
          <p:cNvPr id="10" name="Rectangle 9"/>
          <p:cNvSpPr/>
          <p:nvPr/>
        </p:nvSpPr>
        <p:spPr>
          <a:xfrm>
            <a:off x="-32" y="785794"/>
            <a:ext cx="2786082"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smtClean="0">
                <a:solidFill>
                  <a:srgbClr val="00FF00"/>
                </a:solidFill>
              </a:rPr>
              <a:t>Normal</a:t>
            </a:r>
            <a:endParaRPr lang="id-ID" sz="4000" dirty="0">
              <a:solidFill>
                <a:srgbClr val="00FF00"/>
              </a:solidFill>
            </a:endParaRPr>
          </a:p>
        </p:txBody>
      </p:sp>
    </p:spTree>
    <p:extLst>
      <p:ext uri="{BB962C8B-B14F-4D97-AF65-F5344CB8AC3E}">
        <p14:creationId xmlns:p14="http://schemas.microsoft.com/office/powerpoint/2010/main" val="1302721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B0F0"/>
                </a:solidFill>
              </a:rPr>
              <a:t>Transient Ischaemic Attack (TIA)</a:t>
            </a:r>
            <a:endParaRPr lang="id-ID" b="1" dirty="0">
              <a:solidFill>
                <a:srgbClr val="00B0F0"/>
              </a:solidFill>
            </a:endParaRPr>
          </a:p>
        </p:txBody>
      </p:sp>
      <p:sp>
        <p:nvSpPr>
          <p:cNvPr id="3" name="Content Placeholder 2"/>
          <p:cNvSpPr>
            <a:spLocks noGrp="1"/>
          </p:cNvSpPr>
          <p:nvPr>
            <p:ph idx="1"/>
          </p:nvPr>
        </p:nvSpPr>
        <p:spPr/>
        <p:txBody>
          <a:bodyPr>
            <a:normAutofit/>
          </a:bodyPr>
          <a:lstStyle/>
          <a:p>
            <a:pPr>
              <a:lnSpc>
                <a:spcPct val="100000"/>
              </a:lnSpc>
              <a:spcBef>
                <a:spcPts val="1200"/>
              </a:spcBef>
              <a:spcAft>
                <a:spcPts val="600"/>
              </a:spcAft>
            </a:pPr>
            <a:r>
              <a:rPr lang="id-ID" sz="2400" dirty="0" smtClean="0"/>
              <a:t>Serangan stroke dengan tanda dan gejala menghilang dalam 24 jam ≈ </a:t>
            </a:r>
            <a:r>
              <a:rPr lang="id-ID" sz="2400" i="1" dirty="0" smtClean="0"/>
              <a:t>Mini Stroke</a:t>
            </a:r>
            <a:r>
              <a:rPr lang="id-ID" sz="2400" dirty="0" smtClean="0"/>
              <a:t>.</a:t>
            </a:r>
          </a:p>
          <a:p>
            <a:pPr>
              <a:lnSpc>
                <a:spcPct val="100000"/>
              </a:lnSpc>
              <a:spcBef>
                <a:spcPts val="1200"/>
              </a:spcBef>
              <a:spcAft>
                <a:spcPts val="600"/>
              </a:spcAft>
            </a:pPr>
            <a:r>
              <a:rPr lang="id-ID" sz="2400" dirty="0" smtClean="0"/>
              <a:t>Penanganan ≈ stroke.</a:t>
            </a:r>
          </a:p>
          <a:p>
            <a:pPr>
              <a:lnSpc>
                <a:spcPct val="100000"/>
              </a:lnSpc>
              <a:spcBef>
                <a:spcPts val="1200"/>
              </a:spcBef>
              <a:spcAft>
                <a:spcPts val="600"/>
              </a:spcAft>
            </a:pPr>
            <a:r>
              <a:rPr lang="id-ID" sz="2400" dirty="0" smtClean="0"/>
              <a:t>± 15 % stroke iskemik diawali dengan klinis TIA.</a:t>
            </a:r>
          </a:p>
          <a:p>
            <a:pPr>
              <a:lnSpc>
                <a:spcPct val="100000"/>
              </a:lnSpc>
              <a:spcBef>
                <a:spcPts val="1200"/>
              </a:spcBef>
              <a:spcAft>
                <a:spcPts val="600"/>
              </a:spcAft>
              <a:buNone/>
            </a:pPr>
            <a:endParaRPr lang="id-ID" sz="2400" dirty="0" smtClean="0"/>
          </a:p>
          <a:p>
            <a:pPr>
              <a:lnSpc>
                <a:spcPct val="100000"/>
              </a:lnSpc>
              <a:spcBef>
                <a:spcPts val="1200"/>
              </a:spcBef>
              <a:spcAft>
                <a:spcPts val="600"/>
              </a:spcAft>
            </a:pPr>
            <a:endParaRPr lang="id-ID" sz="2400" dirty="0" smtClean="0"/>
          </a:p>
          <a:p>
            <a:pPr>
              <a:lnSpc>
                <a:spcPct val="100000"/>
              </a:lnSpc>
              <a:spcBef>
                <a:spcPts val="1200"/>
              </a:spcBef>
              <a:spcAft>
                <a:spcPts val="600"/>
              </a:spcAft>
            </a:pPr>
            <a:endParaRPr lang="id-ID" sz="2400" dirty="0"/>
          </a:p>
        </p:txBody>
      </p:sp>
      <p:sp>
        <p:nvSpPr>
          <p:cNvPr id="4" name="Flowchart: Connector 3"/>
          <p:cNvSpPr/>
          <p:nvPr/>
        </p:nvSpPr>
        <p:spPr>
          <a:xfrm>
            <a:off x="2000232" y="4954146"/>
            <a:ext cx="1571604" cy="1357322"/>
          </a:xfrm>
          <a:prstGeom prst="flowChartConnector">
            <a:avLst/>
          </a:prstGeom>
          <a:solidFill>
            <a:srgbClr val="FFFF00"/>
          </a:solidFill>
          <a:ln w="57150">
            <a:solidFill>
              <a:srgbClr val="FF00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solidFill>
                  <a:srgbClr val="C00000"/>
                </a:solidFill>
              </a:rPr>
              <a:t>5 %</a:t>
            </a:r>
          </a:p>
          <a:p>
            <a:pPr algn="ctr"/>
            <a:r>
              <a:rPr lang="id-ID" b="1" dirty="0" smtClean="0">
                <a:solidFill>
                  <a:srgbClr val="C00000"/>
                </a:solidFill>
              </a:rPr>
              <a:t>Pada 48 jam</a:t>
            </a:r>
            <a:endParaRPr lang="id-ID" b="1" dirty="0">
              <a:solidFill>
                <a:srgbClr val="C00000"/>
              </a:solidFill>
            </a:endParaRPr>
          </a:p>
        </p:txBody>
      </p:sp>
      <p:sp>
        <p:nvSpPr>
          <p:cNvPr id="5" name="Flowchart: Connector 4"/>
          <p:cNvSpPr/>
          <p:nvPr/>
        </p:nvSpPr>
        <p:spPr>
          <a:xfrm>
            <a:off x="142844" y="4954146"/>
            <a:ext cx="1571604" cy="1357322"/>
          </a:xfrm>
          <a:prstGeom prst="flowChartConnector">
            <a:avLst/>
          </a:prstGeom>
          <a:solidFill>
            <a:srgbClr val="FFFF00"/>
          </a:solidFill>
          <a:ln w="57150">
            <a:solidFill>
              <a:srgbClr val="FF00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C00000"/>
                </a:solidFill>
              </a:rPr>
              <a:t>Risiko stroke pasca TIA</a:t>
            </a:r>
            <a:endParaRPr lang="id-ID" b="1" dirty="0">
              <a:solidFill>
                <a:srgbClr val="C00000"/>
              </a:solidFill>
            </a:endParaRPr>
          </a:p>
        </p:txBody>
      </p:sp>
      <p:sp>
        <p:nvSpPr>
          <p:cNvPr id="6" name="Flowchart: Connector 5"/>
          <p:cNvSpPr/>
          <p:nvPr/>
        </p:nvSpPr>
        <p:spPr>
          <a:xfrm>
            <a:off x="3857620" y="4954146"/>
            <a:ext cx="1571604" cy="1357322"/>
          </a:xfrm>
          <a:prstGeom prst="flowChartConnector">
            <a:avLst/>
          </a:prstGeom>
          <a:solidFill>
            <a:srgbClr val="FFFF00"/>
          </a:solidFill>
          <a:ln w="57150">
            <a:solidFill>
              <a:srgbClr val="FF00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solidFill>
                  <a:srgbClr val="C00000"/>
                </a:solidFill>
              </a:rPr>
              <a:t>8 %</a:t>
            </a:r>
          </a:p>
          <a:p>
            <a:pPr algn="ctr"/>
            <a:r>
              <a:rPr lang="id-ID" b="1" dirty="0" smtClean="0">
                <a:solidFill>
                  <a:srgbClr val="C00000"/>
                </a:solidFill>
              </a:rPr>
              <a:t>Pada 1 minggu</a:t>
            </a:r>
            <a:endParaRPr lang="id-ID" b="1" dirty="0">
              <a:solidFill>
                <a:srgbClr val="C00000"/>
              </a:solidFill>
            </a:endParaRPr>
          </a:p>
        </p:txBody>
      </p:sp>
      <p:sp>
        <p:nvSpPr>
          <p:cNvPr id="7" name="Flowchart: Connector 6"/>
          <p:cNvSpPr/>
          <p:nvPr/>
        </p:nvSpPr>
        <p:spPr>
          <a:xfrm>
            <a:off x="5643570" y="4954146"/>
            <a:ext cx="1571604" cy="1357322"/>
          </a:xfrm>
          <a:prstGeom prst="flowChartConnector">
            <a:avLst/>
          </a:prstGeom>
          <a:solidFill>
            <a:srgbClr val="FFFF00"/>
          </a:solidFill>
          <a:ln w="57150">
            <a:solidFill>
              <a:srgbClr val="FF00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solidFill>
                  <a:srgbClr val="C00000"/>
                </a:solidFill>
              </a:rPr>
              <a:t>12 %</a:t>
            </a:r>
          </a:p>
          <a:p>
            <a:pPr algn="ctr"/>
            <a:r>
              <a:rPr lang="id-ID" b="1" dirty="0" smtClean="0">
                <a:solidFill>
                  <a:srgbClr val="C00000"/>
                </a:solidFill>
              </a:rPr>
              <a:t> pada 1 bulan</a:t>
            </a:r>
            <a:endParaRPr lang="id-ID" b="1" dirty="0">
              <a:solidFill>
                <a:srgbClr val="C00000"/>
              </a:solidFill>
            </a:endParaRPr>
          </a:p>
        </p:txBody>
      </p:sp>
      <p:sp>
        <p:nvSpPr>
          <p:cNvPr id="8" name="Flowchart: Connector 7"/>
          <p:cNvSpPr/>
          <p:nvPr/>
        </p:nvSpPr>
        <p:spPr>
          <a:xfrm>
            <a:off x="7429552" y="4954146"/>
            <a:ext cx="1571604" cy="1357322"/>
          </a:xfrm>
          <a:prstGeom prst="flowChartConnector">
            <a:avLst/>
          </a:prstGeom>
          <a:solidFill>
            <a:srgbClr val="FFFF00"/>
          </a:solidFill>
          <a:ln w="57150">
            <a:solidFill>
              <a:srgbClr val="FF00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solidFill>
                  <a:srgbClr val="C00000"/>
                </a:solidFill>
              </a:rPr>
              <a:t>17 %</a:t>
            </a:r>
          </a:p>
          <a:p>
            <a:pPr algn="ctr"/>
            <a:r>
              <a:rPr lang="id-ID" b="1" dirty="0" smtClean="0">
                <a:solidFill>
                  <a:srgbClr val="C00000"/>
                </a:solidFill>
              </a:rPr>
              <a:t>Pada 3 bulan</a:t>
            </a:r>
            <a:endParaRPr lang="id-ID" b="1" dirty="0">
              <a:solidFill>
                <a:srgbClr val="C00000"/>
              </a:solidFill>
            </a:endParaRPr>
          </a:p>
        </p:txBody>
      </p:sp>
    </p:spTree>
    <p:extLst>
      <p:ext uri="{BB962C8B-B14F-4D97-AF65-F5344CB8AC3E}">
        <p14:creationId xmlns:p14="http://schemas.microsoft.com/office/powerpoint/2010/main" val="335387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FF00"/>
                </a:solidFill>
              </a:rPr>
              <a:t>Tanda dan Gejala</a:t>
            </a:r>
            <a:endParaRPr lang="id-ID" b="1" dirty="0">
              <a:solidFill>
                <a:srgbClr val="00FF00"/>
              </a:solidFill>
            </a:endParaRPr>
          </a:p>
        </p:txBody>
      </p:sp>
      <p:sp>
        <p:nvSpPr>
          <p:cNvPr id="3" name="Content Placeholder 2"/>
          <p:cNvSpPr>
            <a:spLocks noGrp="1"/>
          </p:cNvSpPr>
          <p:nvPr>
            <p:ph sz="half" idx="1"/>
          </p:nvPr>
        </p:nvSpPr>
        <p:spPr>
          <a:xfrm>
            <a:off x="282388" y="2113878"/>
            <a:ext cx="4480856" cy="4069080"/>
          </a:xfrm>
        </p:spPr>
        <p:txBody>
          <a:bodyPr>
            <a:noAutofit/>
          </a:bodyPr>
          <a:lstStyle/>
          <a:p>
            <a:pPr>
              <a:lnSpc>
                <a:spcPct val="120000"/>
              </a:lnSpc>
              <a:spcBef>
                <a:spcPts val="600"/>
              </a:spcBef>
            </a:pPr>
            <a:r>
              <a:rPr lang="id-ID" sz="2000" dirty="0" smtClean="0"/>
              <a:t>Kelemahan</a:t>
            </a:r>
            <a:r>
              <a:rPr lang="en-US" sz="2000" dirty="0" smtClean="0"/>
              <a:t> </a:t>
            </a:r>
            <a:r>
              <a:rPr lang="en-US" sz="2000" dirty="0" err="1" smtClean="0"/>
              <a:t>lengan</a:t>
            </a:r>
            <a:r>
              <a:rPr lang="en-US" sz="2000" dirty="0" smtClean="0"/>
              <a:t>	    </a:t>
            </a:r>
            <a:r>
              <a:rPr lang="id-ID" sz="2000" dirty="0" smtClean="0"/>
              <a:t>  77%</a:t>
            </a:r>
          </a:p>
          <a:p>
            <a:pPr>
              <a:lnSpc>
                <a:spcPct val="120000"/>
              </a:lnSpc>
              <a:spcBef>
                <a:spcPts val="600"/>
              </a:spcBef>
            </a:pPr>
            <a:r>
              <a:rPr lang="id-ID" sz="2000" dirty="0" smtClean="0"/>
              <a:t>Kelemahan tungkai	      72 %</a:t>
            </a:r>
          </a:p>
          <a:p>
            <a:pPr>
              <a:lnSpc>
                <a:spcPct val="120000"/>
              </a:lnSpc>
              <a:spcBef>
                <a:spcPts val="600"/>
              </a:spcBef>
            </a:pPr>
            <a:r>
              <a:rPr lang="id-ID" sz="2000" dirty="0" smtClean="0"/>
              <a:t>Gangguan visual	      60 %</a:t>
            </a:r>
          </a:p>
          <a:p>
            <a:pPr>
              <a:lnSpc>
                <a:spcPct val="120000"/>
              </a:lnSpc>
              <a:spcBef>
                <a:spcPts val="600"/>
              </a:spcBef>
            </a:pPr>
            <a:r>
              <a:rPr lang="id-ID" sz="2000" dirty="0" smtClean="0"/>
              <a:t>Kelemahan wajah	      54 %</a:t>
            </a:r>
          </a:p>
          <a:p>
            <a:pPr>
              <a:lnSpc>
                <a:spcPct val="120000"/>
              </a:lnSpc>
              <a:spcBef>
                <a:spcPts val="600"/>
              </a:spcBef>
            </a:pPr>
            <a:r>
              <a:rPr lang="id-ID" sz="2000" dirty="0" smtClean="0"/>
              <a:t>Gangguan artikulasi  </a:t>
            </a:r>
            <a:r>
              <a:rPr lang="en-US" sz="2000" dirty="0" smtClean="0"/>
              <a:t> </a:t>
            </a:r>
            <a:r>
              <a:rPr lang="id-ID" sz="2000" dirty="0" smtClean="0"/>
              <a:t>   50 %</a:t>
            </a:r>
          </a:p>
          <a:p>
            <a:pPr>
              <a:lnSpc>
                <a:spcPct val="120000"/>
              </a:lnSpc>
              <a:spcBef>
                <a:spcPts val="600"/>
              </a:spcBef>
            </a:pPr>
            <a:r>
              <a:rPr lang="id-ID" sz="2000" dirty="0" smtClean="0"/>
              <a:t>Gangguan BAK	      45 %</a:t>
            </a:r>
          </a:p>
          <a:p>
            <a:pPr>
              <a:lnSpc>
                <a:spcPct val="120000"/>
              </a:lnSpc>
              <a:spcBef>
                <a:spcPts val="600"/>
              </a:spcBef>
            </a:pPr>
            <a:r>
              <a:rPr lang="id-ID" sz="2000" dirty="0" smtClean="0"/>
              <a:t>Gangguan menelan     45 %</a:t>
            </a:r>
          </a:p>
          <a:p>
            <a:pPr>
              <a:lnSpc>
                <a:spcPct val="120000"/>
              </a:lnSpc>
              <a:spcBef>
                <a:spcPts val="600"/>
              </a:spcBef>
            </a:pPr>
            <a:r>
              <a:rPr lang="id-ID" sz="2000" dirty="0" smtClean="0"/>
              <a:t>Afasia		      33 </a:t>
            </a:r>
            <a:r>
              <a:rPr lang="en-US" sz="2000" dirty="0" smtClean="0"/>
              <a:t>%</a:t>
            </a:r>
            <a:endParaRPr lang="id-ID" sz="2000" dirty="0" smtClean="0"/>
          </a:p>
        </p:txBody>
      </p:sp>
      <p:sp>
        <p:nvSpPr>
          <p:cNvPr id="4" name="Content Placeholder 3"/>
          <p:cNvSpPr>
            <a:spLocks noGrp="1"/>
          </p:cNvSpPr>
          <p:nvPr>
            <p:ph sz="half" idx="2"/>
          </p:nvPr>
        </p:nvSpPr>
        <p:spPr>
          <a:xfrm>
            <a:off x="4531659" y="2100431"/>
            <a:ext cx="4450975" cy="4069080"/>
          </a:xfrm>
        </p:spPr>
        <p:txBody>
          <a:bodyPr>
            <a:noAutofit/>
          </a:bodyPr>
          <a:lstStyle/>
          <a:p>
            <a:pPr>
              <a:lnSpc>
                <a:spcPct val="100000"/>
              </a:lnSpc>
              <a:spcBef>
                <a:spcPts val="600"/>
              </a:spcBef>
            </a:pPr>
            <a:r>
              <a:rPr lang="id-ID" sz="2000" dirty="0" smtClean="0"/>
              <a:t>Gangguan sensorik</a:t>
            </a:r>
            <a:r>
              <a:rPr lang="en-US" sz="2000" dirty="0" smtClean="0"/>
              <a:t>         </a:t>
            </a:r>
            <a:r>
              <a:rPr lang="id-ID" sz="2000" dirty="0" smtClean="0"/>
              <a:t>33 %</a:t>
            </a:r>
          </a:p>
          <a:p>
            <a:pPr>
              <a:lnSpc>
                <a:spcPct val="100000"/>
              </a:lnSpc>
              <a:spcBef>
                <a:spcPts val="600"/>
              </a:spcBef>
            </a:pPr>
            <a:r>
              <a:rPr lang="id-ID" sz="2000" dirty="0" smtClean="0"/>
              <a:t>Depresi 		    </a:t>
            </a:r>
            <a:r>
              <a:rPr lang="en-US" sz="2000" dirty="0" smtClean="0"/>
              <a:t>   </a:t>
            </a:r>
            <a:r>
              <a:rPr lang="id-ID" sz="2000" dirty="0" smtClean="0"/>
              <a:t>33 %</a:t>
            </a:r>
          </a:p>
          <a:p>
            <a:pPr>
              <a:lnSpc>
                <a:spcPct val="100000"/>
              </a:lnSpc>
              <a:spcBef>
                <a:spcPts val="600"/>
              </a:spcBef>
            </a:pPr>
            <a:r>
              <a:rPr lang="id-ID" sz="2000" dirty="0" smtClean="0"/>
              <a:t>Gangguan BAB	    </a:t>
            </a:r>
            <a:r>
              <a:rPr lang="en-US" sz="2000" dirty="0" smtClean="0"/>
              <a:t>   </a:t>
            </a:r>
            <a:r>
              <a:rPr lang="id-ID" sz="2000" dirty="0" smtClean="0"/>
              <a:t>33 %</a:t>
            </a:r>
          </a:p>
          <a:p>
            <a:pPr>
              <a:lnSpc>
                <a:spcPct val="100000"/>
              </a:lnSpc>
              <a:spcBef>
                <a:spcPts val="600"/>
              </a:spcBef>
            </a:pPr>
            <a:r>
              <a:rPr lang="id-ID" sz="2000" dirty="0" smtClean="0"/>
              <a:t>Neglect		    </a:t>
            </a:r>
            <a:r>
              <a:rPr lang="en-US" sz="2000" dirty="0" smtClean="0"/>
              <a:t>   </a:t>
            </a:r>
            <a:r>
              <a:rPr lang="id-ID" sz="2000" dirty="0" smtClean="0"/>
              <a:t>28 %</a:t>
            </a:r>
          </a:p>
          <a:p>
            <a:pPr>
              <a:lnSpc>
                <a:spcPct val="100000"/>
              </a:lnSpc>
              <a:spcBef>
                <a:spcPts val="600"/>
              </a:spcBef>
            </a:pPr>
            <a:r>
              <a:rPr lang="id-ID" sz="2000" dirty="0" smtClean="0"/>
              <a:t>Gangguan kognitif</a:t>
            </a:r>
            <a:r>
              <a:rPr lang="en-US" sz="2000" dirty="0"/>
              <a:t> </a:t>
            </a:r>
            <a:r>
              <a:rPr lang="en-US" sz="2000" dirty="0" smtClean="0"/>
              <a:t>         </a:t>
            </a:r>
            <a:r>
              <a:rPr lang="id-ID" sz="2000" dirty="0" smtClean="0"/>
              <a:t>20 %</a:t>
            </a:r>
          </a:p>
          <a:p>
            <a:pPr>
              <a:lnSpc>
                <a:spcPct val="100000"/>
              </a:lnSpc>
              <a:spcBef>
                <a:spcPts val="600"/>
              </a:spcBef>
            </a:pPr>
            <a:r>
              <a:rPr lang="id-ID" sz="2000" dirty="0" smtClean="0"/>
              <a:t>Penurunan kesadaran</a:t>
            </a:r>
            <a:r>
              <a:rPr lang="en-US" sz="2000" dirty="0" smtClean="0"/>
              <a:t>    </a:t>
            </a:r>
            <a:r>
              <a:rPr lang="id-ID" sz="2000" dirty="0" smtClean="0"/>
              <a:t>19 %</a:t>
            </a:r>
          </a:p>
          <a:p>
            <a:pPr>
              <a:lnSpc>
                <a:spcPct val="100000"/>
              </a:lnSpc>
              <a:spcBef>
                <a:spcPts val="600"/>
              </a:spcBef>
            </a:pPr>
            <a:r>
              <a:rPr lang="id-ID" sz="2000" dirty="0" smtClean="0"/>
              <a:t>Sakit kepala hebat</a:t>
            </a:r>
            <a:r>
              <a:rPr lang="en-US" sz="2000" dirty="0"/>
              <a:t> </a:t>
            </a:r>
            <a:r>
              <a:rPr lang="en-US" sz="2000" dirty="0" smtClean="0"/>
              <a:t>         </a:t>
            </a:r>
            <a:r>
              <a:rPr lang="id-ID" sz="2000" dirty="0" smtClean="0"/>
              <a:t>17 %</a:t>
            </a:r>
          </a:p>
          <a:p>
            <a:pPr>
              <a:lnSpc>
                <a:spcPct val="100000"/>
              </a:lnSpc>
              <a:spcBef>
                <a:spcPts val="600"/>
              </a:spcBef>
            </a:pPr>
            <a:r>
              <a:rPr lang="id-ID" sz="2000" dirty="0" smtClean="0"/>
              <a:t>Dizziness 		        9 %</a:t>
            </a:r>
          </a:p>
          <a:p>
            <a:pPr>
              <a:lnSpc>
                <a:spcPct val="100000"/>
              </a:lnSpc>
              <a:spcBef>
                <a:spcPts val="600"/>
              </a:spcBef>
            </a:pPr>
            <a:endParaRPr lang="id-ID" sz="2000" dirty="0" smtClean="0"/>
          </a:p>
          <a:p>
            <a:pPr>
              <a:lnSpc>
                <a:spcPct val="100000"/>
              </a:lnSpc>
              <a:spcBef>
                <a:spcPts val="600"/>
              </a:spcBef>
            </a:pPr>
            <a:endParaRPr lang="id-ID" sz="2000" dirty="0"/>
          </a:p>
        </p:txBody>
      </p:sp>
      <p:sp>
        <p:nvSpPr>
          <p:cNvPr id="5" name="Rectangle 4"/>
          <p:cNvSpPr/>
          <p:nvPr/>
        </p:nvSpPr>
        <p:spPr>
          <a:xfrm>
            <a:off x="3697941" y="6400798"/>
            <a:ext cx="5446059" cy="457201"/>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Lawrance et al., 2001; Rowe, 2015; Engelter et al., 2016; Lerdal et al., 2011; Leys et al., 2005</a:t>
            </a:r>
            <a:endParaRPr lang="id-ID" sz="1400" dirty="0"/>
          </a:p>
        </p:txBody>
      </p:sp>
    </p:spTree>
    <p:extLst>
      <p:ext uri="{BB962C8B-B14F-4D97-AF65-F5344CB8AC3E}">
        <p14:creationId xmlns:p14="http://schemas.microsoft.com/office/powerpoint/2010/main" val="212736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cmhshealth.org/newsbites-archive/stroke-aware/images/5713fast.jpg"/>
          <p:cNvPicPr>
            <a:picLocks noChangeAspect="1" noChangeArrowheads="1"/>
          </p:cNvPicPr>
          <p:nvPr/>
        </p:nvPicPr>
        <p:blipFill>
          <a:blip r:embed="rId2"/>
          <a:srcRect/>
          <a:stretch>
            <a:fillRect/>
          </a:stretch>
        </p:blipFill>
        <p:spPr bwMode="auto">
          <a:xfrm>
            <a:off x="0" y="1474220"/>
            <a:ext cx="9144000" cy="3740729"/>
          </a:xfrm>
          <a:prstGeom prst="rect">
            <a:avLst/>
          </a:prstGeom>
          <a:noFill/>
        </p:spPr>
      </p:pic>
      <p:sp>
        <p:nvSpPr>
          <p:cNvPr id="2" name="Rectangle 1"/>
          <p:cNvSpPr/>
          <p:nvPr/>
        </p:nvSpPr>
        <p:spPr>
          <a:xfrm>
            <a:off x="6743699" y="5268737"/>
            <a:ext cx="2485463" cy="1150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FF00"/>
                </a:solidFill>
              </a:rPr>
              <a:t>SEGERA !!</a:t>
            </a:r>
            <a:endParaRPr lang="en-US" sz="4000" b="1" dirty="0">
              <a:solidFill>
                <a:srgbClr val="00FF00"/>
              </a:solidFill>
            </a:endParaRPr>
          </a:p>
        </p:txBody>
      </p:sp>
      <p:sp>
        <p:nvSpPr>
          <p:cNvPr id="4" name="Rectangle 3"/>
          <p:cNvSpPr/>
          <p:nvPr/>
        </p:nvSpPr>
        <p:spPr>
          <a:xfrm>
            <a:off x="4334434" y="4986708"/>
            <a:ext cx="2698377" cy="1532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FF00"/>
                </a:solidFill>
              </a:rPr>
              <a:t>bica</a:t>
            </a:r>
            <a:r>
              <a:rPr lang="en-US" sz="6000" b="1" dirty="0" err="1" smtClean="0">
                <a:solidFill>
                  <a:srgbClr val="FF0000"/>
                </a:solidFill>
              </a:rPr>
              <a:t>RA</a:t>
            </a:r>
            <a:endParaRPr lang="en-US" sz="6000" b="1" dirty="0">
              <a:solidFill>
                <a:srgbClr val="FF0000"/>
              </a:solidFill>
            </a:endParaRPr>
          </a:p>
        </p:txBody>
      </p:sp>
      <p:sp>
        <p:nvSpPr>
          <p:cNvPr id="5" name="Rectangle 4"/>
          <p:cNvSpPr/>
          <p:nvPr/>
        </p:nvSpPr>
        <p:spPr>
          <a:xfrm>
            <a:off x="1880347" y="4986708"/>
            <a:ext cx="3041277" cy="1532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FF0000"/>
                </a:solidFill>
              </a:rPr>
              <a:t>GE</a:t>
            </a:r>
            <a:r>
              <a:rPr lang="en-US" sz="4000" b="1" dirty="0" err="1" smtClean="0">
                <a:solidFill>
                  <a:srgbClr val="FFFF00"/>
                </a:solidFill>
              </a:rPr>
              <a:t>rakan</a:t>
            </a:r>
            <a:endParaRPr lang="en-US" sz="4000" b="1" dirty="0">
              <a:solidFill>
                <a:srgbClr val="FFFF00"/>
              </a:solidFill>
            </a:endParaRPr>
          </a:p>
        </p:txBody>
      </p:sp>
      <p:sp>
        <p:nvSpPr>
          <p:cNvPr id="6" name="Rectangle 5"/>
          <p:cNvSpPr/>
          <p:nvPr/>
        </p:nvSpPr>
        <p:spPr>
          <a:xfrm>
            <a:off x="13447" y="5174608"/>
            <a:ext cx="2124636" cy="1143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rgbClr val="FF0000"/>
                </a:solidFill>
              </a:rPr>
              <a:t>SE</a:t>
            </a:r>
            <a:r>
              <a:rPr lang="en-US" sz="4000" b="1" dirty="0" err="1" smtClean="0">
                <a:solidFill>
                  <a:srgbClr val="FFFF00"/>
                </a:solidFill>
              </a:rPr>
              <a:t>nyum</a:t>
            </a:r>
            <a:endParaRPr lang="en-US" sz="4000" b="1" dirty="0">
              <a:solidFill>
                <a:srgbClr val="FFFF00"/>
              </a:solidFill>
            </a:endParaRPr>
          </a:p>
        </p:txBody>
      </p:sp>
    </p:spTree>
    <p:extLst>
      <p:ext uri="{BB962C8B-B14F-4D97-AF65-F5344CB8AC3E}">
        <p14:creationId xmlns:p14="http://schemas.microsoft.com/office/powerpoint/2010/main" val="216898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75419" y="3224163"/>
            <a:ext cx="4214842" cy="2857520"/>
            <a:chOff x="4857752" y="1801049"/>
            <a:chExt cx="4214842" cy="2857520"/>
          </a:xfrm>
        </p:grpSpPr>
        <p:sp>
          <p:nvSpPr>
            <p:cNvPr id="4" name="Rectangle 3"/>
            <p:cNvSpPr/>
            <p:nvPr/>
          </p:nvSpPr>
          <p:spPr>
            <a:xfrm>
              <a:off x="4857752" y="1801049"/>
              <a:ext cx="4214842" cy="28575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6" descr="An example of what someone with Homonymous Hemianopia might see - an image of the Elder Park Rotunda and Convention Centre in Adelaide. The left half of the image is completely obscured by darkness."/>
            <p:cNvPicPr>
              <a:picLocks noChangeAspect="1" noChangeArrowheads="1"/>
            </p:cNvPicPr>
            <p:nvPr/>
          </p:nvPicPr>
          <p:blipFill>
            <a:blip r:embed="rId2"/>
            <a:srcRect/>
            <a:stretch>
              <a:fillRect/>
            </a:stretch>
          </p:blipFill>
          <p:spPr bwMode="auto">
            <a:xfrm>
              <a:off x="5081500" y="1977271"/>
              <a:ext cx="3810000" cy="2505076"/>
            </a:xfrm>
            <a:prstGeom prst="rect">
              <a:avLst/>
            </a:prstGeom>
            <a:noFill/>
          </p:spPr>
        </p:pic>
      </p:grpSp>
      <p:pic>
        <p:nvPicPr>
          <p:cNvPr id="3" name="Picture 8" descr="http://upload.wikimedia.org/wikipedia/commons/thumb/0/08/Rhvf.png/300px-Rhvf.png"/>
          <p:cNvPicPr>
            <a:picLocks noChangeAspect="1" noChangeArrowheads="1"/>
          </p:cNvPicPr>
          <p:nvPr/>
        </p:nvPicPr>
        <p:blipFill>
          <a:blip r:embed="rId3"/>
          <a:srcRect/>
          <a:stretch>
            <a:fillRect/>
          </a:stretch>
        </p:blipFill>
        <p:spPr bwMode="auto">
          <a:xfrm>
            <a:off x="4640949" y="753032"/>
            <a:ext cx="4568438" cy="2299447"/>
          </a:xfrm>
          <a:prstGeom prst="rect">
            <a:avLst/>
          </a:prstGeom>
          <a:noFill/>
        </p:spPr>
      </p:pic>
      <p:pic>
        <p:nvPicPr>
          <p:cNvPr id="3074" name="Picture 2" descr="Hasil gambar untuk hemianopsia bitempo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5" y="3416700"/>
            <a:ext cx="4683684" cy="23556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sil gambar untuk hemianopsia bitempo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39585"/>
            <a:ext cx="4598577" cy="231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537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apha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834" y="0"/>
            <a:ext cx="6279778" cy="4188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omd480spring2011.wikispaces.com/file/view/aphasia_2.jpg/219311078/aphasia_2.jpg"/>
          <p:cNvPicPr>
            <a:picLocks noChangeAspect="1" noChangeArrowheads="1"/>
          </p:cNvPicPr>
          <p:nvPr/>
        </p:nvPicPr>
        <p:blipFill>
          <a:blip r:embed="rId3"/>
          <a:srcRect/>
          <a:stretch>
            <a:fillRect/>
          </a:stretch>
        </p:blipFill>
        <p:spPr bwMode="auto">
          <a:xfrm>
            <a:off x="2097741" y="4286256"/>
            <a:ext cx="4979630" cy="2526610"/>
          </a:xfrm>
          <a:prstGeom prst="rect">
            <a:avLst/>
          </a:prstGeom>
          <a:noFill/>
        </p:spPr>
      </p:pic>
    </p:spTree>
    <p:extLst>
      <p:ext uri="{BB962C8B-B14F-4D97-AF65-F5344CB8AC3E}">
        <p14:creationId xmlns:p14="http://schemas.microsoft.com/office/powerpoint/2010/main" val="976727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sil gambar untuk neglect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38" y="496509"/>
            <a:ext cx="8739900" cy="590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8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eartandstroke.com/atf/cf/%7B99452D8B-E7F1-4BD6-A57D-B136CE6C95BF%7D/The-brain-two-hemisphe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807" y="-18910"/>
            <a:ext cx="6550257" cy="687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406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00"/>
                </a:solidFill>
              </a:rPr>
              <a:t>Apa</a:t>
            </a:r>
            <a:r>
              <a:rPr lang="en-US" b="1" dirty="0" smtClean="0">
                <a:solidFill>
                  <a:srgbClr val="FFFF00"/>
                </a:solidFill>
              </a:rPr>
              <a:t> </a:t>
            </a:r>
            <a:r>
              <a:rPr lang="en-US" b="1" dirty="0" err="1" smtClean="0">
                <a:solidFill>
                  <a:srgbClr val="FFFF00"/>
                </a:solidFill>
              </a:rPr>
              <a:t>itu</a:t>
            </a:r>
            <a:r>
              <a:rPr lang="en-US" b="1" dirty="0">
                <a:solidFill>
                  <a:srgbClr val="FFFF00"/>
                </a:solidFill>
              </a:rPr>
              <a:t> </a:t>
            </a:r>
            <a:r>
              <a:rPr lang="en-US" b="1" dirty="0" smtClean="0">
                <a:solidFill>
                  <a:srgbClr val="FFFF00"/>
                </a:solidFill>
              </a:rPr>
              <a:t>stroke ???</a:t>
            </a:r>
            <a:endParaRPr lang="en-US" b="1" dirty="0">
              <a:solidFill>
                <a:srgbClr val="FFFF00"/>
              </a:solidFill>
            </a:endParaRPr>
          </a:p>
        </p:txBody>
      </p:sp>
      <p:sp>
        <p:nvSpPr>
          <p:cNvPr id="3" name="Content Placeholder 2"/>
          <p:cNvSpPr>
            <a:spLocks noGrp="1"/>
          </p:cNvSpPr>
          <p:nvPr>
            <p:ph idx="1"/>
          </p:nvPr>
        </p:nvSpPr>
        <p:spPr/>
        <p:txBody>
          <a:bodyPr>
            <a:normAutofit/>
          </a:bodyPr>
          <a:lstStyle/>
          <a:p>
            <a:pPr>
              <a:lnSpc>
                <a:spcPct val="120000"/>
              </a:lnSpc>
            </a:pPr>
            <a:r>
              <a:rPr lang="id-ID" sz="2400" dirty="0"/>
              <a:t>Stroke menurut WHO adalah gangguan peredaran darah otak yang bersifat fokal atau global, yang berlangsung cepat, lebih dari 24 jam, dan dapat menyebabkan kematian, serta tanpa ditemukan penyebab lain selain gangguan vaskular</a:t>
            </a:r>
            <a:r>
              <a:rPr lang="id-ID" sz="2400" dirty="0" smtClean="0"/>
              <a:t>.</a:t>
            </a:r>
            <a:endParaRPr lang="id-ID" sz="2400" dirty="0"/>
          </a:p>
        </p:txBody>
      </p:sp>
      <p:sp>
        <p:nvSpPr>
          <p:cNvPr id="4" name="Rectangle 3"/>
          <p:cNvSpPr/>
          <p:nvPr/>
        </p:nvSpPr>
        <p:spPr>
          <a:xfrm>
            <a:off x="6072198" y="6357958"/>
            <a:ext cx="3071802" cy="500042"/>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Aliah et al., 2003</a:t>
            </a:r>
            <a:endParaRPr lang="id-ID" dirty="0"/>
          </a:p>
        </p:txBody>
      </p:sp>
      <p:pic>
        <p:nvPicPr>
          <p:cNvPr id="5" name="Picture 2" descr="http://img.webmd.com/dtmcms/live/webmd/consumer_assets/site_images/article_thumbnails/slideshows/understanding_stroke_slideshow/493x335_understanding_stroke_slideshow.jpg"/>
          <p:cNvPicPr>
            <a:picLocks noChangeAspect="1" noChangeArrowheads="1"/>
          </p:cNvPicPr>
          <p:nvPr/>
        </p:nvPicPr>
        <p:blipFill>
          <a:blip r:embed="rId2"/>
          <a:srcRect/>
          <a:stretch>
            <a:fillRect/>
          </a:stretch>
        </p:blipFill>
        <p:spPr bwMode="auto">
          <a:xfrm>
            <a:off x="2886317" y="4733365"/>
            <a:ext cx="2870710" cy="1950686"/>
          </a:xfrm>
          <a:prstGeom prst="rect">
            <a:avLst/>
          </a:prstGeom>
          <a:noFill/>
        </p:spPr>
      </p:pic>
    </p:spTree>
    <p:extLst>
      <p:ext uri="{BB962C8B-B14F-4D97-AF65-F5344CB8AC3E}">
        <p14:creationId xmlns:p14="http://schemas.microsoft.com/office/powerpoint/2010/main" val="1557455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3929090" cy="1143000"/>
          </a:xfrm>
        </p:spPr>
        <p:txBody>
          <a:bodyPr/>
          <a:lstStyle/>
          <a:p>
            <a:pPr algn="r"/>
            <a:r>
              <a:rPr lang="id-ID" b="1" dirty="0" smtClean="0">
                <a:solidFill>
                  <a:srgbClr val="00FF00"/>
                </a:solidFill>
              </a:rPr>
              <a:t>Otak Kiri</a:t>
            </a:r>
            <a:endParaRPr lang="id-ID" b="1" dirty="0">
              <a:solidFill>
                <a:srgbClr val="00FF00"/>
              </a:solidFill>
            </a:endParaRPr>
          </a:p>
        </p:txBody>
      </p:sp>
      <p:sp>
        <p:nvSpPr>
          <p:cNvPr id="3" name="Content Placeholder 2"/>
          <p:cNvSpPr>
            <a:spLocks noGrp="1"/>
          </p:cNvSpPr>
          <p:nvPr>
            <p:ph sz="half" idx="1"/>
          </p:nvPr>
        </p:nvSpPr>
        <p:spPr>
          <a:xfrm>
            <a:off x="457200" y="1600200"/>
            <a:ext cx="4038600" cy="4900634"/>
          </a:xfrm>
        </p:spPr>
        <p:txBody>
          <a:bodyPr>
            <a:normAutofit lnSpcReduction="10000"/>
          </a:bodyPr>
          <a:lstStyle/>
          <a:p>
            <a:pPr algn="r">
              <a:buNone/>
            </a:pPr>
            <a:r>
              <a:rPr lang="id-ID" sz="2400" dirty="0" smtClean="0"/>
              <a:t>Logika</a:t>
            </a:r>
          </a:p>
          <a:p>
            <a:pPr algn="r">
              <a:buNone/>
            </a:pPr>
            <a:r>
              <a:rPr lang="id-ID" sz="2400" dirty="0" smtClean="0"/>
              <a:t>Orientasi detail</a:t>
            </a:r>
          </a:p>
          <a:p>
            <a:pPr algn="r">
              <a:buNone/>
            </a:pPr>
            <a:r>
              <a:rPr lang="id-ID" sz="2400" dirty="0" smtClean="0"/>
              <a:t>Fakta/realitas</a:t>
            </a:r>
          </a:p>
          <a:p>
            <a:pPr algn="r">
              <a:buNone/>
            </a:pPr>
            <a:r>
              <a:rPr lang="id-ID" sz="2400" dirty="0" smtClean="0"/>
              <a:t>Kata dan bahasa</a:t>
            </a:r>
          </a:p>
          <a:p>
            <a:pPr algn="r">
              <a:buNone/>
            </a:pPr>
            <a:r>
              <a:rPr lang="id-ID" sz="2400" dirty="0" smtClean="0"/>
              <a:t>Masa kini dan masa lalu</a:t>
            </a:r>
          </a:p>
          <a:p>
            <a:pPr algn="r">
              <a:buNone/>
            </a:pPr>
            <a:r>
              <a:rPr lang="id-ID" sz="2400" dirty="0" smtClean="0"/>
              <a:t>Kalkulasi dan pengetahuan</a:t>
            </a:r>
          </a:p>
          <a:p>
            <a:pPr algn="r">
              <a:buNone/>
            </a:pPr>
            <a:r>
              <a:rPr lang="id-ID" sz="2400" dirty="0" smtClean="0"/>
              <a:t>Persepsi pola</a:t>
            </a:r>
          </a:p>
          <a:p>
            <a:pPr algn="r">
              <a:buNone/>
            </a:pPr>
            <a:r>
              <a:rPr lang="id-ID" sz="2400" dirty="0" smtClean="0"/>
              <a:t>Nama objek</a:t>
            </a:r>
          </a:p>
          <a:p>
            <a:pPr algn="r">
              <a:buNone/>
            </a:pPr>
            <a:r>
              <a:rPr lang="id-ID" sz="2400" dirty="0" smtClean="0"/>
              <a:t>Menyusun strategi/analitikal</a:t>
            </a:r>
          </a:p>
          <a:p>
            <a:pPr algn="r">
              <a:buNone/>
            </a:pPr>
            <a:r>
              <a:rPr lang="id-ID" sz="2400" dirty="0" smtClean="0"/>
              <a:t>“Cari aman”</a:t>
            </a:r>
          </a:p>
          <a:p>
            <a:pPr algn="r">
              <a:buNone/>
            </a:pPr>
            <a:r>
              <a:rPr lang="id-ID" sz="2400" dirty="0" smtClean="0"/>
              <a:t>Mengerjakan secara urut</a:t>
            </a:r>
            <a:endParaRPr lang="id-ID" sz="2400" dirty="0"/>
          </a:p>
        </p:txBody>
      </p:sp>
      <p:sp>
        <p:nvSpPr>
          <p:cNvPr id="4" name="Content Placeholder 3"/>
          <p:cNvSpPr>
            <a:spLocks noGrp="1"/>
          </p:cNvSpPr>
          <p:nvPr>
            <p:ph sz="half" idx="2"/>
          </p:nvPr>
        </p:nvSpPr>
        <p:spPr>
          <a:xfrm>
            <a:off x="4648200" y="1600200"/>
            <a:ext cx="4038600" cy="5043510"/>
          </a:xfrm>
        </p:spPr>
        <p:txBody>
          <a:bodyPr>
            <a:normAutofit lnSpcReduction="10000"/>
          </a:bodyPr>
          <a:lstStyle/>
          <a:p>
            <a:pPr>
              <a:buNone/>
            </a:pPr>
            <a:r>
              <a:rPr lang="id-ID" sz="2400" i="1" dirty="0" smtClean="0"/>
              <a:t>Feeling </a:t>
            </a:r>
          </a:p>
          <a:p>
            <a:pPr>
              <a:buNone/>
            </a:pPr>
            <a:r>
              <a:rPr lang="id-ID" sz="2400" dirty="0" smtClean="0"/>
              <a:t>Orientasi global</a:t>
            </a:r>
          </a:p>
          <a:p>
            <a:pPr>
              <a:buNone/>
            </a:pPr>
            <a:r>
              <a:rPr lang="id-ID" sz="2400" dirty="0" smtClean="0"/>
              <a:t>Imaginasi /fantasi</a:t>
            </a:r>
          </a:p>
          <a:p>
            <a:pPr>
              <a:buNone/>
            </a:pPr>
            <a:r>
              <a:rPr lang="id-ID" sz="2400" dirty="0" smtClean="0"/>
              <a:t>Gambar dan simbol</a:t>
            </a:r>
          </a:p>
          <a:p>
            <a:pPr>
              <a:buNone/>
            </a:pPr>
            <a:r>
              <a:rPr lang="id-ID" sz="2400" dirty="0" smtClean="0"/>
              <a:t>Masa kini dan masa depan</a:t>
            </a:r>
          </a:p>
          <a:p>
            <a:pPr>
              <a:buNone/>
            </a:pPr>
            <a:r>
              <a:rPr lang="id-ID" sz="2400" dirty="0" smtClean="0"/>
              <a:t>Filosofi dan religius</a:t>
            </a:r>
          </a:p>
          <a:p>
            <a:pPr>
              <a:buNone/>
            </a:pPr>
            <a:r>
              <a:rPr lang="id-ID" sz="2400" dirty="0" smtClean="0"/>
              <a:t>Persepsi  spasial</a:t>
            </a:r>
          </a:p>
          <a:p>
            <a:pPr>
              <a:buNone/>
            </a:pPr>
            <a:r>
              <a:rPr lang="id-ID" sz="2400" dirty="0" smtClean="0"/>
              <a:t>Fungsi objek</a:t>
            </a:r>
          </a:p>
          <a:p>
            <a:pPr>
              <a:buNone/>
            </a:pPr>
            <a:r>
              <a:rPr lang="id-ID" sz="2400" dirty="0" smtClean="0"/>
              <a:t>Kesempatan saat ini/kreatif</a:t>
            </a:r>
          </a:p>
          <a:p>
            <a:pPr>
              <a:buNone/>
            </a:pPr>
            <a:r>
              <a:rPr lang="id-ID" sz="2400" dirty="0" smtClean="0"/>
              <a:t>Mengambil risiko</a:t>
            </a:r>
          </a:p>
          <a:p>
            <a:pPr>
              <a:buNone/>
            </a:pPr>
            <a:r>
              <a:rPr lang="id-ID" sz="2400" dirty="0" smtClean="0"/>
              <a:t>Mengerjakan secara acak</a:t>
            </a:r>
            <a:endParaRPr lang="id-ID" sz="2400" dirty="0"/>
          </a:p>
        </p:txBody>
      </p:sp>
      <p:sp>
        <p:nvSpPr>
          <p:cNvPr id="5" name="Title 1"/>
          <p:cNvSpPr txBox="1">
            <a:spLocks/>
          </p:cNvSpPr>
          <p:nvPr/>
        </p:nvSpPr>
        <p:spPr>
          <a:xfrm>
            <a:off x="4643438" y="428612"/>
            <a:ext cx="392909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solidFill>
                  <a:srgbClr val="FFFF00"/>
                </a:solidFill>
                <a:effectLst/>
                <a:uLnTx/>
                <a:uFillTx/>
                <a:latin typeface="+mj-lt"/>
                <a:ea typeface="+mj-ea"/>
                <a:cs typeface="+mj-cs"/>
              </a:rPr>
              <a:t>Otak Kanan</a:t>
            </a:r>
            <a:endParaRPr kumimoji="0" lang="id-ID" sz="4400" b="1"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p14="http://schemas.microsoft.com/office/powerpoint/2010/main" val="1733627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eartandstroke.com/atf/cf/%7B99452D8B-E7F1-4BD6-A57D-B136CE6C95BF%7D/The-brain-reg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582" y="-60063"/>
            <a:ext cx="6295922" cy="691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04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4016" y="-13445"/>
            <a:ext cx="5685743" cy="6871445"/>
          </a:xfrm>
          <a:prstGeom prst="rect">
            <a:avLst/>
          </a:prstGeom>
        </p:spPr>
      </p:pic>
    </p:spTree>
    <p:extLst>
      <p:ext uri="{BB962C8B-B14F-4D97-AF65-F5344CB8AC3E}">
        <p14:creationId xmlns:p14="http://schemas.microsoft.com/office/powerpoint/2010/main" val="1756360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329" y="764373"/>
            <a:ext cx="6855311" cy="1293028"/>
          </a:xfrm>
        </p:spPr>
        <p:txBody>
          <a:bodyPr/>
          <a:lstStyle/>
          <a:p>
            <a:r>
              <a:rPr lang="en-US" b="1" dirty="0" smtClean="0">
                <a:solidFill>
                  <a:srgbClr val="FFC000"/>
                </a:solidFill>
              </a:rPr>
              <a:t>Awareness (</a:t>
            </a:r>
            <a:r>
              <a:rPr lang="en-US" b="1" dirty="0" err="1" smtClean="0">
                <a:solidFill>
                  <a:srgbClr val="FFC000"/>
                </a:solidFill>
              </a:rPr>
              <a:t>kesadaran</a:t>
            </a:r>
            <a:r>
              <a:rPr lang="en-US" b="1" dirty="0" smtClean="0">
                <a:solidFill>
                  <a:srgbClr val="FFC000"/>
                </a:solidFill>
              </a:rPr>
              <a:t>)</a:t>
            </a:r>
            <a:endParaRPr lang="en-US" b="1" dirty="0">
              <a:solidFill>
                <a:srgbClr val="FFC000"/>
              </a:solidFill>
            </a:endParaRPr>
          </a:p>
        </p:txBody>
      </p:sp>
      <p:sp>
        <p:nvSpPr>
          <p:cNvPr id="3" name="Content Placeholder 2"/>
          <p:cNvSpPr>
            <a:spLocks noGrp="1"/>
          </p:cNvSpPr>
          <p:nvPr>
            <p:ph idx="1"/>
          </p:nvPr>
        </p:nvSpPr>
        <p:spPr>
          <a:xfrm>
            <a:off x="295835" y="2194560"/>
            <a:ext cx="8498541" cy="4069080"/>
          </a:xfrm>
        </p:spPr>
        <p:txBody>
          <a:bodyPr>
            <a:normAutofit/>
          </a:bodyPr>
          <a:lstStyle/>
          <a:p>
            <a:pPr>
              <a:lnSpc>
                <a:spcPct val="100000"/>
              </a:lnSpc>
            </a:pPr>
            <a:r>
              <a:rPr lang="en-US" sz="2400" dirty="0" smtClean="0"/>
              <a:t>Stroke </a:t>
            </a:r>
            <a:r>
              <a:rPr lang="en-US" sz="2400" dirty="0" err="1" smtClean="0"/>
              <a:t>dapat</a:t>
            </a:r>
            <a:r>
              <a:rPr lang="en-US" sz="2400" dirty="0" smtClean="0"/>
              <a:t> </a:t>
            </a:r>
            <a:r>
              <a:rPr lang="en-US" sz="2400" dirty="0" err="1" smtClean="0"/>
              <a:t>terjadi</a:t>
            </a:r>
            <a:r>
              <a:rPr lang="en-US" sz="2400" dirty="0" smtClean="0"/>
              <a:t> </a:t>
            </a:r>
            <a:r>
              <a:rPr lang="en-US" sz="2400" dirty="0" err="1" smtClean="0"/>
              <a:t>pada</a:t>
            </a:r>
            <a:r>
              <a:rPr lang="en-US" sz="2400" dirty="0" smtClean="0"/>
              <a:t> </a:t>
            </a:r>
            <a:r>
              <a:rPr lang="en-US" sz="2400" dirty="0" err="1" smtClean="0"/>
              <a:t>semua</a:t>
            </a:r>
            <a:r>
              <a:rPr lang="en-US" sz="2400" dirty="0" smtClean="0"/>
              <a:t> orang </a:t>
            </a:r>
            <a:r>
              <a:rPr lang="en-US" sz="2400" dirty="0" err="1" smtClean="0"/>
              <a:t>dan</a:t>
            </a:r>
            <a:r>
              <a:rPr lang="en-US" sz="2400" dirty="0" smtClean="0"/>
              <a:t> </a:t>
            </a:r>
            <a:r>
              <a:rPr lang="en-US" sz="2400" dirty="0" err="1" smtClean="0"/>
              <a:t>usia</a:t>
            </a:r>
            <a:r>
              <a:rPr lang="en-US" sz="2400" dirty="0" smtClean="0"/>
              <a:t>.</a:t>
            </a:r>
          </a:p>
          <a:p>
            <a:pPr>
              <a:lnSpc>
                <a:spcPct val="100000"/>
              </a:lnSpc>
            </a:pPr>
            <a:r>
              <a:rPr lang="en-US" sz="2400" dirty="0" err="1" smtClean="0"/>
              <a:t>Kenali</a:t>
            </a:r>
            <a:r>
              <a:rPr lang="en-US" sz="2400" dirty="0" smtClean="0"/>
              <a:t> </a:t>
            </a:r>
            <a:r>
              <a:rPr lang="en-US" sz="2400" dirty="0" err="1" smtClean="0"/>
              <a:t>gejala</a:t>
            </a:r>
            <a:r>
              <a:rPr lang="en-US" sz="2400" dirty="0" smtClean="0"/>
              <a:t> stroke </a:t>
            </a:r>
            <a:r>
              <a:rPr lang="en-US" sz="2400" dirty="0" err="1" smtClean="0"/>
              <a:t>sebagai</a:t>
            </a:r>
            <a:r>
              <a:rPr lang="en-US" sz="2400" dirty="0" smtClean="0"/>
              <a:t> </a:t>
            </a:r>
            <a:r>
              <a:rPr lang="en-US" sz="2400" dirty="0" err="1" smtClean="0"/>
              <a:t>keadaan</a:t>
            </a:r>
            <a:r>
              <a:rPr lang="en-US" sz="2400" dirty="0" smtClean="0"/>
              <a:t> </a:t>
            </a:r>
            <a:r>
              <a:rPr lang="en-US" sz="2400" dirty="0" err="1" smtClean="0"/>
              <a:t>gawat</a:t>
            </a:r>
            <a:r>
              <a:rPr lang="en-US" sz="2400" dirty="0" smtClean="0"/>
              <a:t> </a:t>
            </a:r>
            <a:r>
              <a:rPr lang="en-US" sz="2400" dirty="0" err="1" smtClean="0"/>
              <a:t>darurat</a:t>
            </a:r>
            <a:r>
              <a:rPr lang="en-US" sz="2400" dirty="0" smtClean="0"/>
              <a:t>.</a:t>
            </a:r>
          </a:p>
          <a:p>
            <a:pPr>
              <a:lnSpc>
                <a:spcPct val="100000"/>
              </a:lnSpc>
            </a:pPr>
            <a:r>
              <a:rPr lang="en-US" sz="2400" dirty="0" err="1" smtClean="0"/>
              <a:t>Penyebab</a:t>
            </a:r>
            <a:r>
              <a:rPr lang="en-US" sz="2400" dirty="0" smtClean="0"/>
              <a:t> no 1 </a:t>
            </a:r>
            <a:r>
              <a:rPr lang="en-US" sz="2400" dirty="0" err="1" smtClean="0"/>
              <a:t>kecacatan</a:t>
            </a:r>
            <a:r>
              <a:rPr lang="en-US" sz="2400" dirty="0" smtClean="0"/>
              <a:t>, </a:t>
            </a:r>
            <a:r>
              <a:rPr lang="en-US" sz="2400" dirty="0" err="1" smtClean="0"/>
              <a:t>penyebab</a:t>
            </a:r>
            <a:r>
              <a:rPr lang="en-US" sz="2400" dirty="0" smtClean="0"/>
              <a:t> no 2 </a:t>
            </a:r>
            <a:r>
              <a:rPr lang="en-US" sz="2400" dirty="0" err="1" smtClean="0"/>
              <a:t>kematian</a:t>
            </a:r>
            <a:r>
              <a:rPr lang="en-US" sz="2400" dirty="0" smtClean="0"/>
              <a:t>.</a:t>
            </a:r>
          </a:p>
          <a:p>
            <a:pPr>
              <a:lnSpc>
                <a:spcPct val="100000"/>
              </a:lnSpc>
            </a:pPr>
            <a:r>
              <a:rPr lang="en-US" sz="2400" dirty="0" smtClean="0"/>
              <a:t>Stroke </a:t>
            </a:r>
            <a:r>
              <a:rPr lang="en-US" sz="2400" dirty="0" err="1" smtClean="0"/>
              <a:t>dapat</a:t>
            </a:r>
            <a:r>
              <a:rPr lang="en-US" sz="2400" dirty="0" smtClean="0"/>
              <a:t> </a:t>
            </a:r>
            <a:r>
              <a:rPr lang="en-US" sz="2400" dirty="0" err="1" smtClean="0"/>
              <a:t>diterapi</a:t>
            </a:r>
            <a:r>
              <a:rPr lang="en-US" sz="2400" dirty="0" smtClean="0"/>
              <a:t>.</a:t>
            </a:r>
          </a:p>
          <a:p>
            <a:pPr>
              <a:lnSpc>
                <a:spcPct val="100000"/>
              </a:lnSpc>
            </a:pPr>
            <a:endParaRPr lang="en-US" sz="2400" dirty="0" smtClean="0"/>
          </a:p>
          <a:p>
            <a:pPr>
              <a:lnSpc>
                <a:spcPct val="100000"/>
              </a:lnSpc>
            </a:pPr>
            <a:endParaRPr lang="en-US" sz="2400" dirty="0" smtClean="0"/>
          </a:p>
          <a:p>
            <a:pPr marL="0" indent="0">
              <a:lnSpc>
                <a:spcPct val="100000"/>
              </a:lnSpc>
              <a:buNone/>
            </a:pPr>
            <a:r>
              <a:rPr lang="en-US" sz="2400" dirty="0" err="1" smtClean="0"/>
              <a:t>Feigin</a:t>
            </a:r>
            <a:r>
              <a:rPr lang="en-US" sz="2400" dirty="0" smtClean="0"/>
              <a:t> </a:t>
            </a:r>
            <a:r>
              <a:rPr lang="en-US" sz="2400" i="1" dirty="0" smtClean="0"/>
              <a:t>et al</a:t>
            </a:r>
            <a:r>
              <a:rPr lang="en-US" sz="2400" dirty="0" smtClean="0"/>
              <a:t>.,</a:t>
            </a:r>
          </a:p>
          <a:p>
            <a:pPr marL="0" indent="0">
              <a:lnSpc>
                <a:spcPct val="100000"/>
              </a:lnSpc>
              <a:buNone/>
            </a:pPr>
            <a:r>
              <a:rPr lang="en-US" sz="2400" dirty="0" smtClean="0"/>
              <a:t>2015</a:t>
            </a:r>
          </a:p>
          <a:p>
            <a:pPr>
              <a:lnSpc>
                <a:spcPct val="100000"/>
              </a:lnSpc>
            </a:pPr>
            <a:endParaRPr lang="en-US" sz="2400" dirty="0" smtClean="0"/>
          </a:p>
          <a:p>
            <a:pPr>
              <a:lnSpc>
                <a:spcPct val="100000"/>
              </a:lnSpc>
            </a:pPr>
            <a:endParaRPr lang="en-US" sz="2400" dirty="0" smtClean="0"/>
          </a:p>
          <a:p>
            <a:pPr>
              <a:lnSpc>
                <a:spcPct val="100000"/>
              </a:lnSpc>
            </a:pPr>
            <a:endParaRPr lang="en-US" sz="2400" dirty="0"/>
          </a:p>
        </p:txBody>
      </p:sp>
      <p:pic>
        <p:nvPicPr>
          <p:cNvPr id="5" name="Picture 4"/>
          <p:cNvPicPr>
            <a:picLocks noChangeAspect="1"/>
          </p:cNvPicPr>
          <p:nvPr/>
        </p:nvPicPr>
        <p:blipFill>
          <a:blip r:embed="rId2"/>
          <a:stretch>
            <a:fillRect/>
          </a:stretch>
        </p:blipFill>
        <p:spPr>
          <a:xfrm>
            <a:off x="2420470" y="4836572"/>
            <a:ext cx="6048487" cy="1289713"/>
          </a:xfrm>
          <a:prstGeom prst="rect">
            <a:avLst/>
          </a:prstGeom>
        </p:spPr>
      </p:pic>
    </p:spTree>
    <p:extLst>
      <p:ext uri="{BB962C8B-B14F-4D97-AF65-F5344CB8AC3E}">
        <p14:creationId xmlns:p14="http://schemas.microsoft.com/office/powerpoint/2010/main" val="3283632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Access </a:t>
            </a:r>
            <a:r>
              <a:rPr lang="en-US" b="1" dirty="0" smtClean="0">
                <a:solidFill>
                  <a:srgbClr val="FFC000"/>
                </a:solidFill>
              </a:rPr>
              <a:t>(</a:t>
            </a:r>
            <a:r>
              <a:rPr lang="en-US" b="1" dirty="0" err="1" smtClean="0">
                <a:solidFill>
                  <a:srgbClr val="FFC000"/>
                </a:solidFill>
              </a:rPr>
              <a:t>Ketersediaan</a:t>
            </a:r>
            <a:r>
              <a:rPr lang="en-US" b="1" dirty="0" smtClean="0">
                <a:solidFill>
                  <a:srgbClr val="FFC000"/>
                </a:solidFill>
              </a:rPr>
              <a:t>)</a:t>
            </a:r>
            <a:endParaRPr lang="en-US" b="1" dirty="0">
              <a:solidFill>
                <a:srgbClr val="FFC000"/>
              </a:solidFill>
            </a:endParaRPr>
          </a:p>
        </p:txBody>
      </p:sp>
      <p:sp>
        <p:nvSpPr>
          <p:cNvPr id="3" name="Content Placeholder 2"/>
          <p:cNvSpPr>
            <a:spLocks noGrp="1"/>
          </p:cNvSpPr>
          <p:nvPr>
            <p:ph idx="1"/>
          </p:nvPr>
        </p:nvSpPr>
        <p:spPr>
          <a:xfrm>
            <a:off x="594359" y="2194560"/>
            <a:ext cx="8052099" cy="4069080"/>
          </a:xfrm>
        </p:spPr>
        <p:txBody>
          <a:bodyPr>
            <a:normAutofit/>
          </a:bodyPr>
          <a:lstStyle/>
          <a:p>
            <a:pPr>
              <a:lnSpc>
                <a:spcPct val="100000"/>
              </a:lnSpc>
            </a:pPr>
            <a:r>
              <a:rPr lang="en-US" sz="2400" dirty="0" err="1" smtClean="0"/>
              <a:t>Kenali</a:t>
            </a:r>
            <a:r>
              <a:rPr lang="en-US" sz="2400" dirty="0" smtClean="0"/>
              <a:t> </a:t>
            </a:r>
            <a:r>
              <a:rPr lang="en-US" sz="2400" dirty="0" err="1" smtClean="0"/>
              <a:t>gejala</a:t>
            </a:r>
            <a:r>
              <a:rPr lang="en-US" sz="2400" dirty="0" smtClean="0"/>
              <a:t> stroke ------ </a:t>
            </a:r>
            <a:r>
              <a:rPr lang="en-US" sz="2400" dirty="0" err="1" smtClean="0"/>
              <a:t>segera</a:t>
            </a:r>
            <a:r>
              <a:rPr lang="en-US" sz="2400" dirty="0" smtClean="0"/>
              <a:t> </a:t>
            </a:r>
            <a:r>
              <a:rPr lang="en-US" sz="2400" dirty="0" err="1" smtClean="0"/>
              <a:t>ke</a:t>
            </a:r>
            <a:r>
              <a:rPr lang="en-US" sz="2400" dirty="0" smtClean="0"/>
              <a:t> </a:t>
            </a:r>
            <a:r>
              <a:rPr lang="en-US" sz="2400" dirty="0" err="1" smtClean="0"/>
              <a:t>rumah</a:t>
            </a:r>
            <a:r>
              <a:rPr lang="en-US" sz="2400" dirty="0" smtClean="0"/>
              <a:t> </a:t>
            </a:r>
            <a:r>
              <a:rPr lang="en-US" sz="2400" dirty="0" err="1" smtClean="0"/>
              <a:t>sakit</a:t>
            </a:r>
            <a:r>
              <a:rPr lang="en-US" sz="2400" dirty="0" smtClean="0"/>
              <a:t>.</a:t>
            </a:r>
          </a:p>
          <a:p>
            <a:pPr>
              <a:lnSpc>
                <a:spcPct val="100000"/>
              </a:lnSpc>
            </a:pPr>
            <a:r>
              <a:rPr lang="en-US" sz="2400" dirty="0" err="1" smtClean="0"/>
              <a:t>Akses</a:t>
            </a:r>
            <a:r>
              <a:rPr lang="en-US" sz="2400" dirty="0" smtClean="0"/>
              <a:t> </a:t>
            </a:r>
            <a:r>
              <a:rPr lang="en-US" sz="2400" dirty="0" err="1" smtClean="0"/>
              <a:t>perawatan</a:t>
            </a:r>
            <a:r>
              <a:rPr lang="en-US" sz="2400" dirty="0" smtClean="0"/>
              <a:t> unit stroke	      </a:t>
            </a:r>
            <a:r>
              <a:rPr lang="en-US" sz="2400" dirty="0" err="1" smtClean="0"/>
              <a:t>perbaikan</a:t>
            </a:r>
            <a:r>
              <a:rPr lang="en-US" sz="2400" dirty="0" smtClean="0"/>
              <a:t>       14 %</a:t>
            </a:r>
          </a:p>
          <a:p>
            <a:pPr>
              <a:lnSpc>
                <a:spcPct val="100000"/>
              </a:lnSpc>
            </a:pPr>
            <a:r>
              <a:rPr lang="en-US" sz="2400" dirty="0" err="1" smtClean="0"/>
              <a:t>Akses</a:t>
            </a:r>
            <a:r>
              <a:rPr lang="en-US" sz="2400" dirty="0" smtClean="0"/>
              <a:t> </a:t>
            </a:r>
            <a:r>
              <a:rPr lang="en-US" sz="2400" dirty="0" err="1" smtClean="0"/>
              <a:t>terapi</a:t>
            </a:r>
            <a:r>
              <a:rPr lang="en-US" sz="2400" dirty="0" smtClean="0"/>
              <a:t> </a:t>
            </a:r>
            <a:r>
              <a:rPr lang="en-US" sz="2400" dirty="0" err="1" smtClean="0"/>
              <a:t>trombolisis</a:t>
            </a:r>
            <a:r>
              <a:rPr lang="en-US" sz="2400" dirty="0" smtClean="0"/>
              <a:t>		      </a:t>
            </a:r>
            <a:r>
              <a:rPr lang="en-US" sz="2400" dirty="0" err="1" smtClean="0"/>
              <a:t>perbaikan</a:t>
            </a:r>
            <a:r>
              <a:rPr lang="en-US" sz="2400" dirty="0" smtClean="0"/>
              <a:t>       30 %</a:t>
            </a:r>
          </a:p>
          <a:p>
            <a:pPr>
              <a:lnSpc>
                <a:spcPct val="100000"/>
              </a:lnSpc>
            </a:pPr>
            <a:r>
              <a:rPr lang="en-US" sz="2400" dirty="0" err="1" smtClean="0"/>
              <a:t>Akses</a:t>
            </a:r>
            <a:r>
              <a:rPr lang="en-US" sz="2400" dirty="0" smtClean="0"/>
              <a:t> </a:t>
            </a:r>
            <a:r>
              <a:rPr lang="en-US" sz="2400" dirty="0" err="1" smtClean="0"/>
              <a:t>terapi</a:t>
            </a:r>
            <a:r>
              <a:rPr lang="en-US" sz="2400" dirty="0" smtClean="0"/>
              <a:t> “clot retrieval”	      </a:t>
            </a:r>
            <a:r>
              <a:rPr lang="en-US" sz="2400" dirty="0" err="1" smtClean="0"/>
              <a:t>perbaikan</a:t>
            </a:r>
            <a:r>
              <a:rPr lang="en-US" sz="2400" dirty="0" smtClean="0"/>
              <a:t>       50 %</a:t>
            </a:r>
          </a:p>
          <a:p>
            <a:pPr>
              <a:lnSpc>
                <a:spcPct val="100000"/>
              </a:lnSpc>
            </a:pPr>
            <a:r>
              <a:rPr lang="en-US" sz="2400" dirty="0" err="1" smtClean="0"/>
              <a:t>Akses</a:t>
            </a:r>
            <a:r>
              <a:rPr lang="en-US" sz="2400" dirty="0" smtClean="0"/>
              <a:t> </a:t>
            </a:r>
            <a:r>
              <a:rPr lang="en-US" sz="2400" dirty="0" err="1" smtClean="0"/>
              <a:t>rehabilitasi</a:t>
            </a:r>
            <a:endParaRPr lang="en-US" sz="2400" dirty="0" smtClean="0"/>
          </a:p>
          <a:p>
            <a:pPr>
              <a:lnSpc>
                <a:spcPct val="100000"/>
              </a:lnSpc>
            </a:pPr>
            <a:r>
              <a:rPr lang="en-US" sz="2400" dirty="0" err="1" smtClean="0"/>
              <a:t>Akses</a:t>
            </a:r>
            <a:r>
              <a:rPr lang="en-US" sz="2400" dirty="0" smtClean="0"/>
              <a:t> </a:t>
            </a:r>
            <a:r>
              <a:rPr lang="en-US" sz="2400" dirty="0" err="1" smtClean="0"/>
              <a:t>pencegahan</a:t>
            </a:r>
            <a:r>
              <a:rPr lang="en-US" sz="2400" dirty="0" smtClean="0"/>
              <a:t> </a:t>
            </a:r>
            <a:r>
              <a:rPr lang="en-US" sz="2400" dirty="0" err="1" smtClean="0"/>
              <a:t>sekunder</a:t>
            </a:r>
            <a:endParaRPr lang="en-US" sz="2400" dirty="0"/>
          </a:p>
        </p:txBody>
      </p:sp>
      <p:sp>
        <p:nvSpPr>
          <p:cNvPr id="4" name="Right Arrow 3"/>
          <p:cNvSpPr/>
          <p:nvPr/>
        </p:nvSpPr>
        <p:spPr>
          <a:xfrm>
            <a:off x="5172411" y="2796989"/>
            <a:ext cx="376518" cy="32272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172411" y="3256877"/>
            <a:ext cx="376518" cy="32272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172411" y="3738732"/>
            <a:ext cx="376518" cy="32272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7382436" y="2813125"/>
            <a:ext cx="443752" cy="1196788"/>
          </a:xfrm>
          <a:prstGeom prst="upArrow">
            <a:avLst>
              <a:gd name="adj1" fmla="val 50000"/>
              <a:gd name="adj2" fmla="val 6136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507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Action </a:t>
            </a:r>
            <a:r>
              <a:rPr lang="en-US" b="1" dirty="0" smtClean="0">
                <a:solidFill>
                  <a:srgbClr val="FFC000"/>
                </a:solidFill>
              </a:rPr>
              <a:t>(</a:t>
            </a:r>
            <a:r>
              <a:rPr lang="en-US" b="1" dirty="0" err="1" smtClean="0">
                <a:solidFill>
                  <a:srgbClr val="FFC000"/>
                </a:solidFill>
              </a:rPr>
              <a:t>kepedulian</a:t>
            </a:r>
            <a:r>
              <a:rPr lang="en-US" b="1" dirty="0" smtClean="0">
                <a:solidFill>
                  <a:srgbClr val="FFC000"/>
                </a:solidFill>
              </a:rPr>
              <a:t>)</a:t>
            </a:r>
            <a:endParaRPr lang="en-US" b="1" dirty="0">
              <a:solidFill>
                <a:srgbClr val="FFC000"/>
              </a:solidFill>
            </a:endParaRPr>
          </a:p>
        </p:txBody>
      </p:sp>
      <p:sp>
        <p:nvSpPr>
          <p:cNvPr id="3" name="Content Placeholder 2"/>
          <p:cNvSpPr>
            <a:spLocks noGrp="1"/>
          </p:cNvSpPr>
          <p:nvPr>
            <p:ph idx="1"/>
          </p:nvPr>
        </p:nvSpPr>
        <p:spPr/>
        <p:txBody>
          <a:bodyPr>
            <a:normAutofit/>
          </a:bodyPr>
          <a:lstStyle/>
          <a:p>
            <a:pPr>
              <a:lnSpc>
                <a:spcPct val="100000"/>
              </a:lnSpc>
            </a:pPr>
            <a:r>
              <a:rPr lang="en-US" sz="2400" dirty="0" err="1" smtClean="0"/>
              <a:t>Bagikan</a:t>
            </a:r>
            <a:r>
              <a:rPr lang="en-US" sz="2400" dirty="0" smtClean="0"/>
              <a:t> </a:t>
            </a:r>
            <a:r>
              <a:rPr lang="en-US" sz="2400" dirty="0" err="1" smtClean="0"/>
              <a:t>informasi</a:t>
            </a:r>
            <a:r>
              <a:rPr lang="en-US" sz="2400" dirty="0" smtClean="0"/>
              <a:t> </a:t>
            </a:r>
            <a:r>
              <a:rPr lang="en-US" sz="2400" dirty="0" err="1" smtClean="0"/>
              <a:t>tentang</a:t>
            </a:r>
            <a:r>
              <a:rPr lang="en-US" sz="2400" dirty="0" smtClean="0"/>
              <a:t> </a:t>
            </a:r>
            <a:r>
              <a:rPr lang="en-US" sz="2400" dirty="0" err="1" smtClean="0"/>
              <a:t>gejala</a:t>
            </a:r>
            <a:r>
              <a:rPr lang="en-US" sz="2400" dirty="0" smtClean="0"/>
              <a:t> </a:t>
            </a:r>
            <a:r>
              <a:rPr lang="en-US" sz="2400" dirty="0" err="1" smtClean="0"/>
              <a:t>dini</a:t>
            </a:r>
            <a:r>
              <a:rPr lang="en-US" sz="2400" dirty="0" smtClean="0"/>
              <a:t> stroke.</a:t>
            </a:r>
          </a:p>
          <a:p>
            <a:pPr>
              <a:lnSpc>
                <a:spcPct val="100000"/>
              </a:lnSpc>
            </a:pPr>
            <a:r>
              <a:rPr lang="en-US" sz="2400" dirty="0" err="1"/>
              <a:t>Kenali</a:t>
            </a:r>
            <a:r>
              <a:rPr lang="en-US" sz="2400" dirty="0"/>
              <a:t> </a:t>
            </a:r>
            <a:r>
              <a:rPr lang="en-US" sz="2400" dirty="0" err="1"/>
              <a:t>gejala</a:t>
            </a:r>
            <a:r>
              <a:rPr lang="en-US" sz="2400" dirty="0"/>
              <a:t> stroke ------ </a:t>
            </a:r>
            <a:r>
              <a:rPr lang="en-US" sz="2400" dirty="0" err="1"/>
              <a:t>segera</a:t>
            </a:r>
            <a:r>
              <a:rPr lang="en-US" sz="2400" dirty="0"/>
              <a:t> </a:t>
            </a:r>
            <a:r>
              <a:rPr lang="en-US" sz="2400" dirty="0" err="1"/>
              <a:t>ke</a:t>
            </a:r>
            <a:r>
              <a:rPr lang="en-US" sz="2400" dirty="0"/>
              <a:t> </a:t>
            </a:r>
            <a:r>
              <a:rPr lang="en-US" sz="2400" dirty="0" err="1"/>
              <a:t>rumah</a:t>
            </a:r>
            <a:r>
              <a:rPr lang="en-US" sz="2400" dirty="0"/>
              <a:t> </a:t>
            </a:r>
            <a:r>
              <a:rPr lang="en-US" sz="2400" dirty="0" err="1"/>
              <a:t>sakit</a:t>
            </a:r>
            <a:r>
              <a:rPr lang="en-US" sz="2400" dirty="0" smtClean="0"/>
              <a:t>.</a:t>
            </a:r>
          </a:p>
          <a:p>
            <a:pPr>
              <a:lnSpc>
                <a:spcPct val="100000"/>
              </a:lnSpc>
            </a:pPr>
            <a:r>
              <a:rPr lang="en-US" sz="2400" dirty="0" err="1" smtClean="0"/>
              <a:t>Tugas</a:t>
            </a:r>
            <a:r>
              <a:rPr lang="en-US" sz="2400" dirty="0" smtClean="0"/>
              <a:t> </a:t>
            </a:r>
            <a:r>
              <a:rPr lang="en-US" sz="2400" dirty="0" err="1" smtClean="0"/>
              <a:t>bersama</a:t>
            </a:r>
            <a:r>
              <a:rPr lang="en-US" sz="2400" dirty="0" smtClean="0"/>
              <a:t> </a:t>
            </a:r>
            <a:r>
              <a:rPr lang="en-US" sz="2400" dirty="0" err="1" smtClean="0"/>
              <a:t>tenaga</a:t>
            </a:r>
            <a:r>
              <a:rPr lang="en-US" sz="2400" dirty="0" smtClean="0"/>
              <a:t> </a:t>
            </a:r>
            <a:r>
              <a:rPr lang="en-US" sz="2400" dirty="0" err="1" smtClean="0"/>
              <a:t>medis</a:t>
            </a:r>
            <a:r>
              <a:rPr lang="en-US" sz="2400" dirty="0" smtClean="0"/>
              <a:t> </a:t>
            </a:r>
            <a:r>
              <a:rPr lang="en-US" sz="2400" dirty="0" err="1" smtClean="0"/>
              <a:t>dan</a:t>
            </a:r>
            <a:r>
              <a:rPr lang="en-US" sz="2400" dirty="0" smtClean="0"/>
              <a:t> </a:t>
            </a:r>
            <a:r>
              <a:rPr lang="en-US" sz="2400" dirty="0" err="1" smtClean="0"/>
              <a:t>masyarakat</a:t>
            </a:r>
            <a:r>
              <a:rPr lang="en-US" sz="2400" dirty="0"/>
              <a:t>,</a:t>
            </a:r>
          </a:p>
          <a:p>
            <a:pPr>
              <a:lnSpc>
                <a:spcPct val="100000"/>
              </a:lnSpc>
            </a:pPr>
            <a:endParaRPr lang="en-US" sz="2400" dirty="0" smtClean="0"/>
          </a:p>
          <a:p>
            <a:pPr>
              <a:lnSpc>
                <a:spcPct val="100000"/>
              </a:lnSpc>
            </a:pPr>
            <a:endParaRPr lang="en-US" sz="2400" dirty="0"/>
          </a:p>
        </p:txBody>
      </p:sp>
      <p:pic>
        <p:nvPicPr>
          <p:cNvPr id="4" name="Picture 2" descr="http://3.bp.blogspot.com/-5BDaN0f3s_E/UMZSjdUrKFI/AAAAAAAAApQ/9IYwerSEKE0/s1600/strokebrainimage.jpg"/>
          <p:cNvPicPr>
            <a:picLocks noChangeAspect="1" noChangeArrowheads="1"/>
          </p:cNvPicPr>
          <p:nvPr/>
        </p:nvPicPr>
        <p:blipFill>
          <a:blip r:embed="rId2" cstate="print"/>
          <a:srcRect/>
          <a:stretch>
            <a:fillRect/>
          </a:stretch>
        </p:blipFill>
        <p:spPr bwMode="auto">
          <a:xfrm>
            <a:off x="594360" y="3993775"/>
            <a:ext cx="1805268" cy="2407024"/>
          </a:xfrm>
          <a:prstGeom prst="rect">
            <a:avLst/>
          </a:prstGeom>
          <a:noFill/>
        </p:spPr>
      </p:pic>
    </p:spTree>
    <p:extLst>
      <p:ext uri="{BB962C8B-B14F-4D97-AF65-F5344CB8AC3E}">
        <p14:creationId xmlns:p14="http://schemas.microsoft.com/office/powerpoint/2010/main" val="4064040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tatic.heart.org/ahaanywhere/AHAhomepage/oct2013/stroke/left.png"/>
          <p:cNvPicPr>
            <a:picLocks noChangeAspect="1" noChangeArrowheads="1"/>
          </p:cNvPicPr>
          <p:nvPr/>
        </p:nvPicPr>
        <p:blipFill>
          <a:blip r:embed="rId2"/>
          <a:srcRect/>
          <a:stretch>
            <a:fillRect/>
          </a:stretch>
        </p:blipFill>
        <p:spPr bwMode="auto">
          <a:xfrm>
            <a:off x="714348" y="357166"/>
            <a:ext cx="7622099" cy="4357718"/>
          </a:xfrm>
          <a:prstGeom prst="rect">
            <a:avLst/>
          </a:prstGeom>
          <a:noFill/>
        </p:spPr>
      </p:pic>
      <p:pic>
        <p:nvPicPr>
          <p:cNvPr id="39942" name="Picture 6" descr="http://static.heart.org/asawarningsigns/images/sponsor_ahaasa.png"/>
          <p:cNvPicPr>
            <a:picLocks noChangeAspect="1" noChangeArrowheads="1"/>
          </p:cNvPicPr>
          <p:nvPr/>
        </p:nvPicPr>
        <p:blipFill>
          <a:blip r:embed="rId3"/>
          <a:srcRect/>
          <a:stretch>
            <a:fillRect/>
          </a:stretch>
        </p:blipFill>
        <p:spPr bwMode="auto">
          <a:xfrm>
            <a:off x="1643042" y="4699291"/>
            <a:ext cx="5572164" cy="2087295"/>
          </a:xfrm>
          <a:prstGeom prst="rect">
            <a:avLst/>
          </a:prstGeom>
          <a:noFill/>
        </p:spPr>
      </p:pic>
    </p:spTree>
    <p:extLst>
      <p:ext uri="{BB962C8B-B14F-4D97-AF65-F5344CB8AC3E}">
        <p14:creationId xmlns:p14="http://schemas.microsoft.com/office/powerpoint/2010/main" val="964608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accent6">
                    <a:lumMod val="60000"/>
                    <a:lumOff val="40000"/>
                  </a:schemeClr>
                </a:solidFill>
              </a:rPr>
              <a:t>Klasifikasi dan Epidemiologi</a:t>
            </a:r>
            <a:endParaRPr lang="id-ID" b="1" dirty="0">
              <a:solidFill>
                <a:schemeClr val="accent6">
                  <a:lumMod val="60000"/>
                  <a:lumOff val="40000"/>
                </a:schemeClr>
              </a:solidFill>
            </a:endParaRPr>
          </a:p>
        </p:txBody>
      </p:sp>
      <p:sp>
        <p:nvSpPr>
          <p:cNvPr id="3" name="Content Placeholder 2"/>
          <p:cNvSpPr>
            <a:spLocks noGrp="1"/>
          </p:cNvSpPr>
          <p:nvPr>
            <p:ph idx="1"/>
          </p:nvPr>
        </p:nvSpPr>
        <p:spPr>
          <a:xfrm>
            <a:off x="513678" y="2194560"/>
            <a:ext cx="7955280" cy="4069080"/>
          </a:xfrm>
        </p:spPr>
        <p:txBody>
          <a:bodyPr/>
          <a:lstStyle/>
          <a:p>
            <a:pPr>
              <a:spcAft>
                <a:spcPts val="600"/>
              </a:spcAft>
            </a:pPr>
            <a:r>
              <a:rPr lang="id-ID" sz="2400" b="1" dirty="0" smtClean="0">
                <a:solidFill>
                  <a:srgbClr val="FFFF00"/>
                </a:solidFill>
              </a:rPr>
              <a:t>Berdasarkan patologi :</a:t>
            </a:r>
          </a:p>
          <a:p>
            <a:pPr lvl="1">
              <a:spcAft>
                <a:spcPts val="600"/>
              </a:spcAft>
            </a:pPr>
            <a:r>
              <a:rPr lang="id-ID" sz="2400" dirty="0" smtClean="0"/>
              <a:t>Stroke iskemik (87 %)</a:t>
            </a:r>
          </a:p>
          <a:p>
            <a:pPr lvl="2">
              <a:spcAft>
                <a:spcPts val="600"/>
              </a:spcAft>
            </a:pPr>
            <a:r>
              <a:rPr lang="id-ID" sz="2200" dirty="0" smtClean="0"/>
              <a:t>Serangan stroke sepintas -- TIA (15 %)</a:t>
            </a:r>
          </a:p>
          <a:p>
            <a:pPr lvl="2">
              <a:spcAft>
                <a:spcPts val="600"/>
              </a:spcAft>
            </a:pPr>
            <a:r>
              <a:rPr lang="id-ID" sz="2200" dirty="0" smtClean="0"/>
              <a:t>Trombosis serebri</a:t>
            </a:r>
          </a:p>
          <a:p>
            <a:pPr lvl="2">
              <a:spcAft>
                <a:spcPts val="600"/>
              </a:spcAft>
            </a:pPr>
            <a:r>
              <a:rPr lang="id-ID" sz="2200" dirty="0" smtClean="0"/>
              <a:t>Emboli serebri</a:t>
            </a:r>
          </a:p>
          <a:p>
            <a:pPr lvl="1">
              <a:spcAft>
                <a:spcPts val="600"/>
              </a:spcAft>
            </a:pPr>
            <a:r>
              <a:rPr lang="id-ID" sz="2400" dirty="0" smtClean="0"/>
              <a:t>Stroke hemoragik/perdarahan</a:t>
            </a:r>
          </a:p>
          <a:p>
            <a:pPr lvl="2">
              <a:spcAft>
                <a:spcPts val="600"/>
              </a:spcAft>
            </a:pPr>
            <a:r>
              <a:rPr lang="id-ID" sz="2200" dirty="0" smtClean="0"/>
              <a:t>Perdarahan intra serebral (10 %)</a:t>
            </a:r>
          </a:p>
          <a:p>
            <a:pPr lvl="2">
              <a:spcAft>
                <a:spcPts val="600"/>
              </a:spcAft>
            </a:pPr>
            <a:r>
              <a:rPr lang="id-ID" sz="2200" dirty="0" smtClean="0"/>
              <a:t>Perdarahan sub araknoid (3 %)</a:t>
            </a:r>
            <a:endParaRPr lang="id-ID" sz="2200" dirty="0"/>
          </a:p>
        </p:txBody>
      </p:sp>
      <p:sp>
        <p:nvSpPr>
          <p:cNvPr id="4" name="Rectangle 3"/>
          <p:cNvSpPr/>
          <p:nvPr/>
        </p:nvSpPr>
        <p:spPr>
          <a:xfrm>
            <a:off x="5042647" y="6357958"/>
            <a:ext cx="4101353" cy="500042"/>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Misbach, 2011; Liebeskind, 2015</a:t>
            </a:r>
            <a:endParaRPr lang="id-ID" dirty="0"/>
          </a:p>
        </p:txBody>
      </p:sp>
      <p:pic>
        <p:nvPicPr>
          <p:cNvPr id="5" name="Picture 2" descr="http://1.bp.blogspot.com/_7zQULPNQ7FQ/S73g0s5rYiI/AAAAAAAAAng/ApZETVG90mg/s400/facial_droop_2.jpg"/>
          <p:cNvPicPr>
            <a:picLocks noChangeAspect="1" noChangeArrowheads="1"/>
          </p:cNvPicPr>
          <p:nvPr/>
        </p:nvPicPr>
        <p:blipFill>
          <a:blip r:embed="rId2"/>
          <a:srcRect/>
          <a:stretch>
            <a:fillRect/>
          </a:stretch>
        </p:blipFill>
        <p:spPr bwMode="auto">
          <a:xfrm>
            <a:off x="7052981" y="3238036"/>
            <a:ext cx="2072539" cy="3025604"/>
          </a:xfrm>
          <a:prstGeom prst="rect">
            <a:avLst/>
          </a:prstGeom>
          <a:noFill/>
        </p:spPr>
      </p:pic>
    </p:spTree>
    <p:extLst>
      <p:ext uri="{BB962C8B-B14F-4D97-AF65-F5344CB8AC3E}">
        <p14:creationId xmlns:p14="http://schemas.microsoft.com/office/powerpoint/2010/main" val="88930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solidFill>
                  <a:schemeClr val="accent6">
                    <a:lumMod val="60000"/>
                    <a:lumOff val="40000"/>
                  </a:schemeClr>
                </a:solidFill>
              </a:rPr>
              <a:t>Klasifikasi dan Epidemiologi</a:t>
            </a:r>
            <a:endParaRPr lang="id-ID" b="1" dirty="0">
              <a:solidFill>
                <a:schemeClr val="accent6">
                  <a:lumMod val="60000"/>
                  <a:lumOff val="40000"/>
                </a:schemeClr>
              </a:solidFill>
            </a:endParaRPr>
          </a:p>
        </p:txBody>
      </p:sp>
      <p:sp>
        <p:nvSpPr>
          <p:cNvPr id="3" name="Content Placeholder 2"/>
          <p:cNvSpPr>
            <a:spLocks noGrp="1"/>
          </p:cNvSpPr>
          <p:nvPr>
            <p:ph idx="1"/>
          </p:nvPr>
        </p:nvSpPr>
        <p:spPr>
          <a:xfrm>
            <a:off x="457200" y="2205318"/>
            <a:ext cx="8229600" cy="4224077"/>
          </a:xfrm>
        </p:spPr>
        <p:txBody>
          <a:bodyPr>
            <a:normAutofit/>
          </a:bodyPr>
          <a:lstStyle/>
          <a:p>
            <a:pPr>
              <a:lnSpc>
                <a:spcPct val="100000"/>
              </a:lnSpc>
              <a:spcAft>
                <a:spcPts val="600"/>
              </a:spcAft>
            </a:pPr>
            <a:r>
              <a:rPr lang="id-ID" sz="2400" b="1" dirty="0" smtClean="0">
                <a:solidFill>
                  <a:srgbClr val="FFFF00"/>
                </a:solidFill>
              </a:rPr>
              <a:t>Berdasarkan waktu kejadian</a:t>
            </a:r>
          </a:p>
          <a:p>
            <a:pPr lvl="1">
              <a:lnSpc>
                <a:spcPct val="100000"/>
              </a:lnSpc>
              <a:spcAft>
                <a:spcPts val="600"/>
              </a:spcAft>
            </a:pPr>
            <a:r>
              <a:rPr lang="en-US" sz="2200" dirty="0" smtClean="0"/>
              <a:t>Transient Ischemic Attack (TIA) </a:t>
            </a:r>
          </a:p>
          <a:p>
            <a:pPr lvl="1">
              <a:lnSpc>
                <a:spcPct val="100000"/>
              </a:lnSpc>
              <a:spcAft>
                <a:spcPts val="600"/>
              </a:spcAft>
            </a:pPr>
            <a:r>
              <a:rPr lang="en-US" sz="2200" dirty="0" smtClean="0"/>
              <a:t>Reversible Ischemic Neurologic Deficit (RIND) </a:t>
            </a:r>
          </a:p>
          <a:p>
            <a:pPr lvl="1">
              <a:lnSpc>
                <a:spcPct val="100000"/>
              </a:lnSpc>
              <a:spcAft>
                <a:spcPts val="600"/>
              </a:spcAft>
            </a:pPr>
            <a:r>
              <a:rPr lang="en-US" sz="2200" dirty="0" smtClean="0"/>
              <a:t>Stroke In Evolution (SIE) / Progressing Stroke </a:t>
            </a:r>
          </a:p>
          <a:p>
            <a:pPr lvl="1">
              <a:lnSpc>
                <a:spcPct val="100000"/>
              </a:lnSpc>
              <a:spcAft>
                <a:spcPts val="600"/>
              </a:spcAft>
            </a:pPr>
            <a:r>
              <a:rPr lang="en-US" sz="2200" dirty="0" smtClean="0"/>
              <a:t>Completed stroke</a:t>
            </a:r>
            <a:endParaRPr lang="id-ID" sz="2200" dirty="0" smtClean="0"/>
          </a:p>
          <a:p>
            <a:pPr>
              <a:lnSpc>
                <a:spcPct val="100000"/>
              </a:lnSpc>
              <a:spcAft>
                <a:spcPts val="600"/>
              </a:spcAft>
            </a:pPr>
            <a:r>
              <a:rPr lang="id-ID" sz="2400" b="1" dirty="0" smtClean="0">
                <a:solidFill>
                  <a:srgbClr val="FFFF00"/>
                </a:solidFill>
              </a:rPr>
              <a:t>Berdasarkan lokasi lesi</a:t>
            </a:r>
          </a:p>
          <a:p>
            <a:pPr lvl="1">
              <a:lnSpc>
                <a:spcPct val="100000"/>
              </a:lnSpc>
              <a:spcAft>
                <a:spcPts val="600"/>
              </a:spcAft>
            </a:pPr>
            <a:r>
              <a:rPr lang="id-ID" sz="2200" dirty="0" smtClean="0"/>
              <a:t>Sistem karotis</a:t>
            </a:r>
          </a:p>
          <a:p>
            <a:pPr lvl="1">
              <a:lnSpc>
                <a:spcPct val="100000"/>
              </a:lnSpc>
              <a:spcAft>
                <a:spcPts val="600"/>
              </a:spcAft>
            </a:pPr>
            <a:r>
              <a:rPr lang="id-ID" sz="2200" dirty="0" smtClean="0"/>
              <a:t>Sistem vertebrobasilar</a:t>
            </a:r>
            <a:endParaRPr lang="id-ID" sz="2200" dirty="0"/>
          </a:p>
        </p:txBody>
      </p:sp>
      <p:sp>
        <p:nvSpPr>
          <p:cNvPr id="4" name="Rectangle 3"/>
          <p:cNvSpPr/>
          <p:nvPr/>
        </p:nvSpPr>
        <p:spPr>
          <a:xfrm>
            <a:off x="7500958" y="6429372"/>
            <a:ext cx="1643042" cy="4286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FF00"/>
                </a:solidFill>
              </a:rPr>
              <a:t>Goetz, 2007</a:t>
            </a:r>
            <a:endParaRPr lang="id-ID" dirty="0">
              <a:solidFill>
                <a:srgbClr val="FFFF00"/>
              </a:solidFill>
            </a:endParaRPr>
          </a:p>
        </p:txBody>
      </p:sp>
    </p:spTree>
    <p:extLst>
      <p:ext uri="{BB962C8B-B14F-4D97-AF65-F5344CB8AC3E}">
        <p14:creationId xmlns:p14="http://schemas.microsoft.com/office/powerpoint/2010/main" val="3824190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329642" cy="3813269"/>
          </a:xfrm>
        </p:spPr>
        <p:txBody>
          <a:bodyPr>
            <a:normAutofit/>
          </a:bodyPr>
          <a:lstStyle/>
          <a:p>
            <a:pPr>
              <a:lnSpc>
                <a:spcPct val="100000"/>
              </a:lnSpc>
              <a:spcBef>
                <a:spcPts val="1200"/>
              </a:spcBef>
              <a:spcAft>
                <a:spcPts val="600"/>
              </a:spcAft>
            </a:pPr>
            <a:r>
              <a:rPr lang="id-ID" sz="2400" dirty="0" smtClean="0"/>
              <a:t>Data CDC di USA	lebih dari 795.000 orang </a:t>
            </a:r>
            <a:r>
              <a:rPr lang="en-US" sz="2400" dirty="0" smtClean="0"/>
              <a:t>  	                                </a:t>
            </a:r>
            <a:r>
              <a:rPr lang="id-ID" sz="2400" dirty="0" smtClean="0"/>
              <a:t>terkena stroke per tahun</a:t>
            </a:r>
            <a:r>
              <a:rPr lang="en-US" sz="2400" dirty="0" smtClean="0"/>
              <a:t>.</a:t>
            </a:r>
            <a:endParaRPr lang="id-ID" sz="2400" dirty="0" smtClean="0"/>
          </a:p>
          <a:p>
            <a:pPr lvl="1">
              <a:lnSpc>
                <a:spcPct val="100000"/>
              </a:lnSpc>
              <a:spcBef>
                <a:spcPts val="1200"/>
              </a:spcBef>
              <a:spcAft>
                <a:spcPts val="600"/>
              </a:spcAft>
            </a:pPr>
            <a:r>
              <a:rPr lang="id-ID" sz="2400" dirty="0" smtClean="0"/>
              <a:t>610.000 		stroke baru</a:t>
            </a:r>
          </a:p>
          <a:p>
            <a:pPr lvl="1">
              <a:lnSpc>
                <a:spcPct val="100000"/>
              </a:lnSpc>
              <a:spcBef>
                <a:spcPts val="1200"/>
              </a:spcBef>
              <a:spcAft>
                <a:spcPts val="600"/>
              </a:spcAft>
            </a:pPr>
            <a:r>
              <a:rPr lang="id-ID" sz="2400" dirty="0" smtClean="0"/>
              <a:t>185.000			stroke rekuren</a:t>
            </a:r>
          </a:p>
          <a:p>
            <a:pPr>
              <a:lnSpc>
                <a:spcPct val="100000"/>
              </a:lnSpc>
              <a:spcBef>
                <a:spcPts val="1200"/>
              </a:spcBef>
              <a:spcAft>
                <a:spcPts val="600"/>
              </a:spcAft>
            </a:pPr>
            <a:r>
              <a:rPr lang="id-ID" sz="2400" dirty="0" smtClean="0"/>
              <a:t>1 dari 14 pasien meninggal karena stroke.</a:t>
            </a:r>
          </a:p>
          <a:p>
            <a:pPr>
              <a:lnSpc>
                <a:spcPct val="100000"/>
              </a:lnSpc>
              <a:spcBef>
                <a:spcPts val="1200"/>
              </a:spcBef>
              <a:spcAft>
                <a:spcPts val="600"/>
              </a:spcAft>
            </a:pPr>
            <a:r>
              <a:rPr lang="id-ID" sz="2400" dirty="0" smtClean="0"/>
              <a:t>Laki-laki 25 % lebih sering dibanding wanita.</a:t>
            </a:r>
          </a:p>
          <a:p>
            <a:pPr>
              <a:lnSpc>
                <a:spcPct val="100000"/>
              </a:lnSpc>
              <a:spcBef>
                <a:spcPts val="1200"/>
              </a:spcBef>
              <a:spcAft>
                <a:spcPts val="600"/>
              </a:spcAft>
              <a:buNone/>
            </a:pPr>
            <a:endParaRPr lang="id-ID" sz="2400" dirty="0" smtClean="0"/>
          </a:p>
          <a:p>
            <a:pPr>
              <a:lnSpc>
                <a:spcPct val="100000"/>
              </a:lnSpc>
              <a:spcBef>
                <a:spcPts val="1200"/>
              </a:spcBef>
              <a:spcAft>
                <a:spcPts val="600"/>
              </a:spcAft>
            </a:pPr>
            <a:endParaRPr lang="id-ID" sz="2400" dirty="0" smtClean="0"/>
          </a:p>
          <a:p>
            <a:pPr>
              <a:lnSpc>
                <a:spcPct val="100000"/>
              </a:lnSpc>
              <a:spcBef>
                <a:spcPts val="1200"/>
              </a:spcBef>
              <a:spcAft>
                <a:spcPts val="600"/>
              </a:spcAft>
            </a:pPr>
            <a:endParaRPr lang="id-ID" sz="2400" dirty="0" smtClean="0"/>
          </a:p>
          <a:p>
            <a:pPr>
              <a:lnSpc>
                <a:spcPct val="100000"/>
              </a:lnSpc>
              <a:spcBef>
                <a:spcPts val="1200"/>
              </a:spcBef>
              <a:spcAft>
                <a:spcPts val="600"/>
              </a:spcAft>
            </a:pPr>
            <a:endParaRPr lang="id-ID" sz="2400" dirty="0"/>
          </a:p>
        </p:txBody>
      </p:sp>
      <p:sp>
        <p:nvSpPr>
          <p:cNvPr id="4" name="Title 1"/>
          <p:cNvSpPr>
            <a:spLocks noGrp="1"/>
          </p:cNvSpPr>
          <p:nvPr>
            <p:ph type="title"/>
          </p:nvPr>
        </p:nvSpPr>
        <p:spPr/>
        <p:txBody>
          <a:bodyPr/>
          <a:lstStyle/>
          <a:p>
            <a:r>
              <a:rPr lang="id-ID" b="1" dirty="0" smtClean="0">
                <a:solidFill>
                  <a:schemeClr val="accent6">
                    <a:lumMod val="60000"/>
                    <a:lumOff val="40000"/>
                  </a:schemeClr>
                </a:solidFill>
              </a:rPr>
              <a:t>Klasifikasi dan Epidemiologi</a:t>
            </a:r>
            <a:endParaRPr lang="id-ID" b="1" dirty="0">
              <a:solidFill>
                <a:schemeClr val="accent6">
                  <a:lumMod val="60000"/>
                  <a:lumOff val="40000"/>
                </a:schemeClr>
              </a:solidFill>
            </a:endParaRPr>
          </a:p>
        </p:txBody>
      </p:sp>
      <p:sp>
        <p:nvSpPr>
          <p:cNvPr id="5" name="Right Arrow 4"/>
          <p:cNvSpPr/>
          <p:nvPr/>
        </p:nvSpPr>
        <p:spPr>
          <a:xfrm>
            <a:off x="3571868" y="2292709"/>
            <a:ext cx="357190" cy="35719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ight Arrow 5"/>
          <p:cNvSpPr/>
          <p:nvPr/>
        </p:nvSpPr>
        <p:spPr>
          <a:xfrm>
            <a:off x="3571868" y="3310491"/>
            <a:ext cx="357190" cy="35719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Arrow 6"/>
          <p:cNvSpPr/>
          <p:nvPr/>
        </p:nvSpPr>
        <p:spPr>
          <a:xfrm>
            <a:off x="3571868" y="3895442"/>
            <a:ext cx="357190" cy="35719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4639235" y="6357958"/>
            <a:ext cx="4504765" cy="500042"/>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Townsend et al., 2015; Hall et al., 2012 </a:t>
            </a:r>
            <a:endParaRPr lang="id-ID" dirty="0"/>
          </a:p>
        </p:txBody>
      </p:sp>
    </p:spTree>
    <p:extLst>
      <p:ext uri="{BB962C8B-B14F-4D97-AF65-F5344CB8AC3E}">
        <p14:creationId xmlns:p14="http://schemas.microsoft.com/office/powerpoint/2010/main" val="3844517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9" y="2194560"/>
            <a:ext cx="8063575" cy="4069080"/>
          </a:xfrm>
        </p:spPr>
        <p:txBody>
          <a:bodyPr>
            <a:normAutofit/>
          </a:bodyPr>
          <a:lstStyle/>
          <a:p>
            <a:pPr>
              <a:spcBef>
                <a:spcPts val="1200"/>
              </a:spcBef>
              <a:spcAft>
                <a:spcPts val="600"/>
              </a:spcAft>
            </a:pPr>
            <a:r>
              <a:rPr lang="id-ID" sz="2400" dirty="0" smtClean="0"/>
              <a:t>Laki- laki &gt;&gt; wanita</a:t>
            </a:r>
          </a:p>
          <a:p>
            <a:pPr lvl="1">
              <a:spcBef>
                <a:spcPts val="1200"/>
              </a:spcBef>
              <a:spcAft>
                <a:spcPts val="600"/>
              </a:spcAft>
            </a:pPr>
            <a:r>
              <a:rPr lang="id-ID" sz="2300" dirty="0" smtClean="0"/>
              <a:t>Insiden laki laki</a:t>
            </a:r>
            <a:r>
              <a:rPr lang="en-US" sz="2300" dirty="0" smtClean="0"/>
              <a:t>   </a:t>
            </a:r>
            <a:r>
              <a:rPr lang="id-ID" sz="2300" dirty="0" smtClean="0"/>
              <a:t>: </a:t>
            </a:r>
            <a:r>
              <a:rPr lang="en-US" sz="2300" dirty="0" smtClean="0"/>
              <a:t>62.8 </a:t>
            </a:r>
            <a:r>
              <a:rPr lang="en-US" sz="2300" dirty="0"/>
              <a:t>per </a:t>
            </a:r>
            <a:r>
              <a:rPr lang="en-US" sz="2300" dirty="0" smtClean="0"/>
              <a:t>100</a:t>
            </a:r>
            <a:r>
              <a:rPr lang="id-ID" sz="2300" dirty="0" smtClean="0"/>
              <a:t>.</a:t>
            </a:r>
            <a:r>
              <a:rPr lang="en-US" sz="2300" dirty="0" smtClean="0"/>
              <a:t>000</a:t>
            </a:r>
            <a:r>
              <a:rPr lang="id-ID" sz="2300" dirty="0" smtClean="0"/>
              <a:t>	 </a:t>
            </a:r>
            <a:r>
              <a:rPr lang="en-US" sz="2300" dirty="0" smtClean="0"/>
              <a:t>     </a:t>
            </a:r>
            <a:r>
              <a:rPr lang="id-ID" sz="2300" dirty="0" smtClean="0"/>
              <a:t> </a:t>
            </a:r>
            <a:r>
              <a:rPr lang="en-US" sz="2300" dirty="0" smtClean="0"/>
              <a:t>	 </a:t>
            </a:r>
            <a:r>
              <a:rPr lang="en-US" sz="2300" b="1" dirty="0" smtClean="0">
                <a:solidFill>
                  <a:srgbClr val="FFC000"/>
                </a:solidFill>
              </a:rPr>
              <a:t>26.3%</a:t>
            </a:r>
            <a:r>
              <a:rPr lang="id-ID" sz="2300" b="1" dirty="0" smtClean="0">
                <a:solidFill>
                  <a:srgbClr val="FFC000"/>
                </a:solidFill>
              </a:rPr>
              <a:t> </a:t>
            </a:r>
            <a:r>
              <a:rPr lang="en-US" sz="2300" b="1" dirty="0" smtClean="0">
                <a:solidFill>
                  <a:srgbClr val="FFC000"/>
                </a:solidFill>
              </a:rPr>
              <a:t> 	   			                              </a:t>
            </a:r>
            <a:r>
              <a:rPr lang="id-ID" sz="2300" b="1" dirty="0" smtClean="0">
                <a:solidFill>
                  <a:srgbClr val="FFC000"/>
                </a:solidFill>
              </a:rPr>
              <a:t>meninggal</a:t>
            </a:r>
          </a:p>
          <a:p>
            <a:pPr lvl="1">
              <a:spcBef>
                <a:spcPts val="1200"/>
              </a:spcBef>
              <a:spcAft>
                <a:spcPts val="600"/>
              </a:spcAft>
            </a:pPr>
            <a:r>
              <a:rPr lang="id-ID" sz="2300" dirty="0" smtClean="0"/>
              <a:t>Insiden wanita</a:t>
            </a:r>
            <a:r>
              <a:rPr lang="en-US" sz="2300" dirty="0" smtClean="0"/>
              <a:t>   </a:t>
            </a:r>
            <a:r>
              <a:rPr lang="id-ID" sz="2300" dirty="0" smtClean="0"/>
              <a:t>: </a:t>
            </a:r>
            <a:r>
              <a:rPr lang="en-US" sz="2300" dirty="0" smtClean="0"/>
              <a:t>59 </a:t>
            </a:r>
            <a:r>
              <a:rPr lang="en-US" sz="2300" dirty="0"/>
              <a:t>per </a:t>
            </a:r>
            <a:r>
              <a:rPr lang="en-US" sz="2300" dirty="0" smtClean="0"/>
              <a:t>100</a:t>
            </a:r>
            <a:r>
              <a:rPr lang="id-ID" sz="2300" dirty="0" smtClean="0"/>
              <a:t>.</a:t>
            </a:r>
            <a:r>
              <a:rPr lang="en-US" sz="2300" dirty="0" smtClean="0"/>
              <a:t>000 </a:t>
            </a:r>
            <a:r>
              <a:rPr lang="id-ID" sz="2300" dirty="0" smtClean="0"/>
              <a:t>	  </a:t>
            </a:r>
            <a:r>
              <a:rPr lang="en-US" sz="2300" dirty="0" smtClean="0"/>
              <a:t>  	</a:t>
            </a:r>
            <a:r>
              <a:rPr lang="en-US" sz="2300" b="1" dirty="0" smtClean="0">
                <a:solidFill>
                  <a:srgbClr val="FFC000"/>
                </a:solidFill>
              </a:rPr>
              <a:t>39.2%</a:t>
            </a:r>
            <a:r>
              <a:rPr lang="id-ID" sz="2300" b="1" dirty="0" smtClean="0">
                <a:solidFill>
                  <a:srgbClr val="FFC000"/>
                </a:solidFill>
              </a:rPr>
              <a:t> </a:t>
            </a:r>
            <a:r>
              <a:rPr lang="en-US" sz="2300" b="1" dirty="0" smtClean="0">
                <a:solidFill>
                  <a:srgbClr val="FFC000"/>
                </a:solidFill>
              </a:rPr>
              <a:t>	       		                                                     </a:t>
            </a:r>
            <a:r>
              <a:rPr lang="id-ID" sz="2300" b="1" dirty="0" smtClean="0">
                <a:solidFill>
                  <a:srgbClr val="FFC000"/>
                </a:solidFill>
              </a:rPr>
              <a:t>meninggal</a:t>
            </a:r>
          </a:p>
          <a:p>
            <a:pPr>
              <a:spcBef>
                <a:spcPts val="1200"/>
              </a:spcBef>
              <a:spcAft>
                <a:spcPts val="600"/>
              </a:spcAft>
            </a:pPr>
            <a:r>
              <a:rPr lang="id-ID" sz="2400" dirty="0" smtClean="0"/>
              <a:t>Usia</a:t>
            </a:r>
          </a:p>
          <a:p>
            <a:pPr lvl="1">
              <a:spcBef>
                <a:spcPts val="1200"/>
              </a:spcBef>
              <a:spcAft>
                <a:spcPts val="600"/>
              </a:spcAft>
            </a:pPr>
            <a:r>
              <a:rPr lang="id-ID" sz="2300" dirty="0" smtClean="0"/>
              <a:t>95 % terjadi pada usia lebih dari 45 tahun</a:t>
            </a:r>
            <a:endParaRPr lang="id-ID" sz="2300" dirty="0"/>
          </a:p>
          <a:p>
            <a:pPr lvl="1">
              <a:spcBef>
                <a:spcPts val="1200"/>
              </a:spcBef>
              <a:spcAft>
                <a:spcPts val="600"/>
              </a:spcAft>
            </a:pPr>
            <a:r>
              <a:rPr lang="id-ID" sz="2300" dirty="0" smtClean="0"/>
              <a:t>34 % berusia kurang dari 65 tahun</a:t>
            </a:r>
          </a:p>
          <a:p>
            <a:pPr lvl="1">
              <a:spcBef>
                <a:spcPts val="1200"/>
              </a:spcBef>
              <a:spcAft>
                <a:spcPts val="600"/>
              </a:spcAft>
              <a:buNone/>
            </a:pPr>
            <a:endParaRPr lang="id-ID" sz="2400" dirty="0" smtClean="0"/>
          </a:p>
          <a:p>
            <a:pPr lvl="1">
              <a:spcBef>
                <a:spcPts val="1200"/>
              </a:spcBef>
              <a:spcAft>
                <a:spcPts val="600"/>
              </a:spcAft>
            </a:pPr>
            <a:endParaRPr lang="id-ID" sz="2400" dirty="0"/>
          </a:p>
        </p:txBody>
      </p:sp>
      <p:sp>
        <p:nvSpPr>
          <p:cNvPr id="5" name="Rectangle 4"/>
          <p:cNvSpPr/>
          <p:nvPr/>
        </p:nvSpPr>
        <p:spPr>
          <a:xfrm>
            <a:off x="4854388" y="6468710"/>
            <a:ext cx="4289612" cy="369332"/>
          </a:xfrm>
          <a:prstGeom prst="rect">
            <a:avLst/>
          </a:prstGeom>
          <a:solidFill>
            <a:srgbClr val="C00000"/>
          </a:solidFill>
        </p:spPr>
        <p:txBody>
          <a:bodyPr wrap="square">
            <a:spAutoFit/>
          </a:bodyPr>
          <a:lstStyle/>
          <a:p>
            <a:r>
              <a:rPr lang="id-ID" dirty="0" smtClean="0"/>
              <a:t>Liebeskind </a:t>
            </a:r>
            <a:r>
              <a:rPr lang="id-ID" i="1" dirty="0" smtClean="0"/>
              <a:t>et al.</a:t>
            </a:r>
            <a:r>
              <a:rPr lang="id-ID" dirty="0" smtClean="0"/>
              <a:t>,</a:t>
            </a:r>
            <a:r>
              <a:rPr lang="id-ID" i="1" dirty="0" smtClean="0"/>
              <a:t> </a:t>
            </a:r>
            <a:r>
              <a:rPr lang="id-ID" dirty="0" smtClean="0"/>
              <a:t>2013; Jauch, 2013</a:t>
            </a:r>
            <a:endParaRPr lang="id-ID" dirty="0"/>
          </a:p>
        </p:txBody>
      </p:sp>
      <p:sp>
        <p:nvSpPr>
          <p:cNvPr id="7" name="Right Arrow 6"/>
          <p:cNvSpPr/>
          <p:nvPr/>
        </p:nvSpPr>
        <p:spPr>
          <a:xfrm>
            <a:off x="6282575" y="2783122"/>
            <a:ext cx="357190" cy="285752"/>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ight Arrow 7"/>
          <p:cNvSpPr/>
          <p:nvPr/>
        </p:nvSpPr>
        <p:spPr>
          <a:xfrm>
            <a:off x="6288454" y="3669189"/>
            <a:ext cx="357190" cy="285752"/>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itle 1"/>
          <p:cNvSpPr>
            <a:spLocks noGrp="1"/>
          </p:cNvSpPr>
          <p:nvPr>
            <p:ph type="title"/>
          </p:nvPr>
        </p:nvSpPr>
        <p:spPr/>
        <p:txBody>
          <a:bodyPr/>
          <a:lstStyle/>
          <a:p>
            <a:r>
              <a:rPr lang="id-ID" b="1" dirty="0" smtClean="0">
                <a:solidFill>
                  <a:schemeClr val="accent6">
                    <a:lumMod val="60000"/>
                    <a:lumOff val="40000"/>
                  </a:schemeClr>
                </a:solidFill>
              </a:rPr>
              <a:t>Klasifikasi dan Epidemiologi</a:t>
            </a:r>
            <a:endParaRPr lang="id-ID" b="1" dirty="0">
              <a:solidFill>
                <a:schemeClr val="accent6">
                  <a:lumMod val="60000"/>
                  <a:lumOff val="40000"/>
                </a:schemeClr>
              </a:solidFill>
            </a:endParaRPr>
          </a:p>
        </p:txBody>
      </p:sp>
    </p:spTree>
    <p:extLst>
      <p:ext uri="{BB962C8B-B14F-4D97-AF65-F5344CB8AC3E}">
        <p14:creationId xmlns:p14="http://schemas.microsoft.com/office/powerpoint/2010/main" val="3851458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00FF00"/>
                </a:solidFill>
              </a:rPr>
              <a:t>Faktor Risiko</a:t>
            </a:r>
            <a:endParaRPr lang="id-ID" b="1" dirty="0">
              <a:solidFill>
                <a:srgbClr val="00FF00"/>
              </a:solidFill>
            </a:endParaRPr>
          </a:p>
        </p:txBody>
      </p:sp>
      <p:sp>
        <p:nvSpPr>
          <p:cNvPr id="3" name="Content Placeholder 2"/>
          <p:cNvSpPr>
            <a:spLocks noGrp="1"/>
          </p:cNvSpPr>
          <p:nvPr>
            <p:ph sz="half" idx="1"/>
          </p:nvPr>
        </p:nvSpPr>
        <p:spPr>
          <a:xfrm>
            <a:off x="285720" y="2191868"/>
            <a:ext cx="4299727" cy="4972072"/>
          </a:xfrm>
        </p:spPr>
        <p:txBody>
          <a:bodyPr>
            <a:normAutofit/>
          </a:bodyPr>
          <a:lstStyle/>
          <a:p>
            <a:r>
              <a:rPr lang="id-ID" sz="2400" dirty="0" smtClean="0"/>
              <a:t>Hipertensi (54 %)</a:t>
            </a:r>
          </a:p>
          <a:p>
            <a:r>
              <a:rPr lang="id-ID" sz="2400" dirty="0" smtClean="0"/>
              <a:t>Diabetes Melitus (20 %)</a:t>
            </a:r>
          </a:p>
          <a:p>
            <a:r>
              <a:rPr lang="id-ID" sz="2400" dirty="0" smtClean="0"/>
              <a:t>Fibrilasi atrium (20 %)</a:t>
            </a:r>
          </a:p>
          <a:p>
            <a:r>
              <a:rPr lang="id-ID" sz="2400" dirty="0" smtClean="0"/>
              <a:t>Kolesterol </a:t>
            </a:r>
          </a:p>
          <a:p>
            <a:r>
              <a:rPr lang="id-ID" sz="2400" dirty="0" smtClean="0"/>
              <a:t>Kontrasepsi (1.5%)</a:t>
            </a:r>
          </a:p>
          <a:p>
            <a:r>
              <a:rPr lang="id-ID" sz="2400" dirty="0" smtClean="0"/>
              <a:t>Merokok (66 %), alkohol &amp; obat terlarang (12,8 %)</a:t>
            </a:r>
          </a:p>
          <a:p>
            <a:r>
              <a:rPr lang="id-ID" sz="2400" dirty="0" smtClean="0"/>
              <a:t>Penggunaan antikoagulan atau antiagregasi</a:t>
            </a:r>
          </a:p>
          <a:p>
            <a:endParaRPr lang="id-ID" sz="2400" dirty="0"/>
          </a:p>
        </p:txBody>
      </p:sp>
      <p:sp>
        <p:nvSpPr>
          <p:cNvPr id="4" name="Content Placeholder 3"/>
          <p:cNvSpPr>
            <a:spLocks noGrp="1"/>
          </p:cNvSpPr>
          <p:nvPr>
            <p:ph sz="half" idx="2"/>
          </p:nvPr>
        </p:nvSpPr>
        <p:spPr>
          <a:xfrm>
            <a:off x="4714876" y="2191870"/>
            <a:ext cx="4143404" cy="4380401"/>
          </a:xfrm>
        </p:spPr>
        <p:txBody>
          <a:bodyPr>
            <a:normAutofit/>
          </a:bodyPr>
          <a:lstStyle/>
          <a:p>
            <a:r>
              <a:rPr lang="id-ID" sz="2400" dirty="0" smtClean="0"/>
              <a:t>Penyakit anemia sel sabit (24 %)</a:t>
            </a:r>
          </a:p>
          <a:p>
            <a:r>
              <a:rPr lang="id-ID" sz="2400" dirty="0" smtClean="0">
                <a:solidFill>
                  <a:srgbClr val="FFFF00"/>
                </a:solidFill>
              </a:rPr>
              <a:t>Patent Foramen Ovale</a:t>
            </a:r>
          </a:p>
          <a:p>
            <a:r>
              <a:rPr lang="id-ID" sz="2400" dirty="0" smtClean="0">
                <a:solidFill>
                  <a:srgbClr val="FFFF00"/>
                </a:solidFill>
              </a:rPr>
              <a:t>Genetik dan riwayat keluarga</a:t>
            </a:r>
          </a:p>
          <a:p>
            <a:r>
              <a:rPr lang="id-ID" sz="2400" dirty="0" smtClean="0">
                <a:solidFill>
                  <a:srgbClr val="FFFF00"/>
                </a:solidFill>
              </a:rPr>
              <a:t>Usia, jenis kelamin, ras tertentu</a:t>
            </a:r>
          </a:p>
          <a:p>
            <a:r>
              <a:rPr lang="id-ID" sz="2400" dirty="0" smtClean="0">
                <a:solidFill>
                  <a:srgbClr val="FFFF00"/>
                </a:solidFill>
              </a:rPr>
              <a:t>Riwayat stroke sebelumnya</a:t>
            </a:r>
          </a:p>
          <a:p>
            <a:endParaRPr lang="id-ID" sz="2400" dirty="0"/>
          </a:p>
        </p:txBody>
      </p:sp>
      <p:sp>
        <p:nvSpPr>
          <p:cNvPr id="5" name="Rectangle 4"/>
          <p:cNvSpPr/>
          <p:nvPr/>
        </p:nvSpPr>
        <p:spPr>
          <a:xfrm>
            <a:off x="4929190" y="6357958"/>
            <a:ext cx="4214810" cy="500042"/>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Misbach, 2011; Go et al 2012</a:t>
            </a:r>
            <a:endParaRPr lang="id-ID" dirty="0"/>
          </a:p>
        </p:txBody>
      </p:sp>
    </p:spTree>
    <p:extLst>
      <p:ext uri="{BB962C8B-B14F-4D97-AF65-F5344CB8AC3E}">
        <p14:creationId xmlns:p14="http://schemas.microsoft.com/office/powerpoint/2010/main" val="14503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b="1" dirty="0" smtClean="0">
                <a:solidFill>
                  <a:srgbClr val="FF9900"/>
                </a:solidFill>
              </a:rPr>
              <a:t>Stroke Iskemik</a:t>
            </a:r>
            <a:endParaRPr lang="id-ID" b="1" dirty="0">
              <a:solidFill>
                <a:srgbClr val="FF9900"/>
              </a:solidFill>
            </a:endParaRPr>
          </a:p>
        </p:txBody>
      </p:sp>
      <p:sp>
        <p:nvSpPr>
          <p:cNvPr id="6" name="Content Placeholder 5"/>
          <p:cNvSpPr>
            <a:spLocks noGrp="1"/>
          </p:cNvSpPr>
          <p:nvPr>
            <p:ph idx="1"/>
          </p:nvPr>
        </p:nvSpPr>
        <p:spPr/>
        <p:txBody>
          <a:bodyPr>
            <a:noAutofit/>
          </a:bodyPr>
          <a:lstStyle/>
          <a:p>
            <a:pPr>
              <a:lnSpc>
                <a:spcPct val="100000"/>
              </a:lnSpc>
              <a:spcBef>
                <a:spcPts val="1200"/>
              </a:spcBef>
            </a:pPr>
            <a:r>
              <a:rPr lang="id-ID" sz="2400" dirty="0" smtClean="0"/>
              <a:t>Terhentinya aliran darah secara tiba tiba ke area di otak sehingga menyebabkan gangguan neurologis.</a:t>
            </a:r>
          </a:p>
          <a:p>
            <a:pPr>
              <a:lnSpc>
                <a:spcPct val="100000"/>
              </a:lnSpc>
              <a:spcBef>
                <a:spcPts val="1200"/>
              </a:spcBef>
            </a:pPr>
            <a:r>
              <a:rPr lang="id-ID" sz="2400" dirty="0" smtClean="0"/>
              <a:t>Menurut TOAST :</a:t>
            </a:r>
          </a:p>
          <a:p>
            <a:pPr lvl="1">
              <a:lnSpc>
                <a:spcPct val="100000"/>
              </a:lnSpc>
              <a:spcBef>
                <a:spcPts val="1200"/>
              </a:spcBef>
            </a:pPr>
            <a:r>
              <a:rPr lang="id-ID" dirty="0" smtClean="0"/>
              <a:t>Large-artery atherosclerosis</a:t>
            </a:r>
          </a:p>
          <a:p>
            <a:pPr lvl="1">
              <a:lnSpc>
                <a:spcPct val="100000"/>
              </a:lnSpc>
              <a:spcBef>
                <a:spcPts val="1200"/>
              </a:spcBef>
            </a:pPr>
            <a:r>
              <a:rPr lang="id-ID" dirty="0" smtClean="0"/>
              <a:t>Cardioembolism		</a:t>
            </a:r>
          </a:p>
          <a:p>
            <a:pPr lvl="1">
              <a:lnSpc>
                <a:spcPct val="100000"/>
              </a:lnSpc>
              <a:spcBef>
                <a:spcPts val="1200"/>
              </a:spcBef>
            </a:pPr>
            <a:r>
              <a:rPr lang="id-ID" dirty="0" smtClean="0"/>
              <a:t>Small-vessel occlusion		  </a:t>
            </a:r>
            <a:endParaRPr lang="en-US" dirty="0" smtClean="0"/>
          </a:p>
          <a:p>
            <a:pPr lvl="1">
              <a:lnSpc>
                <a:spcPct val="100000"/>
              </a:lnSpc>
              <a:spcBef>
                <a:spcPts val="1200"/>
              </a:spcBef>
            </a:pPr>
            <a:r>
              <a:rPr lang="id-ID" dirty="0" smtClean="0"/>
              <a:t>Stroke of other determined etiology</a:t>
            </a:r>
          </a:p>
          <a:p>
            <a:pPr lvl="1">
              <a:lnSpc>
                <a:spcPct val="100000"/>
              </a:lnSpc>
              <a:spcBef>
                <a:spcPts val="1200"/>
              </a:spcBef>
            </a:pPr>
            <a:r>
              <a:rPr lang="id-ID" dirty="0" smtClean="0"/>
              <a:t>Stroke of undetermined etiology</a:t>
            </a:r>
          </a:p>
          <a:p>
            <a:pPr>
              <a:lnSpc>
                <a:spcPct val="100000"/>
              </a:lnSpc>
              <a:spcBef>
                <a:spcPts val="1200"/>
              </a:spcBef>
            </a:pPr>
            <a:endParaRPr lang="id-ID" sz="2400" dirty="0" smtClean="0"/>
          </a:p>
          <a:p>
            <a:pPr>
              <a:lnSpc>
                <a:spcPct val="100000"/>
              </a:lnSpc>
              <a:spcBef>
                <a:spcPts val="1200"/>
              </a:spcBef>
            </a:pPr>
            <a:endParaRPr lang="id-ID" sz="2400" dirty="0"/>
          </a:p>
        </p:txBody>
      </p:sp>
      <p:sp>
        <p:nvSpPr>
          <p:cNvPr id="10" name="Rectangle 9"/>
          <p:cNvSpPr/>
          <p:nvPr/>
        </p:nvSpPr>
        <p:spPr>
          <a:xfrm>
            <a:off x="6884894" y="6494928"/>
            <a:ext cx="2259106" cy="363071"/>
          </a:xfrm>
          <a:prstGeom prst="rect">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Adam et al., 1993</a:t>
            </a:r>
            <a:endParaRPr lang="id-ID" dirty="0"/>
          </a:p>
        </p:txBody>
      </p:sp>
    </p:spTree>
    <p:extLst>
      <p:ext uri="{BB962C8B-B14F-4D97-AF65-F5344CB8AC3E}">
        <p14:creationId xmlns:p14="http://schemas.microsoft.com/office/powerpoint/2010/main" val="173016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compelvisuals.com/wp-content/uploads/2013/02/ATPA-IschemicStroke-copy.jpg"/>
          <p:cNvPicPr>
            <a:picLocks noChangeAspect="1" noChangeArrowheads="1"/>
          </p:cNvPicPr>
          <p:nvPr/>
        </p:nvPicPr>
        <p:blipFill>
          <a:blip r:embed="rId2" cstate="print"/>
          <a:srcRect/>
          <a:stretch>
            <a:fillRect/>
          </a:stretch>
        </p:blipFill>
        <p:spPr bwMode="auto">
          <a:xfrm>
            <a:off x="894325" y="0"/>
            <a:ext cx="7535327" cy="6858000"/>
          </a:xfrm>
          <a:prstGeom prst="rect">
            <a:avLst/>
          </a:prstGeom>
          <a:noFill/>
        </p:spPr>
      </p:pic>
    </p:spTree>
    <p:extLst>
      <p:ext uri="{BB962C8B-B14F-4D97-AF65-F5344CB8AC3E}">
        <p14:creationId xmlns:p14="http://schemas.microsoft.com/office/powerpoint/2010/main" val="190089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TotalTime>
  <Words>651</Words>
  <Application>Microsoft Office PowerPoint</Application>
  <PresentationFormat>On-screen Show (4:3)</PresentationFormat>
  <Paragraphs>167</Paragraphs>
  <Slides>26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Calibri Light</vt:lpstr>
      <vt:lpstr>Century Gothic</vt:lpstr>
      <vt:lpstr>Vapor Trail</vt:lpstr>
      <vt:lpstr>Office Theme</vt:lpstr>
      <vt:lpstr>1_Office Theme</vt:lpstr>
      <vt:lpstr>Gejala dini stroke</vt:lpstr>
      <vt:lpstr>Apa itu stroke ???</vt:lpstr>
      <vt:lpstr>Klasifikasi dan Epidemiologi</vt:lpstr>
      <vt:lpstr>Klasifikasi dan Epidemiologi</vt:lpstr>
      <vt:lpstr>Klasifikasi dan Epidemiologi</vt:lpstr>
      <vt:lpstr>Klasifikasi dan Epidemiologi</vt:lpstr>
      <vt:lpstr>Faktor Risiko</vt:lpstr>
      <vt:lpstr>Stroke Iskemik</vt:lpstr>
      <vt:lpstr>PowerPoint Presentation</vt:lpstr>
      <vt:lpstr>Stroke Hemoragik</vt:lpstr>
      <vt:lpstr>Stroke Hemoragik</vt:lpstr>
      <vt:lpstr>PowerPoint Presentation</vt:lpstr>
      <vt:lpstr>Transient Ischaemic Attack (TIA)</vt:lpstr>
      <vt:lpstr>Tanda dan Gejala</vt:lpstr>
      <vt:lpstr>PowerPoint Presentation</vt:lpstr>
      <vt:lpstr>PowerPoint Presentation</vt:lpstr>
      <vt:lpstr>PowerPoint Presentation</vt:lpstr>
      <vt:lpstr>PowerPoint Presentation</vt:lpstr>
      <vt:lpstr>PowerPoint Presentation</vt:lpstr>
      <vt:lpstr>Otak Kiri</vt:lpstr>
      <vt:lpstr>PowerPoint Presentation</vt:lpstr>
      <vt:lpstr>PowerPoint Presentation</vt:lpstr>
      <vt:lpstr>Awareness (kesadaran)</vt:lpstr>
      <vt:lpstr>Access (Ketersediaan)</vt:lpstr>
      <vt:lpstr>Action (kepedulian)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48</cp:revision>
  <dcterms:created xsi:type="dcterms:W3CDTF">2016-10-16T15:36:26Z</dcterms:created>
  <dcterms:modified xsi:type="dcterms:W3CDTF">2016-10-28T14:55:38Z</dcterms:modified>
</cp:coreProperties>
</file>